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heme/theme5.xml" ContentType="application/vnd.openxmlformats-officedocument.them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changesInfos/changesInfo1.xml" ContentType="application/vnd.ms-powerpoint.changesinfo+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notesSlides/notesSlide79.xml" ContentType="application/vnd.openxmlformats-officedocument.presentationml.notesSlide+xml"/>
  <Override PartName="/ppt/slides/slide237.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Layouts/slideLayout43.xml" ContentType="application/vnd.openxmlformats-officedocument.presentationml.slideLayout+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slides/slide2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Layouts/slideLayout15.xml" ContentType="application/vnd.openxmlformats-officedocument.presentationml.slideLayout+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Layouts/slideLayout40.xml" ContentType="application/vnd.openxmlformats-officedocument.presentationml.slideLayout+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Layouts/slideLayout34.xml" ContentType="application/vnd.openxmlformats-officedocument.presentationml.slideLayout+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Layouts/slideLayout39.xml" ContentType="application/vnd.openxmlformats-officedocument.presentationml.slideLayout+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Layouts/slideLayout44.xml" ContentType="application/vnd.openxmlformats-officedocument.presentationml.slideLayout+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Layouts/slideLayout38.xml" ContentType="application/vnd.openxmlformats-officedocument.presentationml.slideLayout+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Layouts/slideLayout16.xml" ContentType="application/vnd.openxmlformats-officedocument.presentationml.slideLayout+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Layouts/slideLayout41.xml" ContentType="application/vnd.openxmlformats-officedocument.presentationml.slideLayout+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Masters/slideMaster3.xml" ContentType="application/vnd.openxmlformats-officedocument.presentationml.slideMaster+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theme/theme4.xml" ContentType="application/vnd.openxmlformats-officedocument.them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Layouts/slideLayout45.xml" ContentType="application/vnd.openxmlformats-officedocument.presentationml.slideLayout+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4" r:id="rId2"/>
    <p:sldMasterId id="2147483672" r:id="rId3"/>
    <p:sldMasterId id="2147483660" r:id="rId4"/>
  </p:sldMasterIdLst>
  <p:notesMasterIdLst>
    <p:notesMasterId r:id="rId249"/>
  </p:notesMasterIdLst>
  <p:handoutMasterIdLst>
    <p:handoutMasterId r:id="rId250"/>
  </p:handoutMasterIdLst>
  <p:sldIdLst>
    <p:sldId id="860" r:id="rId5"/>
    <p:sldId id="1279" r:id="rId6"/>
    <p:sldId id="1419" r:id="rId7"/>
    <p:sldId id="1420" r:id="rId8"/>
    <p:sldId id="1421" r:id="rId9"/>
    <p:sldId id="1422" r:id="rId10"/>
    <p:sldId id="1423" r:id="rId11"/>
    <p:sldId id="1424" r:id="rId12"/>
    <p:sldId id="1425" r:id="rId13"/>
    <p:sldId id="1427" r:id="rId14"/>
    <p:sldId id="1428" r:id="rId15"/>
    <p:sldId id="1429" r:id="rId16"/>
    <p:sldId id="1430" r:id="rId17"/>
    <p:sldId id="1431" r:id="rId18"/>
    <p:sldId id="1432" r:id="rId19"/>
    <p:sldId id="1433" r:id="rId20"/>
    <p:sldId id="1435" r:id="rId21"/>
    <p:sldId id="1436" r:id="rId22"/>
    <p:sldId id="1437" r:id="rId23"/>
    <p:sldId id="1438" r:id="rId24"/>
    <p:sldId id="1439" r:id="rId25"/>
    <p:sldId id="1440" r:id="rId26"/>
    <p:sldId id="1441" r:id="rId27"/>
    <p:sldId id="1426" r:id="rId28"/>
    <p:sldId id="1443" r:id="rId29"/>
    <p:sldId id="1444" r:id="rId30"/>
    <p:sldId id="1445" r:id="rId31"/>
    <p:sldId id="1446" r:id="rId32"/>
    <p:sldId id="1448" r:id="rId33"/>
    <p:sldId id="1449" r:id="rId34"/>
    <p:sldId id="1450" r:id="rId35"/>
    <p:sldId id="1451" r:id="rId36"/>
    <p:sldId id="1452" r:id="rId37"/>
    <p:sldId id="1455" r:id="rId38"/>
    <p:sldId id="1454" r:id="rId39"/>
    <p:sldId id="1453" r:id="rId40"/>
    <p:sldId id="1457" r:id="rId41"/>
    <p:sldId id="1456" r:id="rId42"/>
    <p:sldId id="1458" r:id="rId43"/>
    <p:sldId id="1462" r:id="rId44"/>
    <p:sldId id="1463" r:id="rId45"/>
    <p:sldId id="1459" r:id="rId46"/>
    <p:sldId id="1460" r:id="rId47"/>
    <p:sldId id="1461" r:id="rId48"/>
    <p:sldId id="1465" r:id="rId49"/>
    <p:sldId id="1466" r:id="rId50"/>
    <p:sldId id="1467" r:id="rId51"/>
    <p:sldId id="1468" r:id="rId52"/>
    <p:sldId id="1469" r:id="rId53"/>
    <p:sldId id="1470" r:id="rId54"/>
    <p:sldId id="1471" r:id="rId55"/>
    <p:sldId id="1477" r:id="rId56"/>
    <p:sldId id="1478" r:id="rId57"/>
    <p:sldId id="1479" r:id="rId58"/>
    <p:sldId id="1480" r:id="rId59"/>
    <p:sldId id="1481" r:id="rId60"/>
    <p:sldId id="1489" r:id="rId61"/>
    <p:sldId id="1482" r:id="rId62"/>
    <p:sldId id="1483" r:id="rId63"/>
    <p:sldId id="1488" r:id="rId64"/>
    <p:sldId id="1484" r:id="rId65"/>
    <p:sldId id="1486" r:id="rId66"/>
    <p:sldId id="1492" r:id="rId67"/>
    <p:sldId id="1493" r:id="rId68"/>
    <p:sldId id="1494" r:id="rId69"/>
    <p:sldId id="1495" r:id="rId70"/>
    <p:sldId id="1496" r:id="rId71"/>
    <p:sldId id="1497" r:id="rId72"/>
    <p:sldId id="1498" r:id="rId73"/>
    <p:sldId id="1499" r:id="rId74"/>
    <p:sldId id="1504" r:id="rId75"/>
    <p:sldId id="1500" r:id="rId76"/>
    <p:sldId id="1501" r:id="rId77"/>
    <p:sldId id="1502" r:id="rId78"/>
    <p:sldId id="1503" r:id="rId79"/>
    <p:sldId id="1505" r:id="rId80"/>
    <p:sldId id="1506" r:id="rId81"/>
    <p:sldId id="1512" r:id="rId82"/>
    <p:sldId id="1513" r:id="rId83"/>
    <p:sldId id="1514" r:id="rId84"/>
    <p:sldId id="1515" r:id="rId85"/>
    <p:sldId id="1516" r:id="rId86"/>
    <p:sldId id="1517" r:id="rId87"/>
    <p:sldId id="1518" r:id="rId88"/>
    <p:sldId id="1519" r:id="rId89"/>
    <p:sldId id="1521" r:id="rId90"/>
    <p:sldId id="1520" r:id="rId91"/>
    <p:sldId id="1507" r:id="rId92"/>
    <p:sldId id="1522" r:id="rId93"/>
    <p:sldId id="1523" r:id="rId94"/>
    <p:sldId id="1524" r:id="rId95"/>
    <p:sldId id="1525" r:id="rId96"/>
    <p:sldId id="1526" r:id="rId97"/>
    <p:sldId id="1527" r:id="rId98"/>
    <p:sldId id="1508" r:id="rId99"/>
    <p:sldId id="1529" r:id="rId100"/>
    <p:sldId id="1530" r:id="rId101"/>
    <p:sldId id="1531" r:id="rId102"/>
    <p:sldId id="1509" r:id="rId103"/>
    <p:sldId id="1532" r:id="rId104"/>
    <p:sldId id="1533" r:id="rId105"/>
    <p:sldId id="1534" r:id="rId106"/>
    <p:sldId id="1535" r:id="rId107"/>
    <p:sldId id="1536" r:id="rId108"/>
    <p:sldId id="1537" r:id="rId109"/>
    <p:sldId id="1528" r:id="rId110"/>
    <p:sldId id="1510" r:id="rId111"/>
    <p:sldId id="1538" r:id="rId112"/>
    <p:sldId id="1552" r:id="rId113"/>
    <p:sldId id="1553" r:id="rId114"/>
    <p:sldId id="1539" r:id="rId115"/>
    <p:sldId id="1547" r:id="rId116"/>
    <p:sldId id="1555" r:id="rId117"/>
    <p:sldId id="1546" r:id="rId118"/>
    <p:sldId id="1549" r:id="rId119"/>
    <p:sldId id="1557" r:id="rId120"/>
    <p:sldId id="1550" r:id="rId121"/>
    <p:sldId id="1551" r:id="rId122"/>
    <p:sldId id="1556" r:id="rId123"/>
    <p:sldId id="1558" r:id="rId124"/>
    <p:sldId id="1559" r:id="rId125"/>
    <p:sldId id="1560" r:id="rId126"/>
    <p:sldId id="1562" r:id="rId127"/>
    <p:sldId id="1563" r:id="rId128"/>
    <p:sldId id="1564" r:id="rId129"/>
    <p:sldId id="1565" r:id="rId130"/>
    <p:sldId id="1566" r:id="rId131"/>
    <p:sldId id="1567" r:id="rId132"/>
    <p:sldId id="1561" r:id="rId133"/>
    <p:sldId id="1554" r:id="rId134"/>
    <p:sldId id="1568" r:id="rId135"/>
    <p:sldId id="1572" r:id="rId136"/>
    <p:sldId id="1569" r:id="rId137"/>
    <p:sldId id="1571" r:id="rId138"/>
    <p:sldId id="1570" r:id="rId139"/>
    <p:sldId id="1573" r:id="rId140"/>
    <p:sldId id="1574" r:id="rId141"/>
    <p:sldId id="1575" r:id="rId142"/>
    <p:sldId id="1577" r:id="rId143"/>
    <p:sldId id="1578" r:id="rId144"/>
    <p:sldId id="1579" r:id="rId145"/>
    <p:sldId id="1580" r:id="rId146"/>
    <p:sldId id="1584" r:id="rId147"/>
    <p:sldId id="1585" r:id="rId148"/>
    <p:sldId id="1586" r:id="rId149"/>
    <p:sldId id="1588" r:id="rId150"/>
    <p:sldId id="1589" r:id="rId151"/>
    <p:sldId id="1576" r:id="rId152"/>
    <p:sldId id="1590" r:id="rId153"/>
    <p:sldId id="1583" r:id="rId154"/>
    <p:sldId id="1591" r:id="rId155"/>
    <p:sldId id="1592" r:id="rId156"/>
    <p:sldId id="1595" r:id="rId157"/>
    <p:sldId id="1594" r:id="rId158"/>
    <p:sldId id="1593" r:id="rId159"/>
    <p:sldId id="1597" r:id="rId160"/>
    <p:sldId id="1598" r:id="rId161"/>
    <p:sldId id="1599" r:id="rId162"/>
    <p:sldId id="1600" r:id="rId163"/>
    <p:sldId id="1601" r:id="rId164"/>
    <p:sldId id="1596" r:id="rId165"/>
    <p:sldId id="1604" r:id="rId166"/>
    <p:sldId id="1602" r:id="rId167"/>
    <p:sldId id="1603" r:id="rId168"/>
    <p:sldId id="1605" r:id="rId169"/>
    <p:sldId id="1606" r:id="rId170"/>
    <p:sldId id="1607" r:id="rId171"/>
    <p:sldId id="1630" r:id="rId172"/>
    <p:sldId id="1629" r:id="rId173"/>
    <p:sldId id="1608" r:id="rId174"/>
    <p:sldId id="1609" r:id="rId175"/>
    <p:sldId id="1610" r:id="rId176"/>
    <p:sldId id="1614" r:id="rId177"/>
    <p:sldId id="1612" r:id="rId178"/>
    <p:sldId id="1611" r:id="rId179"/>
    <p:sldId id="1615" r:id="rId180"/>
    <p:sldId id="1616" r:id="rId181"/>
    <p:sldId id="1619" r:id="rId182"/>
    <p:sldId id="1620" r:id="rId183"/>
    <p:sldId id="1618" r:id="rId184"/>
    <p:sldId id="1621" r:id="rId185"/>
    <p:sldId id="1622" r:id="rId186"/>
    <p:sldId id="1634" r:id="rId187"/>
    <p:sldId id="1635" r:id="rId188"/>
    <p:sldId id="1636" r:id="rId189"/>
    <p:sldId id="1637" r:id="rId190"/>
    <p:sldId id="1638" r:id="rId191"/>
    <p:sldId id="1639" r:id="rId192"/>
    <p:sldId id="1640" r:id="rId193"/>
    <p:sldId id="1641" r:id="rId194"/>
    <p:sldId id="1642" r:id="rId195"/>
    <p:sldId id="1624" r:id="rId196"/>
    <p:sldId id="1625" r:id="rId197"/>
    <p:sldId id="1643" r:id="rId198"/>
    <p:sldId id="1626" r:id="rId199"/>
    <p:sldId id="1627" r:id="rId200"/>
    <p:sldId id="1644" r:id="rId201"/>
    <p:sldId id="1646" r:id="rId202"/>
    <p:sldId id="1647" r:id="rId203"/>
    <p:sldId id="1648" r:id="rId204"/>
    <p:sldId id="1649" r:id="rId205"/>
    <p:sldId id="1651" r:id="rId206"/>
    <p:sldId id="1650" r:id="rId207"/>
    <p:sldId id="1652" r:id="rId208"/>
    <p:sldId id="1653" r:id="rId209"/>
    <p:sldId id="1654" r:id="rId210"/>
    <p:sldId id="1656" r:id="rId211"/>
    <p:sldId id="1655" r:id="rId212"/>
    <p:sldId id="1657" r:id="rId213"/>
    <p:sldId id="1645" r:id="rId214"/>
    <p:sldId id="1658" r:id="rId215"/>
    <p:sldId id="1659" r:id="rId216"/>
    <p:sldId id="1660" r:id="rId217"/>
    <p:sldId id="1661" r:id="rId218"/>
    <p:sldId id="1663" r:id="rId219"/>
    <p:sldId id="1662" r:id="rId220"/>
    <p:sldId id="1664" r:id="rId221"/>
    <p:sldId id="1665" r:id="rId222"/>
    <p:sldId id="1688" r:id="rId223"/>
    <p:sldId id="1474" r:id="rId224"/>
    <p:sldId id="1673" r:id="rId225"/>
    <p:sldId id="1674" r:id="rId226"/>
    <p:sldId id="1677" r:id="rId227"/>
    <p:sldId id="1678" r:id="rId228"/>
    <p:sldId id="1679" r:id="rId229"/>
    <p:sldId id="1680" r:id="rId230"/>
    <p:sldId id="1675" r:id="rId231"/>
    <p:sldId id="1676" r:id="rId232"/>
    <p:sldId id="1681" r:id="rId233"/>
    <p:sldId id="1682" r:id="rId234"/>
    <p:sldId id="1683" r:id="rId235"/>
    <p:sldId id="1684" r:id="rId236"/>
    <p:sldId id="1685" r:id="rId237"/>
    <p:sldId id="1686" r:id="rId238"/>
    <p:sldId id="1687" r:id="rId239"/>
    <p:sldId id="1689" r:id="rId240"/>
    <p:sldId id="1667" r:id="rId241"/>
    <p:sldId id="1690" r:id="rId242"/>
    <p:sldId id="1691" r:id="rId243"/>
    <p:sldId id="1692" r:id="rId244"/>
    <p:sldId id="1693" r:id="rId245"/>
    <p:sldId id="1694" r:id="rId246"/>
    <p:sldId id="1695" r:id="rId247"/>
    <p:sldId id="1696" r:id="rId248"/>
  </p:sldIdLst>
  <p:sldSz cx="9144000" cy="6858000" type="screen4x3"/>
  <p:notesSz cx="6858000" cy="9144000"/>
  <p:defaultTextStyle>
    <a:defPPr>
      <a:defRPr lang="it-IT"/>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8F3F"/>
    <a:srgbClr val="BF8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65960F-5A3B-DB4E-B29F-1D7D229607E3}" v="1467" dt="2019-05-22T18:49:00.434"/>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Stile medio 1 - Color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D03447BB-5D67-496B-8E87-E561075AD55C}" styleName="Stile scuro 1 - Colore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Stile medio 3 - Color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2477" autoAdjust="0"/>
  </p:normalViewPr>
  <p:slideViewPr>
    <p:cSldViewPr snapToGrid="0" snapToObjects="1">
      <p:cViewPr varScale="1">
        <p:scale>
          <a:sx n="67" d="100"/>
          <a:sy n="67" d="100"/>
        </p:scale>
        <p:origin x="-187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8" d="100"/>
        <a:sy n="188" d="100"/>
      </p:scale>
      <p:origin x="0" y="2360"/>
    </p:cViewPr>
  </p:sorterViewPr>
  <p:notesViewPr>
    <p:cSldViewPr snapToGrid="0" snapToObjects="1">
      <p:cViewPr varScale="1">
        <p:scale>
          <a:sx n="97" d="100"/>
          <a:sy n="97" d="100"/>
        </p:scale>
        <p:origin x="3688" y="2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247" Type="http://schemas.openxmlformats.org/officeDocument/2006/relationships/slide" Target="slides/slide243.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slide" Target="slides/slide233.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248" Type="http://schemas.openxmlformats.org/officeDocument/2006/relationships/slide" Target="slides/slide244.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slide" Target="slides/slide183.xml"/><Relationship Id="rId217" Type="http://schemas.openxmlformats.org/officeDocument/2006/relationships/slide" Target="slides/slide213.xml"/><Relationship Id="rId1" Type="http://schemas.openxmlformats.org/officeDocument/2006/relationships/slideMaster" Target="slideMasters/slideMaster1.xml"/><Relationship Id="rId6" Type="http://schemas.openxmlformats.org/officeDocument/2006/relationships/slide" Target="slides/slide2.xml"/><Relationship Id="rId212" Type="http://schemas.openxmlformats.org/officeDocument/2006/relationships/slide" Target="slides/slide208.xml"/><Relationship Id="rId233" Type="http://schemas.openxmlformats.org/officeDocument/2006/relationships/slide" Target="slides/slide229.xml"/><Relationship Id="rId238" Type="http://schemas.openxmlformats.org/officeDocument/2006/relationships/slide" Target="slides/slide234.xml"/><Relationship Id="rId254" Type="http://schemas.openxmlformats.org/officeDocument/2006/relationships/tableStyles" Target="tableStyles.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172" Type="http://schemas.openxmlformats.org/officeDocument/2006/relationships/slide" Target="slides/slide168.xml"/><Relationship Id="rId193" Type="http://schemas.openxmlformats.org/officeDocument/2006/relationships/slide" Target="slides/slide189.xml"/><Relationship Id="rId202" Type="http://schemas.openxmlformats.org/officeDocument/2006/relationships/slide" Target="slides/slide198.xml"/><Relationship Id="rId207" Type="http://schemas.openxmlformats.org/officeDocument/2006/relationships/slide" Target="slides/slide203.xml"/><Relationship Id="rId223" Type="http://schemas.openxmlformats.org/officeDocument/2006/relationships/slide" Target="slides/slide219.xml"/><Relationship Id="rId228" Type="http://schemas.openxmlformats.org/officeDocument/2006/relationships/slide" Target="slides/slide224.xml"/><Relationship Id="rId244" Type="http://schemas.openxmlformats.org/officeDocument/2006/relationships/slide" Target="slides/slide240.xml"/><Relationship Id="rId249"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13" Type="http://schemas.openxmlformats.org/officeDocument/2006/relationships/slide" Target="slides/slide209.xml"/><Relationship Id="rId218" Type="http://schemas.openxmlformats.org/officeDocument/2006/relationships/slide" Target="slides/slide214.xml"/><Relationship Id="rId234" Type="http://schemas.openxmlformats.org/officeDocument/2006/relationships/slide" Target="slides/slide230.xml"/><Relationship Id="rId239" Type="http://schemas.openxmlformats.org/officeDocument/2006/relationships/slide" Target="slides/slide235.xml"/><Relationship Id="rId2" Type="http://schemas.openxmlformats.org/officeDocument/2006/relationships/slideMaster" Target="slideMasters/slideMaster2.xml"/><Relationship Id="rId29" Type="http://schemas.openxmlformats.org/officeDocument/2006/relationships/slide" Target="slides/slide25.xml"/><Relationship Id="rId250" Type="http://schemas.openxmlformats.org/officeDocument/2006/relationships/handoutMaster" Target="handoutMasters/handoutMaster1.xml"/><Relationship Id="rId255" Type="http://schemas.microsoft.com/office/2016/11/relationships/changesInfo" Target="changesInfos/changesInfo1.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slide" Target="slides/slide199.xml"/><Relationship Id="rId208" Type="http://schemas.openxmlformats.org/officeDocument/2006/relationships/slide" Target="slides/slide204.xml"/><Relationship Id="rId229" Type="http://schemas.openxmlformats.org/officeDocument/2006/relationships/slide" Target="slides/slide225.xml"/><Relationship Id="rId19" Type="http://schemas.openxmlformats.org/officeDocument/2006/relationships/slide" Target="slides/slide15.xml"/><Relationship Id="rId224" Type="http://schemas.openxmlformats.org/officeDocument/2006/relationships/slide" Target="slides/slide220.xml"/><Relationship Id="rId240" Type="http://schemas.openxmlformats.org/officeDocument/2006/relationships/slide" Target="slides/slide236.xml"/><Relationship Id="rId245" Type="http://schemas.openxmlformats.org/officeDocument/2006/relationships/slide" Target="slides/slide241.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219" Type="http://schemas.openxmlformats.org/officeDocument/2006/relationships/slide" Target="slides/slide215.xml"/><Relationship Id="rId3" Type="http://schemas.openxmlformats.org/officeDocument/2006/relationships/slideMaster" Target="slideMasters/slideMaster3.xml"/><Relationship Id="rId214" Type="http://schemas.openxmlformats.org/officeDocument/2006/relationships/slide" Target="slides/slide210.xml"/><Relationship Id="rId230" Type="http://schemas.openxmlformats.org/officeDocument/2006/relationships/slide" Target="slides/slide226.xml"/><Relationship Id="rId235" Type="http://schemas.openxmlformats.org/officeDocument/2006/relationships/slide" Target="slides/slide231.xml"/><Relationship Id="rId251" Type="http://schemas.openxmlformats.org/officeDocument/2006/relationships/presProps" Target="presProps.xml"/><Relationship Id="rId256" Type="http://schemas.microsoft.com/office/2015/10/relationships/revisionInfo" Target="revisionInfo.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slide" Target="slides/slide216.xml"/><Relationship Id="rId225" Type="http://schemas.openxmlformats.org/officeDocument/2006/relationships/slide" Target="slides/slide221.xml"/><Relationship Id="rId241" Type="http://schemas.openxmlformats.org/officeDocument/2006/relationships/slide" Target="slides/slide237.xml"/><Relationship Id="rId246" Type="http://schemas.openxmlformats.org/officeDocument/2006/relationships/slide" Target="slides/slide242.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slide" Target="slides/slide232.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viewProps" Target="viewProps.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pacchiarotti" userId="0fe4c1d4fe88a74b" providerId="LiveId" clId="{9265960F-5A3B-DB4E-B29F-1D7D229607E3}"/>
    <pc:docChg chg="custSel delSld modSld">
      <pc:chgData name="andrea pacchiarotti" userId="0fe4c1d4fe88a74b" providerId="LiveId" clId="{9265960F-5A3B-DB4E-B29F-1D7D229607E3}" dt="2019-05-22T18:49:00.434" v="613" actId="115"/>
      <pc:docMkLst>
        <pc:docMk/>
      </pc:docMkLst>
      <pc:sldChg chg="modSp">
        <pc:chgData name="andrea pacchiarotti" userId="0fe4c1d4fe88a74b" providerId="LiveId" clId="{9265960F-5A3B-DB4E-B29F-1D7D229607E3}" dt="2019-05-22T17:01:43.193" v="5" actId="113"/>
        <pc:sldMkLst>
          <pc:docMk/>
          <pc:sldMk cId="586977392" sldId="1596"/>
        </pc:sldMkLst>
        <pc:spChg chg="mod">
          <ac:chgData name="andrea pacchiarotti" userId="0fe4c1d4fe88a74b" providerId="LiveId" clId="{9265960F-5A3B-DB4E-B29F-1D7D229607E3}" dt="2019-05-22T17:01:43.193" v="5" actId="113"/>
          <ac:spMkLst>
            <pc:docMk/>
            <pc:sldMk cId="586977392" sldId="1596"/>
            <ac:spMk id="3" creationId="{00000000-0000-0000-0000-000000000000}"/>
          </ac:spMkLst>
        </pc:spChg>
      </pc:sldChg>
      <pc:sldChg chg="modSp">
        <pc:chgData name="andrea pacchiarotti" userId="0fe4c1d4fe88a74b" providerId="LiveId" clId="{9265960F-5A3B-DB4E-B29F-1D7D229607E3}" dt="2019-05-22T17:05:22.017" v="35" actId="115"/>
        <pc:sldMkLst>
          <pc:docMk/>
          <pc:sldMk cId="1190180180" sldId="1602"/>
        </pc:sldMkLst>
        <pc:spChg chg="mod">
          <ac:chgData name="andrea pacchiarotti" userId="0fe4c1d4fe88a74b" providerId="LiveId" clId="{9265960F-5A3B-DB4E-B29F-1D7D229607E3}" dt="2019-05-22T17:05:22.017" v="35" actId="115"/>
          <ac:spMkLst>
            <pc:docMk/>
            <pc:sldMk cId="1190180180" sldId="1602"/>
            <ac:spMk id="3" creationId="{00000000-0000-0000-0000-000000000000}"/>
          </ac:spMkLst>
        </pc:spChg>
      </pc:sldChg>
      <pc:sldChg chg="modSp">
        <pc:chgData name="andrea pacchiarotti" userId="0fe4c1d4fe88a74b" providerId="LiveId" clId="{9265960F-5A3B-DB4E-B29F-1D7D229607E3}" dt="2019-05-22T17:06:34.167" v="40" actId="115"/>
        <pc:sldMkLst>
          <pc:docMk/>
          <pc:sldMk cId="300872075" sldId="1603"/>
        </pc:sldMkLst>
        <pc:spChg chg="mod">
          <ac:chgData name="andrea pacchiarotti" userId="0fe4c1d4fe88a74b" providerId="LiveId" clId="{9265960F-5A3B-DB4E-B29F-1D7D229607E3}" dt="2019-05-22T17:06:34.167" v="40" actId="115"/>
          <ac:spMkLst>
            <pc:docMk/>
            <pc:sldMk cId="300872075" sldId="1603"/>
            <ac:spMk id="3" creationId="{00000000-0000-0000-0000-000000000000}"/>
          </ac:spMkLst>
        </pc:spChg>
      </pc:sldChg>
      <pc:sldChg chg="modSp">
        <pc:chgData name="andrea pacchiarotti" userId="0fe4c1d4fe88a74b" providerId="LiveId" clId="{9265960F-5A3B-DB4E-B29F-1D7D229607E3}" dt="2019-05-22T17:03:17.645" v="12" actId="115"/>
        <pc:sldMkLst>
          <pc:docMk/>
          <pc:sldMk cId="1150542922" sldId="1604"/>
        </pc:sldMkLst>
        <pc:spChg chg="mod">
          <ac:chgData name="andrea pacchiarotti" userId="0fe4c1d4fe88a74b" providerId="LiveId" clId="{9265960F-5A3B-DB4E-B29F-1D7D229607E3}" dt="2019-05-22T17:03:17.645" v="12" actId="115"/>
          <ac:spMkLst>
            <pc:docMk/>
            <pc:sldMk cId="1150542922" sldId="1604"/>
            <ac:spMk id="3" creationId="{00000000-0000-0000-0000-000000000000}"/>
          </ac:spMkLst>
        </pc:spChg>
      </pc:sldChg>
      <pc:sldChg chg="modSp">
        <pc:chgData name="andrea pacchiarotti" userId="0fe4c1d4fe88a74b" providerId="LiveId" clId="{9265960F-5A3B-DB4E-B29F-1D7D229607E3}" dt="2019-05-22T17:07:46.295" v="44" actId="115"/>
        <pc:sldMkLst>
          <pc:docMk/>
          <pc:sldMk cId="1026389622" sldId="1606"/>
        </pc:sldMkLst>
        <pc:spChg chg="mod">
          <ac:chgData name="andrea pacchiarotti" userId="0fe4c1d4fe88a74b" providerId="LiveId" clId="{9265960F-5A3B-DB4E-B29F-1D7D229607E3}" dt="2019-05-22T17:07:46.295" v="44" actId="115"/>
          <ac:spMkLst>
            <pc:docMk/>
            <pc:sldMk cId="1026389622" sldId="1606"/>
            <ac:spMk id="3" creationId="{00000000-0000-0000-0000-000000000000}"/>
          </ac:spMkLst>
        </pc:spChg>
      </pc:sldChg>
      <pc:sldChg chg="modSp">
        <pc:chgData name="andrea pacchiarotti" userId="0fe4c1d4fe88a74b" providerId="LiveId" clId="{9265960F-5A3B-DB4E-B29F-1D7D229607E3}" dt="2019-05-22T17:09:10.059" v="50" actId="113"/>
        <pc:sldMkLst>
          <pc:docMk/>
          <pc:sldMk cId="2536262286" sldId="1607"/>
        </pc:sldMkLst>
        <pc:spChg chg="mod">
          <ac:chgData name="andrea pacchiarotti" userId="0fe4c1d4fe88a74b" providerId="LiveId" clId="{9265960F-5A3B-DB4E-B29F-1D7D229607E3}" dt="2019-05-22T17:09:10.059" v="50" actId="113"/>
          <ac:spMkLst>
            <pc:docMk/>
            <pc:sldMk cId="2536262286" sldId="1607"/>
            <ac:spMk id="3" creationId="{00000000-0000-0000-0000-000000000000}"/>
          </ac:spMkLst>
        </pc:spChg>
      </pc:sldChg>
      <pc:sldChg chg="modSp">
        <pc:chgData name="andrea pacchiarotti" userId="0fe4c1d4fe88a74b" providerId="LiveId" clId="{9265960F-5A3B-DB4E-B29F-1D7D229607E3}" dt="2019-05-22T17:14:39.541" v="70" actId="27636"/>
        <pc:sldMkLst>
          <pc:docMk/>
          <pc:sldMk cId="682629012" sldId="1608"/>
        </pc:sldMkLst>
        <pc:spChg chg="mod">
          <ac:chgData name="andrea pacchiarotti" userId="0fe4c1d4fe88a74b" providerId="LiveId" clId="{9265960F-5A3B-DB4E-B29F-1D7D229607E3}" dt="2019-05-22T17:14:39.541" v="70" actId="27636"/>
          <ac:spMkLst>
            <pc:docMk/>
            <pc:sldMk cId="682629012" sldId="1608"/>
            <ac:spMk id="3" creationId="{00000000-0000-0000-0000-000000000000}"/>
          </ac:spMkLst>
        </pc:spChg>
      </pc:sldChg>
      <pc:sldChg chg="modSp">
        <pc:chgData name="andrea pacchiarotti" userId="0fe4c1d4fe88a74b" providerId="LiveId" clId="{9265960F-5A3B-DB4E-B29F-1D7D229607E3}" dt="2019-05-22T17:18:14.562" v="72" actId="115"/>
        <pc:sldMkLst>
          <pc:docMk/>
          <pc:sldMk cId="566488052" sldId="1609"/>
        </pc:sldMkLst>
        <pc:spChg chg="mod">
          <ac:chgData name="andrea pacchiarotti" userId="0fe4c1d4fe88a74b" providerId="LiveId" clId="{9265960F-5A3B-DB4E-B29F-1D7D229607E3}" dt="2019-05-22T17:18:14.562" v="72" actId="115"/>
          <ac:spMkLst>
            <pc:docMk/>
            <pc:sldMk cId="566488052" sldId="1609"/>
            <ac:spMk id="3" creationId="{00000000-0000-0000-0000-000000000000}"/>
          </ac:spMkLst>
        </pc:spChg>
      </pc:sldChg>
      <pc:sldChg chg="modSp">
        <pc:chgData name="andrea pacchiarotti" userId="0fe4c1d4fe88a74b" providerId="LiveId" clId="{9265960F-5A3B-DB4E-B29F-1D7D229607E3}" dt="2019-05-22T17:20:13.508" v="80" actId="115"/>
        <pc:sldMkLst>
          <pc:docMk/>
          <pc:sldMk cId="1850895925" sldId="1610"/>
        </pc:sldMkLst>
        <pc:spChg chg="mod">
          <ac:chgData name="andrea pacchiarotti" userId="0fe4c1d4fe88a74b" providerId="LiveId" clId="{9265960F-5A3B-DB4E-B29F-1D7D229607E3}" dt="2019-05-22T17:20:13.508" v="80" actId="115"/>
          <ac:spMkLst>
            <pc:docMk/>
            <pc:sldMk cId="1850895925" sldId="1610"/>
            <ac:spMk id="3" creationId="{00000000-0000-0000-0000-000000000000}"/>
          </ac:spMkLst>
        </pc:spChg>
      </pc:sldChg>
      <pc:sldChg chg="modSp">
        <pc:chgData name="andrea pacchiarotti" userId="0fe4c1d4fe88a74b" providerId="LiveId" clId="{9265960F-5A3B-DB4E-B29F-1D7D229607E3}" dt="2019-05-22T17:25:31.772" v="96" actId="20577"/>
        <pc:sldMkLst>
          <pc:docMk/>
          <pc:sldMk cId="4227613168" sldId="1611"/>
        </pc:sldMkLst>
        <pc:spChg chg="mod">
          <ac:chgData name="andrea pacchiarotti" userId="0fe4c1d4fe88a74b" providerId="LiveId" clId="{9265960F-5A3B-DB4E-B29F-1D7D229607E3}" dt="2019-05-22T17:25:31.772" v="96" actId="20577"/>
          <ac:spMkLst>
            <pc:docMk/>
            <pc:sldMk cId="4227613168" sldId="1611"/>
            <ac:spMk id="3" creationId="{00000000-0000-0000-0000-000000000000}"/>
          </ac:spMkLst>
        </pc:spChg>
      </pc:sldChg>
      <pc:sldChg chg="modSp">
        <pc:chgData name="andrea pacchiarotti" userId="0fe4c1d4fe88a74b" providerId="LiveId" clId="{9265960F-5A3B-DB4E-B29F-1D7D229607E3}" dt="2019-05-22T17:23:08.687" v="88" actId="115"/>
        <pc:sldMkLst>
          <pc:docMk/>
          <pc:sldMk cId="1247008125" sldId="1612"/>
        </pc:sldMkLst>
        <pc:spChg chg="mod">
          <ac:chgData name="andrea pacchiarotti" userId="0fe4c1d4fe88a74b" providerId="LiveId" clId="{9265960F-5A3B-DB4E-B29F-1D7D229607E3}" dt="2019-05-22T17:23:08.687" v="88" actId="115"/>
          <ac:spMkLst>
            <pc:docMk/>
            <pc:sldMk cId="1247008125" sldId="1612"/>
            <ac:spMk id="3" creationId="{00000000-0000-0000-0000-000000000000}"/>
          </ac:spMkLst>
        </pc:spChg>
      </pc:sldChg>
      <pc:sldChg chg="del">
        <pc:chgData name="andrea pacchiarotti" userId="0fe4c1d4fe88a74b" providerId="LiveId" clId="{9265960F-5A3B-DB4E-B29F-1D7D229607E3}" dt="2019-05-22T17:20:45.902" v="81" actId="2696"/>
        <pc:sldMkLst>
          <pc:docMk/>
          <pc:sldMk cId="1487888637" sldId="1613"/>
        </pc:sldMkLst>
      </pc:sldChg>
      <pc:sldChg chg="modSp">
        <pc:chgData name="andrea pacchiarotti" userId="0fe4c1d4fe88a74b" providerId="LiveId" clId="{9265960F-5A3B-DB4E-B29F-1D7D229607E3}" dt="2019-05-22T17:21:01.322" v="82" actId="115"/>
        <pc:sldMkLst>
          <pc:docMk/>
          <pc:sldMk cId="743439174" sldId="1614"/>
        </pc:sldMkLst>
        <pc:spChg chg="mod">
          <ac:chgData name="andrea pacchiarotti" userId="0fe4c1d4fe88a74b" providerId="LiveId" clId="{9265960F-5A3B-DB4E-B29F-1D7D229607E3}" dt="2019-05-22T17:21:01.322" v="82" actId="115"/>
          <ac:spMkLst>
            <pc:docMk/>
            <pc:sldMk cId="743439174" sldId="1614"/>
            <ac:spMk id="3" creationId="{00000000-0000-0000-0000-000000000000}"/>
          </ac:spMkLst>
        </pc:spChg>
      </pc:sldChg>
      <pc:sldChg chg="modSp">
        <pc:chgData name="andrea pacchiarotti" userId="0fe4c1d4fe88a74b" providerId="LiveId" clId="{9265960F-5A3B-DB4E-B29F-1D7D229607E3}" dt="2019-05-22T17:26:13.274" v="97" actId="115"/>
        <pc:sldMkLst>
          <pc:docMk/>
          <pc:sldMk cId="3230862090" sldId="1615"/>
        </pc:sldMkLst>
        <pc:spChg chg="mod">
          <ac:chgData name="andrea pacchiarotti" userId="0fe4c1d4fe88a74b" providerId="LiveId" clId="{9265960F-5A3B-DB4E-B29F-1D7D229607E3}" dt="2019-05-22T17:26:13.274" v="97" actId="115"/>
          <ac:spMkLst>
            <pc:docMk/>
            <pc:sldMk cId="3230862090" sldId="1615"/>
            <ac:spMk id="3" creationId="{00000000-0000-0000-0000-000000000000}"/>
          </ac:spMkLst>
        </pc:spChg>
      </pc:sldChg>
      <pc:sldChg chg="modSp">
        <pc:chgData name="andrea pacchiarotti" userId="0fe4c1d4fe88a74b" providerId="LiveId" clId="{9265960F-5A3B-DB4E-B29F-1D7D229607E3}" dt="2019-05-22T17:37:18.022" v="247" actId="115"/>
        <pc:sldMkLst>
          <pc:docMk/>
          <pc:sldMk cId="1665220485" sldId="1616"/>
        </pc:sldMkLst>
        <pc:spChg chg="mod">
          <ac:chgData name="andrea pacchiarotti" userId="0fe4c1d4fe88a74b" providerId="LiveId" clId="{9265960F-5A3B-DB4E-B29F-1D7D229607E3}" dt="2019-05-22T17:37:18.022" v="247" actId="115"/>
          <ac:spMkLst>
            <pc:docMk/>
            <pc:sldMk cId="1665220485" sldId="1616"/>
            <ac:spMk id="3" creationId="{00000000-0000-0000-0000-000000000000}"/>
          </ac:spMkLst>
        </pc:spChg>
      </pc:sldChg>
      <pc:sldChg chg="modSp">
        <pc:chgData name="andrea pacchiarotti" userId="0fe4c1d4fe88a74b" providerId="LiveId" clId="{9265960F-5A3B-DB4E-B29F-1D7D229607E3}" dt="2019-05-22T17:42:54.645" v="272" actId="207"/>
        <pc:sldMkLst>
          <pc:docMk/>
          <pc:sldMk cId="712206575" sldId="1618"/>
        </pc:sldMkLst>
        <pc:spChg chg="mod">
          <ac:chgData name="andrea pacchiarotti" userId="0fe4c1d4fe88a74b" providerId="LiveId" clId="{9265960F-5A3B-DB4E-B29F-1D7D229607E3}" dt="2019-05-22T17:42:54.645" v="272" actId="207"/>
          <ac:spMkLst>
            <pc:docMk/>
            <pc:sldMk cId="712206575" sldId="1618"/>
            <ac:spMk id="2" creationId="{00000000-0000-0000-0000-000000000000}"/>
          </ac:spMkLst>
        </pc:spChg>
        <pc:spChg chg="mod">
          <ac:chgData name="andrea pacchiarotti" userId="0fe4c1d4fe88a74b" providerId="LiveId" clId="{9265960F-5A3B-DB4E-B29F-1D7D229607E3}" dt="2019-05-22T17:41:16.503" v="269" actId="115"/>
          <ac:spMkLst>
            <pc:docMk/>
            <pc:sldMk cId="712206575" sldId="1618"/>
            <ac:spMk id="3" creationId="{00000000-0000-0000-0000-000000000000}"/>
          </ac:spMkLst>
        </pc:spChg>
      </pc:sldChg>
      <pc:sldChg chg="modSp">
        <pc:chgData name="andrea pacchiarotti" userId="0fe4c1d4fe88a74b" providerId="LiveId" clId="{9265960F-5A3B-DB4E-B29F-1D7D229607E3}" dt="2019-05-22T17:38:39.878" v="253" actId="113"/>
        <pc:sldMkLst>
          <pc:docMk/>
          <pc:sldMk cId="1599297511" sldId="1619"/>
        </pc:sldMkLst>
        <pc:spChg chg="mod">
          <ac:chgData name="andrea pacchiarotti" userId="0fe4c1d4fe88a74b" providerId="LiveId" clId="{9265960F-5A3B-DB4E-B29F-1D7D229607E3}" dt="2019-05-22T17:38:39.878" v="253" actId="113"/>
          <ac:spMkLst>
            <pc:docMk/>
            <pc:sldMk cId="1599297511" sldId="1619"/>
            <ac:spMk id="3" creationId="{00000000-0000-0000-0000-000000000000}"/>
          </ac:spMkLst>
        </pc:spChg>
      </pc:sldChg>
      <pc:sldChg chg="modSp">
        <pc:chgData name="andrea pacchiarotti" userId="0fe4c1d4fe88a74b" providerId="LiveId" clId="{9265960F-5A3B-DB4E-B29F-1D7D229607E3}" dt="2019-05-22T17:39:51.046" v="260" actId="115"/>
        <pc:sldMkLst>
          <pc:docMk/>
          <pc:sldMk cId="479108841" sldId="1620"/>
        </pc:sldMkLst>
        <pc:spChg chg="mod">
          <ac:chgData name="andrea pacchiarotti" userId="0fe4c1d4fe88a74b" providerId="LiveId" clId="{9265960F-5A3B-DB4E-B29F-1D7D229607E3}" dt="2019-05-22T17:39:51.046" v="260" actId="115"/>
          <ac:spMkLst>
            <pc:docMk/>
            <pc:sldMk cId="479108841" sldId="1620"/>
            <ac:spMk id="3" creationId="{00000000-0000-0000-0000-000000000000}"/>
          </ac:spMkLst>
        </pc:spChg>
      </pc:sldChg>
      <pc:sldChg chg="modSp">
        <pc:chgData name="andrea pacchiarotti" userId="0fe4c1d4fe88a74b" providerId="LiveId" clId="{9265960F-5A3B-DB4E-B29F-1D7D229607E3}" dt="2019-05-22T17:43:02.594" v="273" actId="207"/>
        <pc:sldMkLst>
          <pc:docMk/>
          <pc:sldMk cId="2957799485" sldId="1621"/>
        </pc:sldMkLst>
        <pc:spChg chg="mod">
          <ac:chgData name="andrea pacchiarotti" userId="0fe4c1d4fe88a74b" providerId="LiveId" clId="{9265960F-5A3B-DB4E-B29F-1D7D229607E3}" dt="2019-05-22T17:43:02.594" v="273" actId="207"/>
          <ac:spMkLst>
            <pc:docMk/>
            <pc:sldMk cId="2957799485" sldId="1621"/>
            <ac:spMk id="2" creationId="{00000000-0000-0000-0000-000000000000}"/>
          </ac:spMkLst>
        </pc:spChg>
        <pc:spChg chg="mod">
          <ac:chgData name="andrea pacchiarotti" userId="0fe4c1d4fe88a74b" providerId="LiveId" clId="{9265960F-5A3B-DB4E-B29F-1D7D229607E3}" dt="2019-05-22T17:41:45.555" v="270" actId="115"/>
          <ac:spMkLst>
            <pc:docMk/>
            <pc:sldMk cId="2957799485" sldId="1621"/>
            <ac:spMk id="3" creationId="{00000000-0000-0000-0000-000000000000}"/>
          </ac:spMkLst>
        </pc:spChg>
      </pc:sldChg>
      <pc:sldChg chg="modSp">
        <pc:chgData name="andrea pacchiarotti" userId="0fe4c1d4fe88a74b" providerId="LiveId" clId="{9265960F-5A3B-DB4E-B29F-1D7D229607E3}" dt="2019-05-22T17:43:09.499" v="274" actId="207"/>
        <pc:sldMkLst>
          <pc:docMk/>
          <pc:sldMk cId="3023657986" sldId="1622"/>
        </pc:sldMkLst>
        <pc:spChg chg="mod">
          <ac:chgData name="andrea pacchiarotti" userId="0fe4c1d4fe88a74b" providerId="LiveId" clId="{9265960F-5A3B-DB4E-B29F-1D7D229607E3}" dt="2019-05-22T17:43:09.499" v="274" actId="207"/>
          <ac:spMkLst>
            <pc:docMk/>
            <pc:sldMk cId="3023657986" sldId="1622"/>
            <ac:spMk id="2" creationId="{00000000-0000-0000-0000-000000000000}"/>
          </ac:spMkLst>
        </pc:spChg>
        <pc:spChg chg="mod">
          <ac:chgData name="andrea pacchiarotti" userId="0fe4c1d4fe88a74b" providerId="LiveId" clId="{9265960F-5A3B-DB4E-B29F-1D7D229607E3}" dt="2019-05-22T17:42:03.619" v="271" actId="115"/>
          <ac:spMkLst>
            <pc:docMk/>
            <pc:sldMk cId="3023657986" sldId="1622"/>
            <ac:spMk id="3" creationId="{00000000-0000-0000-0000-000000000000}"/>
          </ac:spMkLst>
        </pc:spChg>
      </pc:sldChg>
      <pc:sldChg chg="modSp">
        <pc:chgData name="andrea pacchiarotti" userId="0fe4c1d4fe88a74b" providerId="LiveId" clId="{9265960F-5A3B-DB4E-B29F-1D7D229607E3}" dt="2019-05-22T17:59:53.820" v="329" actId="115"/>
        <pc:sldMkLst>
          <pc:docMk/>
          <pc:sldMk cId="3364476454" sldId="1624"/>
        </pc:sldMkLst>
        <pc:spChg chg="mod">
          <ac:chgData name="andrea pacchiarotti" userId="0fe4c1d4fe88a74b" providerId="LiveId" clId="{9265960F-5A3B-DB4E-B29F-1D7D229607E3}" dt="2019-05-22T17:59:53.820" v="329" actId="115"/>
          <ac:spMkLst>
            <pc:docMk/>
            <pc:sldMk cId="3364476454" sldId="1624"/>
            <ac:spMk id="3" creationId="{00000000-0000-0000-0000-000000000000}"/>
          </ac:spMkLst>
        </pc:spChg>
      </pc:sldChg>
      <pc:sldChg chg="modTransition">
        <pc:chgData name="andrea pacchiarotti" userId="0fe4c1d4fe88a74b" providerId="LiveId" clId="{9265960F-5A3B-DB4E-B29F-1D7D229607E3}" dt="2019-05-22T18:00:50.673" v="330"/>
        <pc:sldMkLst>
          <pc:docMk/>
          <pc:sldMk cId="2199711997" sldId="1625"/>
        </pc:sldMkLst>
      </pc:sldChg>
      <pc:sldChg chg="modTransition">
        <pc:chgData name="andrea pacchiarotti" userId="0fe4c1d4fe88a74b" providerId="LiveId" clId="{9265960F-5A3B-DB4E-B29F-1D7D229607E3}" dt="2019-05-22T18:01:21.819" v="332"/>
        <pc:sldMkLst>
          <pc:docMk/>
          <pc:sldMk cId="3282429173" sldId="1626"/>
        </pc:sldMkLst>
      </pc:sldChg>
      <pc:sldChg chg="modSp">
        <pc:chgData name="andrea pacchiarotti" userId="0fe4c1d4fe88a74b" providerId="LiveId" clId="{9265960F-5A3B-DB4E-B29F-1D7D229607E3}" dt="2019-05-22T17:14:30.979" v="68" actId="115"/>
        <pc:sldMkLst>
          <pc:docMk/>
          <pc:sldMk cId="141374723" sldId="1629"/>
        </pc:sldMkLst>
        <pc:spChg chg="mod">
          <ac:chgData name="andrea pacchiarotti" userId="0fe4c1d4fe88a74b" providerId="LiveId" clId="{9265960F-5A3B-DB4E-B29F-1D7D229607E3}" dt="2019-05-22T17:14:30.979" v="68" actId="115"/>
          <ac:spMkLst>
            <pc:docMk/>
            <pc:sldMk cId="141374723" sldId="1629"/>
            <ac:spMk id="3" creationId="{00000000-0000-0000-0000-000000000000}"/>
          </ac:spMkLst>
        </pc:spChg>
      </pc:sldChg>
      <pc:sldChg chg="modSp">
        <pc:chgData name="andrea pacchiarotti" userId="0fe4c1d4fe88a74b" providerId="LiveId" clId="{9265960F-5A3B-DB4E-B29F-1D7D229607E3}" dt="2019-05-22T17:11:03.164" v="54" actId="115"/>
        <pc:sldMkLst>
          <pc:docMk/>
          <pc:sldMk cId="2667010278" sldId="1630"/>
        </pc:sldMkLst>
        <pc:spChg chg="mod">
          <ac:chgData name="andrea pacchiarotti" userId="0fe4c1d4fe88a74b" providerId="LiveId" clId="{9265960F-5A3B-DB4E-B29F-1D7D229607E3}" dt="2019-05-22T17:11:03.164" v="54" actId="115"/>
          <ac:spMkLst>
            <pc:docMk/>
            <pc:sldMk cId="2667010278" sldId="1630"/>
            <ac:spMk id="3" creationId="{00000000-0000-0000-0000-000000000000}"/>
          </ac:spMkLst>
        </pc:spChg>
      </pc:sldChg>
      <pc:sldChg chg="modSp">
        <pc:chgData name="andrea pacchiarotti" userId="0fe4c1d4fe88a74b" providerId="LiveId" clId="{9265960F-5A3B-DB4E-B29F-1D7D229607E3}" dt="2019-05-22T17:49:48.435" v="302" actId="20577"/>
        <pc:sldMkLst>
          <pc:docMk/>
          <pc:sldMk cId="1957623202" sldId="1634"/>
        </pc:sldMkLst>
        <pc:spChg chg="mod">
          <ac:chgData name="andrea pacchiarotti" userId="0fe4c1d4fe88a74b" providerId="LiveId" clId="{9265960F-5A3B-DB4E-B29F-1D7D229607E3}" dt="2019-05-22T17:49:48.435" v="302" actId="20577"/>
          <ac:spMkLst>
            <pc:docMk/>
            <pc:sldMk cId="1957623202" sldId="1634"/>
            <ac:spMk id="3" creationId="{00000000-0000-0000-0000-000000000000}"/>
          </ac:spMkLst>
        </pc:spChg>
      </pc:sldChg>
      <pc:sldChg chg="modSp">
        <pc:chgData name="andrea pacchiarotti" userId="0fe4c1d4fe88a74b" providerId="LiveId" clId="{9265960F-5A3B-DB4E-B29F-1D7D229607E3}" dt="2019-05-22T17:50:57.350" v="306" actId="115"/>
        <pc:sldMkLst>
          <pc:docMk/>
          <pc:sldMk cId="2380097890" sldId="1635"/>
        </pc:sldMkLst>
        <pc:spChg chg="mod">
          <ac:chgData name="andrea pacchiarotti" userId="0fe4c1d4fe88a74b" providerId="LiveId" clId="{9265960F-5A3B-DB4E-B29F-1D7D229607E3}" dt="2019-05-22T17:50:57.350" v="306" actId="115"/>
          <ac:spMkLst>
            <pc:docMk/>
            <pc:sldMk cId="2380097890" sldId="1635"/>
            <ac:spMk id="3" creationId="{00000000-0000-0000-0000-000000000000}"/>
          </ac:spMkLst>
        </pc:spChg>
      </pc:sldChg>
      <pc:sldChg chg="modSp">
        <pc:chgData name="andrea pacchiarotti" userId="0fe4c1d4fe88a74b" providerId="LiveId" clId="{9265960F-5A3B-DB4E-B29F-1D7D229607E3}" dt="2019-05-22T17:52:33.969" v="311" actId="115"/>
        <pc:sldMkLst>
          <pc:docMk/>
          <pc:sldMk cId="357724308" sldId="1636"/>
        </pc:sldMkLst>
        <pc:spChg chg="mod">
          <ac:chgData name="andrea pacchiarotti" userId="0fe4c1d4fe88a74b" providerId="LiveId" clId="{9265960F-5A3B-DB4E-B29F-1D7D229607E3}" dt="2019-05-22T17:52:33.969" v="311" actId="115"/>
          <ac:spMkLst>
            <pc:docMk/>
            <pc:sldMk cId="357724308" sldId="1636"/>
            <ac:spMk id="3" creationId="{00000000-0000-0000-0000-000000000000}"/>
          </ac:spMkLst>
        </pc:spChg>
      </pc:sldChg>
      <pc:sldChg chg="modSp">
        <pc:chgData name="andrea pacchiarotti" userId="0fe4c1d4fe88a74b" providerId="LiveId" clId="{9265960F-5A3B-DB4E-B29F-1D7D229607E3}" dt="2019-05-22T17:54:25.272" v="315" actId="115"/>
        <pc:sldMkLst>
          <pc:docMk/>
          <pc:sldMk cId="634428282" sldId="1637"/>
        </pc:sldMkLst>
        <pc:spChg chg="mod">
          <ac:chgData name="andrea pacchiarotti" userId="0fe4c1d4fe88a74b" providerId="LiveId" clId="{9265960F-5A3B-DB4E-B29F-1D7D229607E3}" dt="2019-05-22T17:54:25.272" v="315" actId="115"/>
          <ac:spMkLst>
            <pc:docMk/>
            <pc:sldMk cId="634428282" sldId="1637"/>
            <ac:spMk id="3" creationId="{00000000-0000-0000-0000-000000000000}"/>
          </ac:spMkLst>
        </pc:spChg>
      </pc:sldChg>
      <pc:sldChg chg="modSp">
        <pc:chgData name="andrea pacchiarotti" userId="0fe4c1d4fe88a74b" providerId="LiveId" clId="{9265960F-5A3B-DB4E-B29F-1D7D229607E3}" dt="2019-05-22T17:55:35.026" v="316" actId="115"/>
        <pc:sldMkLst>
          <pc:docMk/>
          <pc:sldMk cId="2194444918" sldId="1638"/>
        </pc:sldMkLst>
        <pc:spChg chg="mod">
          <ac:chgData name="andrea pacchiarotti" userId="0fe4c1d4fe88a74b" providerId="LiveId" clId="{9265960F-5A3B-DB4E-B29F-1D7D229607E3}" dt="2019-05-22T17:55:35.026" v="316" actId="115"/>
          <ac:spMkLst>
            <pc:docMk/>
            <pc:sldMk cId="2194444918" sldId="1638"/>
            <ac:spMk id="3" creationId="{00000000-0000-0000-0000-000000000000}"/>
          </ac:spMkLst>
        </pc:spChg>
      </pc:sldChg>
      <pc:sldChg chg="modSp">
        <pc:chgData name="andrea pacchiarotti" userId="0fe4c1d4fe88a74b" providerId="LiveId" clId="{9265960F-5A3B-DB4E-B29F-1D7D229607E3}" dt="2019-05-22T17:56:07.706" v="317" actId="115"/>
        <pc:sldMkLst>
          <pc:docMk/>
          <pc:sldMk cId="4017795165" sldId="1639"/>
        </pc:sldMkLst>
        <pc:spChg chg="mod">
          <ac:chgData name="andrea pacchiarotti" userId="0fe4c1d4fe88a74b" providerId="LiveId" clId="{9265960F-5A3B-DB4E-B29F-1D7D229607E3}" dt="2019-05-22T17:56:07.706" v="317" actId="115"/>
          <ac:spMkLst>
            <pc:docMk/>
            <pc:sldMk cId="4017795165" sldId="1639"/>
            <ac:spMk id="3" creationId="{00000000-0000-0000-0000-000000000000}"/>
          </ac:spMkLst>
        </pc:spChg>
      </pc:sldChg>
      <pc:sldChg chg="modSp">
        <pc:chgData name="andrea pacchiarotti" userId="0fe4c1d4fe88a74b" providerId="LiveId" clId="{9265960F-5A3B-DB4E-B29F-1D7D229607E3}" dt="2019-05-22T17:57:28.640" v="320" actId="115"/>
        <pc:sldMkLst>
          <pc:docMk/>
          <pc:sldMk cId="3132312226" sldId="1640"/>
        </pc:sldMkLst>
        <pc:spChg chg="mod">
          <ac:chgData name="andrea pacchiarotti" userId="0fe4c1d4fe88a74b" providerId="LiveId" clId="{9265960F-5A3B-DB4E-B29F-1D7D229607E3}" dt="2019-05-22T17:57:28.640" v="320" actId="115"/>
          <ac:spMkLst>
            <pc:docMk/>
            <pc:sldMk cId="3132312226" sldId="1640"/>
            <ac:spMk id="3" creationId="{00000000-0000-0000-0000-000000000000}"/>
          </ac:spMkLst>
        </pc:spChg>
      </pc:sldChg>
      <pc:sldChg chg="modSp">
        <pc:chgData name="andrea pacchiarotti" userId="0fe4c1d4fe88a74b" providerId="LiveId" clId="{9265960F-5A3B-DB4E-B29F-1D7D229607E3}" dt="2019-05-22T17:57:49.217" v="321" actId="115"/>
        <pc:sldMkLst>
          <pc:docMk/>
          <pc:sldMk cId="2891172054" sldId="1641"/>
        </pc:sldMkLst>
        <pc:spChg chg="mod">
          <ac:chgData name="andrea pacchiarotti" userId="0fe4c1d4fe88a74b" providerId="LiveId" clId="{9265960F-5A3B-DB4E-B29F-1D7D229607E3}" dt="2019-05-22T17:57:49.217" v="321" actId="115"/>
          <ac:spMkLst>
            <pc:docMk/>
            <pc:sldMk cId="2891172054" sldId="1641"/>
            <ac:spMk id="3" creationId="{00000000-0000-0000-0000-000000000000}"/>
          </ac:spMkLst>
        </pc:spChg>
      </pc:sldChg>
      <pc:sldChg chg="modSp">
        <pc:chgData name="andrea pacchiarotti" userId="0fe4c1d4fe88a74b" providerId="LiveId" clId="{9265960F-5A3B-DB4E-B29F-1D7D229607E3}" dt="2019-05-22T17:59:22.895" v="327" actId="115"/>
        <pc:sldMkLst>
          <pc:docMk/>
          <pc:sldMk cId="2538112205" sldId="1642"/>
        </pc:sldMkLst>
        <pc:spChg chg="mod">
          <ac:chgData name="andrea pacchiarotti" userId="0fe4c1d4fe88a74b" providerId="LiveId" clId="{9265960F-5A3B-DB4E-B29F-1D7D229607E3}" dt="2019-05-22T17:59:22.895" v="327" actId="115"/>
          <ac:spMkLst>
            <pc:docMk/>
            <pc:sldMk cId="2538112205" sldId="1642"/>
            <ac:spMk id="3" creationId="{00000000-0000-0000-0000-000000000000}"/>
          </ac:spMkLst>
        </pc:spChg>
      </pc:sldChg>
      <pc:sldChg chg="modTransition">
        <pc:chgData name="andrea pacchiarotti" userId="0fe4c1d4fe88a74b" providerId="LiveId" clId="{9265960F-5A3B-DB4E-B29F-1D7D229607E3}" dt="2019-05-22T18:01:04.155" v="331"/>
        <pc:sldMkLst>
          <pc:docMk/>
          <pc:sldMk cId="1965385839" sldId="1643"/>
        </pc:sldMkLst>
      </pc:sldChg>
      <pc:sldChg chg="modSp">
        <pc:chgData name="andrea pacchiarotti" userId="0fe4c1d4fe88a74b" providerId="LiveId" clId="{9265960F-5A3B-DB4E-B29F-1D7D229607E3}" dt="2019-05-22T18:02:17.189" v="334" actId="115"/>
        <pc:sldMkLst>
          <pc:docMk/>
          <pc:sldMk cId="3558365272" sldId="1644"/>
        </pc:sldMkLst>
        <pc:spChg chg="mod">
          <ac:chgData name="andrea pacchiarotti" userId="0fe4c1d4fe88a74b" providerId="LiveId" clId="{9265960F-5A3B-DB4E-B29F-1D7D229607E3}" dt="2019-05-22T18:02:17.189" v="334" actId="115"/>
          <ac:spMkLst>
            <pc:docMk/>
            <pc:sldMk cId="3558365272" sldId="1644"/>
            <ac:spMk id="3" creationId="{00000000-0000-0000-0000-000000000000}"/>
          </ac:spMkLst>
        </pc:spChg>
      </pc:sldChg>
      <pc:sldChg chg="modSp">
        <pc:chgData name="andrea pacchiarotti" userId="0fe4c1d4fe88a74b" providerId="LiveId" clId="{9265960F-5A3B-DB4E-B29F-1D7D229607E3}" dt="2019-05-22T18:10:59.402" v="352" actId="115"/>
        <pc:sldMkLst>
          <pc:docMk/>
          <pc:sldMk cId="2489372165" sldId="1645"/>
        </pc:sldMkLst>
        <pc:spChg chg="mod">
          <ac:chgData name="andrea pacchiarotti" userId="0fe4c1d4fe88a74b" providerId="LiveId" clId="{9265960F-5A3B-DB4E-B29F-1D7D229607E3}" dt="2019-05-22T18:10:59.402" v="352" actId="115"/>
          <ac:spMkLst>
            <pc:docMk/>
            <pc:sldMk cId="2489372165" sldId="1645"/>
            <ac:spMk id="3" creationId="{00000000-0000-0000-0000-000000000000}"/>
          </ac:spMkLst>
        </pc:spChg>
      </pc:sldChg>
      <pc:sldChg chg="modSp">
        <pc:chgData name="andrea pacchiarotti" userId="0fe4c1d4fe88a74b" providerId="LiveId" clId="{9265960F-5A3B-DB4E-B29F-1D7D229607E3}" dt="2019-05-22T18:02:39.541" v="335" actId="115"/>
        <pc:sldMkLst>
          <pc:docMk/>
          <pc:sldMk cId="3765755585" sldId="1646"/>
        </pc:sldMkLst>
        <pc:spChg chg="mod">
          <ac:chgData name="andrea pacchiarotti" userId="0fe4c1d4fe88a74b" providerId="LiveId" clId="{9265960F-5A3B-DB4E-B29F-1D7D229607E3}" dt="2019-05-22T18:02:39.541" v="335" actId="115"/>
          <ac:spMkLst>
            <pc:docMk/>
            <pc:sldMk cId="3765755585" sldId="1646"/>
            <ac:spMk id="3" creationId="{00000000-0000-0000-0000-000000000000}"/>
          </ac:spMkLst>
        </pc:spChg>
      </pc:sldChg>
      <pc:sldChg chg="modSp">
        <pc:chgData name="andrea pacchiarotti" userId="0fe4c1d4fe88a74b" providerId="LiveId" clId="{9265960F-5A3B-DB4E-B29F-1D7D229607E3}" dt="2019-05-22T18:03:18.724" v="336" actId="115"/>
        <pc:sldMkLst>
          <pc:docMk/>
          <pc:sldMk cId="3605826224" sldId="1647"/>
        </pc:sldMkLst>
        <pc:spChg chg="mod">
          <ac:chgData name="andrea pacchiarotti" userId="0fe4c1d4fe88a74b" providerId="LiveId" clId="{9265960F-5A3B-DB4E-B29F-1D7D229607E3}" dt="2019-05-22T18:03:18.724" v="336" actId="115"/>
          <ac:spMkLst>
            <pc:docMk/>
            <pc:sldMk cId="3605826224" sldId="1647"/>
            <ac:spMk id="3" creationId="{00000000-0000-0000-0000-000000000000}"/>
          </ac:spMkLst>
        </pc:spChg>
      </pc:sldChg>
      <pc:sldChg chg="modSp">
        <pc:chgData name="andrea pacchiarotti" userId="0fe4c1d4fe88a74b" providerId="LiveId" clId="{9265960F-5A3B-DB4E-B29F-1D7D229607E3}" dt="2019-05-22T18:03:54.069" v="337" actId="115"/>
        <pc:sldMkLst>
          <pc:docMk/>
          <pc:sldMk cId="66624394" sldId="1648"/>
        </pc:sldMkLst>
        <pc:spChg chg="mod">
          <ac:chgData name="andrea pacchiarotti" userId="0fe4c1d4fe88a74b" providerId="LiveId" clId="{9265960F-5A3B-DB4E-B29F-1D7D229607E3}" dt="2019-05-22T18:03:54.069" v="337" actId="115"/>
          <ac:spMkLst>
            <pc:docMk/>
            <pc:sldMk cId="66624394" sldId="1648"/>
            <ac:spMk id="3" creationId="{00000000-0000-0000-0000-000000000000}"/>
          </ac:spMkLst>
        </pc:spChg>
      </pc:sldChg>
      <pc:sldChg chg="modSp">
        <pc:chgData name="andrea pacchiarotti" userId="0fe4c1d4fe88a74b" providerId="LiveId" clId="{9265960F-5A3B-DB4E-B29F-1D7D229607E3}" dt="2019-05-22T18:04:39.475" v="340" actId="115"/>
        <pc:sldMkLst>
          <pc:docMk/>
          <pc:sldMk cId="2093788720" sldId="1649"/>
        </pc:sldMkLst>
        <pc:spChg chg="mod">
          <ac:chgData name="andrea pacchiarotti" userId="0fe4c1d4fe88a74b" providerId="LiveId" clId="{9265960F-5A3B-DB4E-B29F-1D7D229607E3}" dt="2019-05-22T18:04:39.475" v="340" actId="115"/>
          <ac:spMkLst>
            <pc:docMk/>
            <pc:sldMk cId="2093788720" sldId="1649"/>
            <ac:spMk id="3" creationId="{00000000-0000-0000-0000-000000000000}"/>
          </ac:spMkLst>
        </pc:spChg>
      </pc:sldChg>
      <pc:sldChg chg="modSp">
        <pc:chgData name="andrea pacchiarotti" userId="0fe4c1d4fe88a74b" providerId="LiveId" clId="{9265960F-5A3B-DB4E-B29F-1D7D229607E3}" dt="2019-05-22T18:05:46.737" v="345" actId="115"/>
        <pc:sldMkLst>
          <pc:docMk/>
          <pc:sldMk cId="1994431135" sldId="1650"/>
        </pc:sldMkLst>
        <pc:spChg chg="mod">
          <ac:chgData name="andrea pacchiarotti" userId="0fe4c1d4fe88a74b" providerId="LiveId" clId="{9265960F-5A3B-DB4E-B29F-1D7D229607E3}" dt="2019-05-22T18:05:46.737" v="345" actId="115"/>
          <ac:spMkLst>
            <pc:docMk/>
            <pc:sldMk cId="1994431135" sldId="1650"/>
            <ac:spMk id="3" creationId="{00000000-0000-0000-0000-000000000000}"/>
          </ac:spMkLst>
        </pc:spChg>
      </pc:sldChg>
      <pc:sldChg chg="modSp">
        <pc:chgData name="andrea pacchiarotti" userId="0fe4c1d4fe88a74b" providerId="LiveId" clId="{9265960F-5A3B-DB4E-B29F-1D7D229607E3}" dt="2019-05-22T18:08:55.532" v="346" actId="20577"/>
        <pc:sldMkLst>
          <pc:docMk/>
          <pc:sldMk cId="3080902429" sldId="1655"/>
        </pc:sldMkLst>
        <pc:spChg chg="mod">
          <ac:chgData name="andrea pacchiarotti" userId="0fe4c1d4fe88a74b" providerId="LiveId" clId="{9265960F-5A3B-DB4E-B29F-1D7D229607E3}" dt="2019-05-22T18:08:55.532" v="346" actId="20577"/>
          <ac:spMkLst>
            <pc:docMk/>
            <pc:sldMk cId="3080902429" sldId="1655"/>
            <ac:spMk id="3" creationId="{00000000-0000-0000-0000-000000000000}"/>
          </ac:spMkLst>
        </pc:spChg>
      </pc:sldChg>
      <pc:sldChg chg="modSp">
        <pc:chgData name="andrea pacchiarotti" userId="0fe4c1d4fe88a74b" providerId="LiveId" clId="{9265960F-5A3B-DB4E-B29F-1D7D229607E3}" dt="2019-05-22T18:09:28.382" v="348" actId="115"/>
        <pc:sldMkLst>
          <pc:docMk/>
          <pc:sldMk cId="2054321736" sldId="1657"/>
        </pc:sldMkLst>
        <pc:spChg chg="mod">
          <ac:chgData name="andrea pacchiarotti" userId="0fe4c1d4fe88a74b" providerId="LiveId" clId="{9265960F-5A3B-DB4E-B29F-1D7D229607E3}" dt="2019-05-22T18:09:28.382" v="348" actId="115"/>
          <ac:spMkLst>
            <pc:docMk/>
            <pc:sldMk cId="2054321736" sldId="1657"/>
            <ac:spMk id="3" creationId="{00000000-0000-0000-0000-000000000000}"/>
          </ac:spMkLst>
        </pc:spChg>
      </pc:sldChg>
      <pc:sldChg chg="modSp">
        <pc:chgData name="andrea pacchiarotti" userId="0fe4c1d4fe88a74b" providerId="LiveId" clId="{9265960F-5A3B-DB4E-B29F-1D7D229607E3}" dt="2019-05-22T18:12:11.668" v="354" actId="115"/>
        <pc:sldMkLst>
          <pc:docMk/>
          <pc:sldMk cId="1887974594" sldId="1658"/>
        </pc:sldMkLst>
        <pc:spChg chg="mod">
          <ac:chgData name="andrea pacchiarotti" userId="0fe4c1d4fe88a74b" providerId="LiveId" clId="{9265960F-5A3B-DB4E-B29F-1D7D229607E3}" dt="2019-05-22T18:12:11.668" v="354" actId="115"/>
          <ac:spMkLst>
            <pc:docMk/>
            <pc:sldMk cId="1887974594" sldId="1658"/>
            <ac:spMk id="3" creationId="{00000000-0000-0000-0000-000000000000}"/>
          </ac:spMkLst>
        </pc:spChg>
      </pc:sldChg>
      <pc:sldChg chg="modSp">
        <pc:chgData name="andrea pacchiarotti" userId="0fe4c1d4fe88a74b" providerId="LiveId" clId="{9265960F-5A3B-DB4E-B29F-1D7D229607E3}" dt="2019-05-22T18:13:41.323" v="356" actId="115"/>
        <pc:sldMkLst>
          <pc:docMk/>
          <pc:sldMk cId="1165095354" sldId="1660"/>
        </pc:sldMkLst>
        <pc:spChg chg="mod">
          <ac:chgData name="andrea pacchiarotti" userId="0fe4c1d4fe88a74b" providerId="LiveId" clId="{9265960F-5A3B-DB4E-B29F-1D7D229607E3}" dt="2019-05-22T18:13:41.323" v="356" actId="115"/>
          <ac:spMkLst>
            <pc:docMk/>
            <pc:sldMk cId="1165095354" sldId="1660"/>
            <ac:spMk id="3" creationId="{00000000-0000-0000-0000-000000000000}"/>
          </ac:spMkLst>
        </pc:spChg>
      </pc:sldChg>
      <pc:sldChg chg="modSp">
        <pc:chgData name="andrea pacchiarotti" userId="0fe4c1d4fe88a74b" providerId="LiveId" clId="{9265960F-5A3B-DB4E-B29F-1D7D229607E3}" dt="2019-05-22T18:14:40.636" v="358" actId="113"/>
        <pc:sldMkLst>
          <pc:docMk/>
          <pc:sldMk cId="117926724" sldId="1661"/>
        </pc:sldMkLst>
        <pc:spChg chg="mod">
          <ac:chgData name="andrea pacchiarotti" userId="0fe4c1d4fe88a74b" providerId="LiveId" clId="{9265960F-5A3B-DB4E-B29F-1D7D229607E3}" dt="2019-05-22T18:14:40.636" v="358" actId="113"/>
          <ac:spMkLst>
            <pc:docMk/>
            <pc:sldMk cId="117926724" sldId="1661"/>
            <ac:spMk id="3" creationId="{00000000-0000-0000-0000-000000000000}"/>
          </ac:spMkLst>
        </pc:spChg>
      </pc:sldChg>
      <pc:sldChg chg="modSp">
        <pc:chgData name="andrea pacchiarotti" userId="0fe4c1d4fe88a74b" providerId="LiveId" clId="{9265960F-5A3B-DB4E-B29F-1D7D229607E3}" dt="2019-05-22T18:16:33.341" v="362" actId="115"/>
        <pc:sldMkLst>
          <pc:docMk/>
          <pc:sldMk cId="1317579576" sldId="1662"/>
        </pc:sldMkLst>
        <pc:spChg chg="mod">
          <ac:chgData name="andrea pacchiarotti" userId="0fe4c1d4fe88a74b" providerId="LiveId" clId="{9265960F-5A3B-DB4E-B29F-1D7D229607E3}" dt="2019-05-22T18:16:33.341" v="362" actId="115"/>
          <ac:spMkLst>
            <pc:docMk/>
            <pc:sldMk cId="1317579576" sldId="1662"/>
            <ac:spMk id="3" creationId="{00000000-0000-0000-0000-000000000000}"/>
          </ac:spMkLst>
        </pc:spChg>
      </pc:sldChg>
      <pc:sldChg chg="modSp">
        <pc:chgData name="andrea pacchiarotti" userId="0fe4c1d4fe88a74b" providerId="LiveId" clId="{9265960F-5A3B-DB4E-B29F-1D7D229607E3}" dt="2019-05-22T18:15:03.538" v="359" actId="115"/>
        <pc:sldMkLst>
          <pc:docMk/>
          <pc:sldMk cId="206124746" sldId="1663"/>
        </pc:sldMkLst>
        <pc:spChg chg="mod">
          <ac:chgData name="andrea pacchiarotti" userId="0fe4c1d4fe88a74b" providerId="LiveId" clId="{9265960F-5A3B-DB4E-B29F-1D7D229607E3}" dt="2019-05-22T18:15:03.538" v="359" actId="115"/>
          <ac:spMkLst>
            <pc:docMk/>
            <pc:sldMk cId="206124746" sldId="1663"/>
            <ac:spMk id="3" creationId="{00000000-0000-0000-0000-000000000000}"/>
          </ac:spMkLst>
        </pc:spChg>
      </pc:sldChg>
      <pc:sldChg chg="modSp">
        <pc:chgData name="andrea pacchiarotti" userId="0fe4c1d4fe88a74b" providerId="LiveId" clId="{9265960F-5A3B-DB4E-B29F-1D7D229607E3}" dt="2019-05-22T18:16:49.261" v="363" actId="115"/>
        <pc:sldMkLst>
          <pc:docMk/>
          <pc:sldMk cId="2648010976" sldId="1664"/>
        </pc:sldMkLst>
        <pc:spChg chg="mod">
          <ac:chgData name="andrea pacchiarotti" userId="0fe4c1d4fe88a74b" providerId="LiveId" clId="{9265960F-5A3B-DB4E-B29F-1D7D229607E3}" dt="2019-05-22T18:16:49.261" v="363" actId="115"/>
          <ac:spMkLst>
            <pc:docMk/>
            <pc:sldMk cId="2648010976" sldId="1664"/>
            <ac:spMk id="3" creationId="{00000000-0000-0000-0000-000000000000}"/>
          </ac:spMkLst>
        </pc:spChg>
      </pc:sldChg>
      <pc:sldChg chg="modSp">
        <pc:chgData name="andrea pacchiarotti" userId="0fe4c1d4fe88a74b" providerId="LiveId" clId="{9265960F-5A3B-DB4E-B29F-1D7D229607E3}" dt="2019-05-22T18:41:52.334" v="585" actId="115"/>
        <pc:sldMkLst>
          <pc:docMk/>
          <pc:sldMk cId="827278336" sldId="1667"/>
        </pc:sldMkLst>
        <pc:spChg chg="mod">
          <ac:chgData name="andrea pacchiarotti" userId="0fe4c1d4fe88a74b" providerId="LiveId" clId="{9265960F-5A3B-DB4E-B29F-1D7D229607E3}" dt="2019-05-22T18:41:52.334" v="585" actId="115"/>
          <ac:spMkLst>
            <pc:docMk/>
            <pc:sldMk cId="827278336" sldId="1667"/>
            <ac:spMk id="3" creationId="{00000000-0000-0000-0000-000000000000}"/>
          </ac:spMkLst>
        </pc:spChg>
      </pc:sldChg>
      <pc:sldChg chg="modSp">
        <pc:chgData name="andrea pacchiarotti" userId="0fe4c1d4fe88a74b" providerId="LiveId" clId="{9265960F-5A3B-DB4E-B29F-1D7D229607E3}" dt="2019-05-22T18:21:57.445" v="368" actId="115"/>
        <pc:sldMkLst>
          <pc:docMk/>
          <pc:sldMk cId="656374905" sldId="1673"/>
        </pc:sldMkLst>
        <pc:spChg chg="mod">
          <ac:chgData name="andrea pacchiarotti" userId="0fe4c1d4fe88a74b" providerId="LiveId" clId="{9265960F-5A3B-DB4E-B29F-1D7D229607E3}" dt="2019-05-22T18:21:57.445" v="368" actId="115"/>
          <ac:spMkLst>
            <pc:docMk/>
            <pc:sldMk cId="656374905" sldId="1673"/>
            <ac:spMk id="3" creationId="{00000000-0000-0000-0000-000000000000}"/>
          </ac:spMkLst>
        </pc:spChg>
      </pc:sldChg>
      <pc:sldChg chg="modSp">
        <pc:chgData name="andrea pacchiarotti" userId="0fe4c1d4fe88a74b" providerId="LiveId" clId="{9265960F-5A3B-DB4E-B29F-1D7D229607E3}" dt="2019-05-22T18:29:38.964" v="398" actId="115"/>
        <pc:sldMkLst>
          <pc:docMk/>
          <pc:sldMk cId="520347027" sldId="1675"/>
        </pc:sldMkLst>
        <pc:spChg chg="mod">
          <ac:chgData name="andrea pacchiarotti" userId="0fe4c1d4fe88a74b" providerId="LiveId" clId="{9265960F-5A3B-DB4E-B29F-1D7D229607E3}" dt="2019-05-22T18:29:38.964" v="398" actId="115"/>
          <ac:spMkLst>
            <pc:docMk/>
            <pc:sldMk cId="520347027" sldId="1675"/>
            <ac:spMk id="3" creationId="{00000000-0000-0000-0000-000000000000}"/>
          </ac:spMkLst>
        </pc:spChg>
      </pc:sldChg>
      <pc:sldChg chg="modSp">
        <pc:chgData name="andrea pacchiarotti" userId="0fe4c1d4fe88a74b" providerId="LiveId" clId="{9265960F-5A3B-DB4E-B29F-1D7D229607E3}" dt="2019-05-22T18:30:21.937" v="402" actId="115"/>
        <pc:sldMkLst>
          <pc:docMk/>
          <pc:sldMk cId="3094452947" sldId="1676"/>
        </pc:sldMkLst>
        <pc:spChg chg="mod">
          <ac:chgData name="andrea pacchiarotti" userId="0fe4c1d4fe88a74b" providerId="LiveId" clId="{9265960F-5A3B-DB4E-B29F-1D7D229607E3}" dt="2019-05-22T18:30:21.937" v="402" actId="115"/>
          <ac:spMkLst>
            <pc:docMk/>
            <pc:sldMk cId="3094452947" sldId="1676"/>
            <ac:spMk id="3" creationId="{00000000-0000-0000-0000-000000000000}"/>
          </ac:spMkLst>
        </pc:spChg>
      </pc:sldChg>
      <pc:sldChg chg="modSp">
        <pc:chgData name="andrea pacchiarotti" userId="0fe4c1d4fe88a74b" providerId="LiveId" clId="{9265960F-5A3B-DB4E-B29F-1D7D229607E3}" dt="2019-05-22T18:25:00.471" v="382" actId="113"/>
        <pc:sldMkLst>
          <pc:docMk/>
          <pc:sldMk cId="1777860406" sldId="1677"/>
        </pc:sldMkLst>
        <pc:spChg chg="mod">
          <ac:chgData name="andrea pacchiarotti" userId="0fe4c1d4fe88a74b" providerId="LiveId" clId="{9265960F-5A3B-DB4E-B29F-1D7D229607E3}" dt="2019-05-22T18:23:08.492" v="372" actId="14100"/>
          <ac:spMkLst>
            <pc:docMk/>
            <pc:sldMk cId="1777860406" sldId="1677"/>
            <ac:spMk id="2" creationId="{00000000-0000-0000-0000-000000000000}"/>
          </ac:spMkLst>
        </pc:spChg>
        <pc:spChg chg="mod">
          <ac:chgData name="andrea pacchiarotti" userId="0fe4c1d4fe88a74b" providerId="LiveId" clId="{9265960F-5A3B-DB4E-B29F-1D7D229607E3}" dt="2019-05-22T18:25:00.471" v="382" actId="113"/>
          <ac:spMkLst>
            <pc:docMk/>
            <pc:sldMk cId="1777860406" sldId="1677"/>
            <ac:spMk id="3" creationId="{00000000-0000-0000-0000-000000000000}"/>
          </ac:spMkLst>
        </pc:spChg>
      </pc:sldChg>
      <pc:sldChg chg="modSp">
        <pc:chgData name="andrea pacchiarotti" userId="0fe4c1d4fe88a74b" providerId="LiveId" clId="{9265960F-5A3B-DB4E-B29F-1D7D229607E3}" dt="2019-05-22T18:26:32.020" v="387" actId="115"/>
        <pc:sldMkLst>
          <pc:docMk/>
          <pc:sldMk cId="1493533932" sldId="1678"/>
        </pc:sldMkLst>
        <pc:spChg chg="mod">
          <ac:chgData name="andrea pacchiarotti" userId="0fe4c1d4fe88a74b" providerId="LiveId" clId="{9265960F-5A3B-DB4E-B29F-1D7D229607E3}" dt="2019-05-22T18:26:32.020" v="387" actId="115"/>
          <ac:spMkLst>
            <pc:docMk/>
            <pc:sldMk cId="1493533932" sldId="1678"/>
            <ac:spMk id="3" creationId="{00000000-0000-0000-0000-000000000000}"/>
          </ac:spMkLst>
        </pc:spChg>
      </pc:sldChg>
      <pc:sldChg chg="modSp">
        <pc:chgData name="andrea pacchiarotti" userId="0fe4c1d4fe88a74b" providerId="LiveId" clId="{9265960F-5A3B-DB4E-B29F-1D7D229607E3}" dt="2019-05-22T18:28:19.772" v="394" actId="115"/>
        <pc:sldMkLst>
          <pc:docMk/>
          <pc:sldMk cId="2180523034" sldId="1679"/>
        </pc:sldMkLst>
        <pc:spChg chg="mod">
          <ac:chgData name="andrea pacchiarotti" userId="0fe4c1d4fe88a74b" providerId="LiveId" clId="{9265960F-5A3B-DB4E-B29F-1D7D229607E3}" dt="2019-05-22T18:28:19.772" v="394" actId="115"/>
          <ac:spMkLst>
            <pc:docMk/>
            <pc:sldMk cId="2180523034" sldId="1679"/>
            <ac:spMk id="3" creationId="{00000000-0000-0000-0000-000000000000}"/>
          </ac:spMkLst>
        </pc:spChg>
      </pc:sldChg>
      <pc:sldChg chg="modSp">
        <pc:chgData name="andrea pacchiarotti" userId="0fe4c1d4fe88a74b" providerId="LiveId" clId="{9265960F-5A3B-DB4E-B29F-1D7D229607E3}" dt="2019-05-22T18:34:00.291" v="550" actId="113"/>
        <pc:sldMkLst>
          <pc:docMk/>
          <pc:sldMk cId="2271512880" sldId="1681"/>
        </pc:sldMkLst>
        <pc:spChg chg="mod">
          <ac:chgData name="andrea pacchiarotti" userId="0fe4c1d4fe88a74b" providerId="LiveId" clId="{9265960F-5A3B-DB4E-B29F-1D7D229607E3}" dt="2019-05-22T18:34:00.291" v="550" actId="113"/>
          <ac:spMkLst>
            <pc:docMk/>
            <pc:sldMk cId="2271512880" sldId="1681"/>
            <ac:spMk id="3" creationId="{00000000-0000-0000-0000-000000000000}"/>
          </ac:spMkLst>
        </pc:spChg>
      </pc:sldChg>
      <pc:sldChg chg="modSp">
        <pc:chgData name="andrea pacchiarotti" userId="0fe4c1d4fe88a74b" providerId="LiveId" clId="{9265960F-5A3B-DB4E-B29F-1D7D229607E3}" dt="2019-05-22T18:35:08.814" v="565" actId="255"/>
        <pc:sldMkLst>
          <pc:docMk/>
          <pc:sldMk cId="698980757" sldId="1682"/>
        </pc:sldMkLst>
        <pc:spChg chg="mod">
          <ac:chgData name="andrea pacchiarotti" userId="0fe4c1d4fe88a74b" providerId="LiveId" clId="{9265960F-5A3B-DB4E-B29F-1D7D229607E3}" dt="2019-05-22T18:35:08.814" v="565" actId="255"/>
          <ac:spMkLst>
            <pc:docMk/>
            <pc:sldMk cId="698980757" sldId="1682"/>
            <ac:spMk id="3" creationId="{00000000-0000-0000-0000-000000000000}"/>
          </ac:spMkLst>
        </pc:spChg>
      </pc:sldChg>
      <pc:sldChg chg="modSp">
        <pc:chgData name="andrea pacchiarotti" userId="0fe4c1d4fe88a74b" providerId="LiveId" clId="{9265960F-5A3B-DB4E-B29F-1D7D229607E3}" dt="2019-05-22T18:37:28.995" v="572" actId="115"/>
        <pc:sldMkLst>
          <pc:docMk/>
          <pc:sldMk cId="3791832982" sldId="1684"/>
        </pc:sldMkLst>
        <pc:spChg chg="mod">
          <ac:chgData name="andrea pacchiarotti" userId="0fe4c1d4fe88a74b" providerId="LiveId" clId="{9265960F-5A3B-DB4E-B29F-1D7D229607E3}" dt="2019-05-22T18:37:28.995" v="572" actId="115"/>
          <ac:spMkLst>
            <pc:docMk/>
            <pc:sldMk cId="3791832982" sldId="1684"/>
            <ac:spMk id="3" creationId="{00000000-0000-0000-0000-000000000000}"/>
          </ac:spMkLst>
        </pc:spChg>
      </pc:sldChg>
      <pc:sldChg chg="modSp">
        <pc:chgData name="andrea pacchiarotti" userId="0fe4c1d4fe88a74b" providerId="LiveId" clId="{9265960F-5A3B-DB4E-B29F-1D7D229607E3}" dt="2019-05-22T18:38:21.457" v="575" actId="20577"/>
        <pc:sldMkLst>
          <pc:docMk/>
          <pc:sldMk cId="2840236365" sldId="1686"/>
        </pc:sldMkLst>
        <pc:spChg chg="mod">
          <ac:chgData name="andrea pacchiarotti" userId="0fe4c1d4fe88a74b" providerId="LiveId" clId="{9265960F-5A3B-DB4E-B29F-1D7D229607E3}" dt="2019-05-22T18:38:21.457" v="575" actId="20577"/>
          <ac:spMkLst>
            <pc:docMk/>
            <pc:sldMk cId="2840236365" sldId="1686"/>
            <ac:spMk id="3" creationId="{00000000-0000-0000-0000-000000000000}"/>
          </ac:spMkLst>
        </pc:spChg>
      </pc:sldChg>
      <pc:sldChg chg="modSp">
        <pc:chgData name="andrea pacchiarotti" userId="0fe4c1d4fe88a74b" providerId="LiveId" clId="{9265960F-5A3B-DB4E-B29F-1D7D229607E3}" dt="2019-05-22T18:39:42.270" v="580" actId="113"/>
        <pc:sldMkLst>
          <pc:docMk/>
          <pc:sldMk cId="247939143" sldId="1687"/>
        </pc:sldMkLst>
        <pc:spChg chg="mod">
          <ac:chgData name="andrea pacchiarotti" userId="0fe4c1d4fe88a74b" providerId="LiveId" clId="{9265960F-5A3B-DB4E-B29F-1D7D229607E3}" dt="2019-05-22T18:39:42.270" v="580" actId="113"/>
          <ac:spMkLst>
            <pc:docMk/>
            <pc:sldMk cId="247939143" sldId="1687"/>
            <ac:spMk id="3" creationId="{00000000-0000-0000-0000-000000000000}"/>
          </ac:spMkLst>
        </pc:spChg>
      </pc:sldChg>
      <pc:sldChg chg="modSp">
        <pc:chgData name="andrea pacchiarotti" userId="0fe4c1d4fe88a74b" providerId="LiveId" clId="{9265960F-5A3B-DB4E-B29F-1D7D229607E3}" dt="2019-05-22T18:18:35.766" v="365" actId="115"/>
        <pc:sldMkLst>
          <pc:docMk/>
          <pc:sldMk cId="2589357375" sldId="1688"/>
        </pc:sldMkLst>
        <pc:spChg chg="mod">
          <ac:chgData name="andrea pacchiarotti" userId="0fe4c1d4fe88a74b" providerId="LiveId" clId="{9265960F-5A3B-DB4E-B29F-1D7D229607E3}" dt="2019-05-22T18:18:35.766" v="365" actId="115"/>
          <ac:spMkLst>
            <pc:docMk/>
            <pc:sldMk cId="2589357375" sldId="1688"/>
            <ac:spMk id="3" creationId="{00000000-0000-0000-0000-000000000000}"/>
          </ac:spMkLst>
        </pc:spChg>
      </pc:sldChg>
      <pc:sldChg chg="modSp">
        <pc:chgData name="andrea pacchiarotti" userId="0fe4c1d4fe88a74b" providerId="LiveId" clId="{9265960F-5A3B-DB4E-B29F-1D7D229607E3}" dt="2019-05-22T18:40:22.620" v="582" actId="115"/>
        <pc:sldMkLst>
          <pc:docMk/>
          <pc:sldMk cId="4265471701" sldId="1689"/>
        </pc:sldMkLst>
        <pc:spChg chg="mod">
          <ac:chgData name="andrea pacchiarotti" userId="0fe4c1d4fe88a74b" providerId="LiveId" clId="{9265960F-5A3B-DB4E-B29F-1D7D229607E3}" dt="2019-05-22T18:40:22.620" v="582" actId="115"/>
          <ac:spMkLst>
            <pc:docMk/>
            <pc:sldMk cId="4265471701" sldId="1689"/>
            <ac:spMk id="3" creationId="{00000000-0000-0000-0000-000000000000}"/>
          </ac:spMkLst>
        </pc:spChg>
      </pc:sldChg>
      <pc:sldChg chg="modSp">
        <pc:chgData name="andrea pacchiarotti" userId="0fe4c1d4fe88a74b" providerId="LiveId" clId="{9265960F-5A3B-DB4E-B29F-1D7D229607E3}" dt="2019-05-22T18:42:16.386" v="587" actId="115"/>
        <pc:sldMkLst>
          <pc:docMk/>
          <pc:sldMk cId="957199028" sldId="1690"/>
        </pc:sldMkLst>
        <pc:spChg chg="mod">
          <ac:chgData name="andrea pacchiarotti" userId="0fe4c1d4fe88a74b" providerId="LiveId" clId="{9265960F-5A3B-DB4E-B29F-1D7D229607E3}" dt="2019-05-22T18:42:16.386" v="587" actId="115"/>
          <ac:spMkLst>
            <pc:docMk/>
            <pc:sldMk cId="957199028" sldId="1690"/>
            <ac:spMk id="3" creationId="{00000000-0000-0000-0000-000000000000}"/>
          </ac:spMkLst>
        </pc:spChg>
      </pc:sldChg>
      <pc:sldChg chg="modSp">
        <pc:chgData name="andrea pacchiarotti" userId="0fe4c1d4fe88a74b" providerId="LiveId" clId="{9265960F-5A3B-DB4E-B29F-1D7D229607E3}" dt="2019-05-22T18:43:01.556" v="590" actId="114"/>
        <pc:sldMkLst>
          <pc:docMk/>
          <pc:sldMk cId="1069386373" sldId="1691"/>
        </pc:sldMkLst>
        <pc:spChg chg="mod">
          <ac:chgData name="andrea pacchiarotti" userId="0fe4c1d4fe88a74b" providerId="LiveId" clId="{9265960F-5A3B-DB4E-B29F-1D7D229607E3}" dt="2019-05-22T18:43:01.556" v="590" actId="114"/>
          <ac:spMkLst>
            <pc:docMk/>
            <pc:sldMk cId="1069386373" sldId="1691"/>
            <ac:spMk id="3" creationId="{00000000-0000-0000-0000-000000000000}"/>
          </ac:spMkLst>
        </pc:spChg>
      </pc:sldChg>
      <pc:sldChg chg="modSp">
        <pc:chgData name="andrea pacchiarotti" userId="0fe4c1d4fe88a74b" providerId="LiveId" clId="{9265960F-5A3B-DB4E-B29F-1D7D229607E3}" dt="2019-05-22T18:43:34.008" v="591" actId="115"/>
        <pc:sldMkLst>
          <pc:docMk/>
          <pc:sldMk cId="89436956" sldId="1692"/>
        </pc:sldMkLst>
        <pc:spChg chg="mod">
          <ac:chgData name="andrea pacchiarotti" userId="0fe4c1d4fe88a74b" providerId="LiveId" clId="{9265960F-5A3B-DB4E-B29F-1D7D229607E3}" dt="2019-05-22T18:43:34.008" v="591" actId="115"/>
          <ac:spMkLst>
            <pc:docMk/>
            <pc:sldMk cId="89436956" sldId="1692"/>
            <ac:spMk id="3" creationId="{00000000-0000-0000-0000-000000000000}"/>
          </ac:spMkLst>
        </pc:spChg>
      </pc:sldChg>
      <pc:sldChg chg="modSp">
        <pc:chgData name="andrea pacchiarotti" userId="0fe4c1d4fe88a74b" providerId="LiveId" clId="{9265960F-5A3B-DB4E-B29F-1D7D229607E3}" dt="2019-05-22T18:44:59.497" v="595" actId="115"/>
        <pc:sldMkLst>
          <pc:docMk/>
          <pc:sldMk cId="1774097665" sldId="1693"/>
        </pc:sldMkLst>
        <pc:spChg chg="mod">
          <ac:chgData name="andrea pacchiarotti" userId="0fe4c1d4fe88a74b" providerId="LiveId" clId="{9265960F-5A3B-DB4E-B29F-1D7D229607E3}" dt="2019-05-22T18:44:59.497" v="595" actId="115"/>
          <ac:spMkLst>
            <pc:docMk/>
            <pc:sldMk cId="1774097665" sldId="1693"/>
            <ac:spMk id="3" creationId="{00000000-0000-0000-0000-000000000000}"/>
          </ac:spMkLst>
        </pc:spChg>
      </pc:sldChg>
      <pc:sldChg chg="modSp">
        <pc:chgData name="andrea pacchiarotti" userId="0fe4c1d4fe88a74b" providerId="LiveId" clId="{9265960F-5A3B-DB4E-B29F-1D7D229607E3}" dt="2019-05-22T18:46:02.377" v="602" actId="255"/>
        <pc:sldMkLst>
          <pc:docMk/>
          <pc:sldMk cId="3404114686" sldId="1694"/>
        </pc:sldMkLst>
        <pc:spChg chg="mod">
          <ac:chgData name="andrea pacchiarotti" userId="0fe4c1d4fe88a74b" providerId="LiveId" clId="{9265960F-5A3B-DB4E-B29F-1D7D229607E3}" dt="2019-05-22T18:46:02.377" v="602" actId="255"/>
          <ac:spMkLst>
            <pc:docMk/>
            <pc:sldMk cId="3404114686" sldId="1694"/>
            <ac:spMk id="3" creationId="{00000000-0000-0000-0000-000000000000}"/>
          </ac:spMkLst>
        </pc:spChg>
      </pc:sldChg>
      <pc:sldChg chg="modSp">
        <pc:chgData name="andrea pacchiarotti" userId="0fe4c1d4fe88a74b" providerId="LiveId" clId="{9265960F-5A3B-DB4E-B29F-1D7D229607E3}" dt="2019-05-22T18:47:30.560" v="607" actId="115"/>
        <pc:sldMkLst>
          <pc:docMk/>
          <pc:sldMk cId="2540035524" sldId="1695"/>
        </pc:sldMkLst>
        <pc:spChg chg="mod">
          <ac:chgData name="andrea pacchiarotti" userId="0fe4c1d4fe88a74b" providerId="LiveId" clId="{9265960F-5A3B-DB4E-B29F-1D7D229607E3}" dt="2019-05-22T18:47:30.560" v="607" actId="115"/>
          <ac:spMkLst>
            <pc:docMk/>
            <pc:sldMk cId="2540035524" sldId="1695"/>
            <ac:spMk id="3" creationId="{00000000-0000-0000-0000-000000000000}"/>
          </ac:spMkLst>
        </pc:spChg>
      </pc:sldChg>
      <pc:sldChg chg="modSp">
        <pc:chgData name="andrea pacchiarotti" userId="0fe4c1d4fe88a74b" providerId="LiveId" clId="{9265960F-5A3B-DB4E-B29F-1D7D229607E3}" dt="2019-05-22T18:49:00.434" v="613" actId="115"/>
        <pc:sldMkLst>
          <pc:docMk/>
          <pc:sldMk cId="670253352" sldId="1696"/>
        </pc:sldMkLst>
        <pc:spChg chg="mod">
          <ac:chgData name="andrea pacchiarotti" userId="0fe4c1d4fe88a74b" providerId="LiveId" clId="{9265960F-5A3B-DB4E-B29F-1D7D229607E3}" dt="2019-05-22T18:49:00.434" v="613" actId="115"/>
          <ac:spMkLst>
            <pc:docMk/>
            <pc:sldMk cId="670253352" sldId="169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cs typeface="+mn-cs"/>
              </a:defRPr>
            </a:lvl1pPr>
          </a:lstStyle>
          <a:p>
            <a:pPr>
              <a:defRPr/>
            </a:pPr>
            <a:fld id="{A749FF62-DE85-954F-B0C6-3E9E3D2272D0}" type="datetimeFigureOut">
              <a:rPr lang="it-IT"/>
              <a:pPr>
                <a:defRPr/>
              </a:pPr>
              <a:t>27/05/2019</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it-IT"/>
              <a:t>Autore: ANDREA PACCHIAROTTI</a:t>
            </a:r>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cs typeface="+mn-cs"/>
              </a:defRPr>
            </a:lvl1pPr>
          </a:lstStyle>
          <a:p>
            <a:pPr>
              <a:defRPr/>
            </a:pPr>
            <a:fld id="{41641AA1-902A-924A-83DF-40701CB15C46}" type="slidenum">
              <a:rPr lang="it-IT"/>
              <a:pPr>
                <a:defRPr/>
              </a:pPr>
              <a:t>‹N›</a:t>
            </a:fld>
            <a:endParaRPr lang="it-IT"/>
          </a:p>
        </p:txBody>
      </p:sp>
    </p:spTree>
    <p:extLst>
      <p:ext uri="{BB962C8B-B14F-4D97-AF65-F5344CB8AC3E}">
        <p14:creationId xmlns:p14="http://schemas.microsoft.com/office/powerpoint/2010/main" xmlns="" val="359383055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cs typeface="+mn-cs"/>
              </a:defRPr>
            </a:lvl1pPr>
          </a:lstStyle>
          <a:p>
            <a:pPr>
              <a:defRPr/>
            </a:pPr>
            <a:fld id="{BA8DE6EA-4BA5-C941-9CBA-989C97308562}" type="datetimeFigureOut">
              <a:rPr lang="it-IT"/>
              <a:pPr>
                <a:defRPr/>
              </a:pPr>
              <a:t>27/05/2019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it-IT"/>
              <a:t>Autore: ANDREA PACCHIAROTTI</a:t>
            </a:r>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cs typeface="+mn-cs"/>
              </a:defRPr>
            </a:lvl1pPr>
          </a:lstStyle>
          <a:p>
            <a:pPr>
              <a:defRPr/>
            </a:pPr>
            <a:fld id="{83766C0D-4528-8F4C-997E-79228BAA893C}" type="slidenum">
              <a:rPr lang="it-IT"/>
              <a:pPr>
                <a:defRPr/>
              </a:pPr>
              <a:t>‹N›</a:t>
            </a:fld>
            <a:endParaRPr lang="it-IT"/>
          </a:p>
        </p:txBody>
      </p:sp>
    </p:spTree>
    <p:extLst>
      <p:ext uri="{BB962C8B-B14F-4D97-AF65-F5344CB8AC3E}">
        <p14:creationId xmlns:p14="http://schemas.microsoft.com/office/powerpoint/2010/main" xmlns="" val="3324908741"/>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5298" name="Segnaposto note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dirty="0">
              <a:latin typeface="Calibri" charset="0"/>
            </a:endParaRPr>
          </a:p>
        </p:txBody>
      </p:sp>
      <p:sp>
        <p:nvSpPr>
          <p:cNvPr id="55299" name="Segnaposto numero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8F267B-C2BA-9F44-9BA2-5285166A4AAB}" type="slidenum">
              <a:rPr lang="it-IT" sz="1200">
                <a:latin typeface="Calibri" charset="0"/>
              </a:rPr>
              <a:pPr eaLnBrk="1" hangingPunct="1"/>
              <a:t>1</a:t>
            </a:fld>
            <a:endParaRPr lang="it-IT" sz="1200">
              <a:latin typeface="Calibri" charset="0"/>
            </a:endParaRPr>
          </a:p>
        </p:txBody>
      </p:sp>
      <p:sp>
        <p:nvSpPr>
          <p:cNvPr id="2" name="Segnaposto piè di pagina 1">
            <a:extLst>
              <a:ext uri="{FF2B5EF4-FFF2-40B4-BE49-F238E27FC236}">
                <a16:creationId xmlns:a16="http://schemas.microsoft.com/office/drawing/2014/main" xmlns="" id="{2C4A57B4-D9F5-2F4B-9448-6BA3B72B599C}"/>
              </a:ext>
            </a:extLst>
          </p:cNvPr>
          <p:cNvSpPr>
            <a:spLocks noGrp="1"/>
          </p:cNvSpPr>
          <p:nvPr>
            <p:ph type="ftr" sz="quarter" idx="4"/>
          </p:nvPr>
        </p:nvSpPr>
        <p:spPr/>
        <p:txBody>
          <a:bodyPr/>
          <a:lstStyle/>
          <a:p>
            <a:pPr>
              <a:defRPr/>
            </a:pPr>
            <a:r>
              <a:rPr lang="it-IT"/>
              <a:t>Autore: ANDREA PACCHIAROTTI</a:t>
            </a:r>
          </a:p>
        </p:txBody>
      </p:sp>
    </p:spTree>
    <p:extLst>
      <p:ext uri="{BB962C8B-B14F-4D97-AF65-F5344CB8AC3E}">
        <p14:creationId xmlns:p14="http://schemas.microsoft.com/office/powerpoint/2010/main" xmlns="" val="1681692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a:t>
            </a:fld>
            <a:endParaRPr lang="it-IT"/>
          </a:p>
        </p:txBody>
      </p:sp>
    </p:spTree>
    <p:extLst>
      <p:ext uri="{BB962C8B-B14F-4D97-AF65-F5344CB8AC3E}">
        <p14:creationId xmlns:p14="http://schemas.microsoft.com/office/powerpoint/2010/main" xmlns="" val="255459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a:t>
            </a:fld>
            <a:endParaRPr lang="it-IT"/>
          </a:p>
        </p:txBody>
      </p:sp>
    </p:spTree>
    <p:extLst>
      <p:ext uri="{BB962C8B-B14F-4D97-AF65-F5344CB8AC3E}">
        <p14:creationId xmlns:p14="http://schemas.microsoft.com/office/powerpoint/2010/main" xmlns="" val="351859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a:t>
            </a:fld>
            <a:endParaRPr lang="it-IT"/>
          </a:p>
        </p:txBody>
      </p:sp>
    </p:spTree>
    <p:extLst>
      <p:ext uri="{BB962C8B-B14F-4D97-AF65-F5344CB8AC3E}">
        <p14:creationId xmlns:p14="http://schemas.microsoft.com/office/powerpoint/2010/main" xmlns="" val="938869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a:t>
            </a:fld>
            <a:endParaRPr lang="it-IT"/>
          </a:p>
        </p:txBody>
      </p:sp>
    </p:spTree>
    <p:extLst>
      <p:ext uri="{BB962C8B-B14F-4D97-AF65-F5344CB8AC3E}">
        <p14:creationId xmlns:p14="http://schemas.microsoft.com/office/powerpoint/2010/main" xmlns="" val="3656192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a:t>
            </a:fld>
            <a:endParaRPr lang="it-IT"/>
          </a:p>
        </p:txBody>
      </p:sp>
    </p:spTree>
    <p:extLst>
      <p:ext uri="{BB962C8B-B14F-4D97-AF65-F5344CB8AC3E}">
        <p14:creationId xmlns:p14="http://schemas.microsoft.com/office/powerpoint/2010/main" xmlns="" val="112387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a:t>
            </a:fld>
            <a:endParaRPr lang="it-IT"/>
          </a:p>
        </p:txBody>
      </p:sp>
    </p:spTree>
    <p:extLst>
      <p:ext uri="{BB962C8B-B14F-4D97-AF65-F5344CB8AC3E}">
        <p14:creationId xmlns:p14="http://schemas.microsoft.com/office/powerpoint/2010/main" xmlns="" val="359920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a:t>
            </a:fld>
            <a:endParaRPr lang="it-IT"/>
          </a:p>
        </p:txBody>
      </p:sp>
    </p:spTree>
    <p:extLst>
      <p:ext uri="{BB962C8B-B14F-4D97-AF65-F5344CB8AC3E}">
        <p14:creationId xmlns:p14="http://schemas.microsoft.com/office/powerpoint/2010/main" xmlns="" val="2417402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a:t>
            </a:fld>
            <a:endParaRPr lang="it-IT"/>
          </a:p>
        </p:txBody>
      </p:sp>
    </p:spTree>
    <p:extLst>
      <p:ext uri="{BB962C8B-B14F-4D97-AF65-F5344CB8AC3E}">
        <p14:creationId xmlns:p14="http://schemas.microsoft.com/office/powerpoint/2010/main" xmlns="" val="4123640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a:t>
            </a:fld>
            <a:endParaRPr lang="it-IT"/>
          </a:p>
        </p:txBody>
      </p:sp>
    </p:spTree>
    <p:extLst>
      <p:ext uri="{BB962C8B-B14F-4D97-AF65-F5344CB8AC3E}">
        <p14:creationId xmlns:p14="http://schemas.microsoft.com/office/powerpoint/2010/main" xmlns="" val="2604361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a:t>
            </a:fld>
            <a:endParaRPr lang="it-IT"/>
          </a:p>
        </p:txBody>
      </p:sp>
    </p:spTree>
    <p:extLst>
      <p:ext uri="{BB962C8B-B14F-4D97-AF65-F5344CB8AC3E}">
        <p14:creationId xmlns:p14="http://schemas.microsoft.com/office/powerpoint/2010/main" xmlns="" val="3815788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a:t>
            </a:fld>
            <a:endParaRPr lang="it-IT"/>
          </a:p>
        </p:txBody>
      </p:sp>
    </p:spTree>
    <p:extLst>
      <p:ext uri="{BB962C8B-B14F-4D97-AF65-F5344CB8AC3E}">
        <p14:creationId xmlns:p14="http://schemas.microsoft.com/office/powerpoint/2010/main" xmlns="" val="2061971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a:t>
            </a:fld>
            <a:endParaRPr lang="it-IT"/>
          </a:p>
        </p:txBody>
      </p:sp>
    </p:spTree>
    <p:extLst>
      <p:ext uri="{BB962C8B-B14F-4D97-AF65-F5344CB8AC3E}">
        <p14:creationId xmlns:p14="http://schemas.microsoft.com/office/powerpoint/2010/main" xmlns="" val="3324335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a:t>
            </a:fld>
            <a:endParaRPr lang="it-IT"/>
          </a:p>
        </p:txBody>
      </p:sp>
    </p:spTree>
    <p:extLst>
      <p:ext uri="{BB962C8B-B14F-4D97-AF65-F5344CB8AC3E}">
        <p14:creationId xmlns:p14="http://schemas.microsoft.com/office/powerpoint/2010/main" xmlns="" val="536437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a:t>
            </a:fld>
            <a:endParaRPr lang="it-IT"/>
          </a:p>
        </p:txBody>
      </p:sp>
    </p:spTree>
    <p:extLst>
      <p:ext uri="{BB962C8B-B14F-4D97-AF65-F5344CB8AC3E}">
        <p14:creationId xmlns:p14="http://schemas.microsoft.com/office/powerpoint/2010/main" xmlns="" val="2410908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a:t>
            </a:fld>
            <a:endParaRPr lang="it-IT"/>
          </a:p>
        </p:txBody>
      </p:sp>
    </p:spTree>
    <p:extLst>
      <p:ext uri="{BB962C8B-B14F-4D97-AF65-F5344CB8AC3E}">
        <p14:creationId xmlns:p14="http://schemas.microsoft.com/office/powerpoint/2010/main" xmlns="" val="2462098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a:t>
            </a:fld>
            <a:endParaRPr lang="it-IT"/>
          </a:p>
        </p:txBody>
      </p:sp>
    </p:spTree>
    <p:extLst>
      <p:ext uri="{BB962C8B-B14F-4D97-AF65-F5344CB8AC3E}">
        <p14:creationId xmlns:p14="http://schemas.microsoft.com/office/powerpoint/2010/main" xmlns="" val="2386271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a:t>
            </a:fld>
            <a:endParaRPr lang="it-IT"/>
          </a:p>
        </p:txBody>
      </p:sp>
    </p:spTree>
    <p:extLst>
      <p:ext uri="{BB962C8B-B14F-4D97-AF65-F5344CB8AC3E}">
        <p14:creationId xmlns:p14="http://schemas.microsoft.com/office/powerpoint/2010/main" xmlns="" val="1104394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a:t>
            </a:fld>
            <a:endParaRPr lang="it-IT"/>
          </a:p>
        </p:txBody>
      </p:sp>
    </p:spTree>
    <p:extLst>
      <p:ext uri="{BB962C8B-B14F-4D97-AF65-F5344CB8AC3E}">
        <p14:creationId xmlns:p14="http://schemas.microsoft.com/office/powerpoint/2010/main" xmlns="" val="3678821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a:t>
            </a:fld>
            <a:endParaRPr lang="it-IT"/>
          </a:p>
        </p:txBody>
      </p:sp>
    </p:spTree>
    <p:extLst>
      <p:ext uri="{BB962C8B-B14F-4D97-AF65-F5344CB8AC3E}">
        <p14:creationId xmlns:p14="http://schemas.microsoft.com/office/powerpoint/2010/main" xmlns="" val="4189319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25</a:t>
            </a:fld>
            <a:endParaRPr lang="it-IT"/>
          </a:p>
        </p:txBody>
      </p:sp>
    </p:spTree>
    <p:extLst>
      <p:ext uri="{BB962C8B-B14F-4D97-AF65-F5344CB8AC3E}">
        <p14:creationId xmlns:p14="http://schemas.microsoft.com/office/powerpoint/2010/main" xmlns="" val="3886670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26</a:t>
            </a:fld>
            <a:endParaRPr lang="it-IT"/>
          </a:p>
        </p:txBody>
      </p:sp>
    </p:spTree>
    <p:extLst>
      <p:ext uri="{BB962C8B-B14F-4D97-AF65-F5344CB8AC3E}">
        <p14:creationId xmlns:p14="http://schemas.microsoft.com/office/powerpoint/2010/main" xmlns="" val="880909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27</a:t>
            </a:fld>
            <a:endParaRPr lang="it-IT"/>
          </a:p>
        </p:txBody>
      </p:sp>
    </p:spTree>
    <p:extLst>
      <p:ext uri="{BB962C8B-B14F-4D97-AF65-F5344CB8AC3E}">
        <p14:creationId xmlns:p14="http://schemas.microsoft.com/office/powerpoint/2010/main" xmlns="" val="3594651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28</a:t>
            </a:fld>
            <a:endParaRPr lang="it-IT"/>
          </a:p>
        </p:txBody>
      </p:sp>
    </p:spTree>
    <p:extLst>
      <p:ext uri="{BB962C8B-B14F-4D97-AF65-F5344CB8AC3E}">
        <p14:creationId xmlns:p14="http://schemas.microsoft.com/office/powerpoint/2010/main" xmlns="" val="3210036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29</a:t>
            </a:fld>
            <a:endParaRPr lang="it-IT"/>
          </a:p>
        </p:txBody>
      </p:sp>
    </p:spTree>
    <p:extLst>
      <p:ext uri="{BB962C8B-B14F-4D97-AF65-F5344CB8AC3E}">
        <p14:creationId xmlns:p14="http://schemas.microsoft.com/office/powerpoint/2010/main" xmlns="" val="755930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30</a:t>
            </a:fld>
            <a:endParaRPr lang="it-IT"/>
          </a:p>
        </p:txBody>
      </p:sp>
    </p:spTree>
    <p:extLst>
      <p:ext uri="{BB962C8B-B14F-4D97-AF65-F5344CB8AC3E}">
        <p14:creationId xmlns:p14="http://schemas.microsoft.com/office/powerpoint/2010/main" xmlns="" val="3408468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31</a:t>
            </a:fld>
            <a:endParaRPr lang="it-IT"/>
          </a:p>
        </p:txBody>
      </p:sp>
    </p:spTree>
    <p:extLst>
      <p:ext uri="{BB962C8B-B14F-4D97-AF65-F5344CB8AC3E}">
        <p14:creationId xmlns:p14="http://schemas.microsoft.com/office/powerpoint/2010/main" xmlns="" val="2116323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32</a:t>
            </a:fld>
            <a:endParaRPr lang="it-IT"/>
          </a:p>
        </p:txBody>
      </p:sp>
    </p:spTree>
    <p:extLst>
      <p:ext uri="{BB962C8B-B14F-4D97-AF65-F5344CB8AC3E}">
        <p14:creationId xmlns:p14="http://schemas.microsoft.com/office/powerpoint/2010/main" xmlns="" val="1424165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33</a:t>
            </a:fld>
            <a:endParaRPr lang="it-IT"/>
          </a:p>
        </p:txBody>
      </p:sp>
    </p:spTree>
    <p:extLst>
      <p:ext uri="{BB962C8B-B14F-4D97-AF65-F5344CB8AC3E}">
        <p14:creationId xmlns:p14="http://schemas.microsoft.com/office/powerpoint/2010/main" xmlns="" val="2103463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34</a:t>
            </a:fld>
            <a:endParaRPr lang="it-IT"/>
          </a:p>
        </p:txBody>
      </p:sp>
    </p:spTree>
    <p:extLst>
      <p:ext uri="{BB962C8B-B14F-4D97-AF65-F5344CB8AC3E}">
        <p14:creationId xmlns:p14="http://schemas.microsoft.com/office/powerpoint/2010/main" xmlns="" val="8062383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35</a:t>
            </a:fld>
            <a:endParaRPr lang="it-IT"/>
          </a:p>
        </p:txBody>
      </p:sp>
    </p:spTree>
    <p:extLst>
      <p:ext uri="{BB962C8B-B14F-4D97-AF65-F5344CB8AC3E}">
        <p14:creationId xmlns:p14="http://schemas.microsoft.com/office/powerpoint/2010/main" xmlns="" val="7552317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36</a:t>
            </a:fld>
            <a:endParaRPr lang="it-IT"/>
          </a:p>
        </p:txBody>
      </p:sp>
    </p:spTree>
    <p:extLst>
      <p:ext uri="{BB962C8B-B14F-4D97-AF65-F5344CB8AC3E}">
        <p14:creationId xmlns:p14="http://schemas.microsoft.com/office/powerpoint/2010/main" xmlns="" val="2517888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37</a:t>
            </a:fld>
            <a:endParaRPr lang="it-IT"/>
          </a:p>
        </p:txBody>
      </p:sp>
    </p:spTree>
    <p:extLst>
      <p:ext uri="{BB962C8B-B14F-4D97-AF65-F5344CB8AC3E}">
        <p14:creationId xmlns:p14="http://schemas.microsoft.com/office/powerpoint/2010/main" xmlns="" val="3917971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38</a:t>
            </a:fld>
            <a:endParaRPr lang="it-IT"/>
          </a:p>
        </p:txBody>
      </p:sp>
    </p:spTree>
    <p:extLst>
      <p:ext uri="{BB962C8B-B14F-4D97-AF65-F5344CB8AC3E}">
        <p14:creationId xmlns:p14="http://schemas.microsoft.com/office/powerpoint/2010/main" xmlns="" val="18847605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39</a:t>
            </a:fld>
            <a:endParaRPr lang="it-IT"/>
          </a:p>
        </p:txBody>
      </p:sp>
    </p:spTree>
    <p:extLst>
      <p:ext uri="{BB962C8B-B14F-4D97-AF65-F5344CB8AC3E}">
        <p14:creationId xmlns:p14="http://schemas.microsoft.com/office/powerpoint/2010/main" xmlns="" val="2404109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40</a:t>
            </a:fld>
            <a:endParaRPr lang="it-IT"/>
          </a:p>
        </p:txBody>
      </p:sp>
    </p:spTree>
    <p:extLst>
      <p:ext uri="{BB962C8B-B14F-4D97-AF65-F5344CB8AC3E}">
        <p14:creationId xmlns:p14="http://schemas.microsoft.com/office/powerpoint/2010/main" xmlns="" val="8768210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41</a:t>
            </a:fld>
            <a:endParaRPr lang="it-IT"/>
          </a:p>
        </p:txBody>
      </p:sp>
    </p:spTree>
    <p:extLst>
      <p:ext uri="{BB962C8B-B14F-4D97-AF65-F5344CB8AC3E}">
        <p14:creationId xmlns:p14="http://schemas.microsoft.com/office/powerpoint/2010/main" xmlns="" val="1846088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42</a:t>
            </a:fld>
            <a:endParaRPr lang="it-IT"/>
          </a:p>
        </p:txBody>
      </p:sp>
    </p:spTree>
    <p:extLst>
      <p:ext uri="{BB962C8B-B14F-4D97-AF65-F5344CB8AC3E}">
        <p14:creationId xmlns:p14="http://schemas.microsoft.com/office/powerpoint/2010/main" xmlns="" val="3004780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43</a:t>
            </a:fld>
            <a:endParaRPr lang="it-IT"/>
          </a:p>
        </p:txBody>
      </p:sp>
    </p:spTree>
    <p:extLst>
      <p:ext uri="{BB962C8B-B14F-4D97-AF65-F5344CB8AC3E}">
        <p14:creationId xmlns:p14="http://schemas.microsoft.com/office/powerpoint/2010/main" xmlns="" val="287569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44</a:t>
            </a:fld>
            <a:endParaRPr lang="it-IT"/>
          </a:p>
        </p:txBody>
      </p:sp>
    </p:spTree>
    <p:extLst>
      <p:ext uri="{BB962C8B-B14F-4D97-AF65-F5344CB8AC3E}">
        <p14:creationId xmlns:p14="http://schemas.microsoft.com/office/powerpoint/2010/main" xmlns="" val="3438729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45</a:t>
            </a:fld>
            <a:endParaRPr lang="it-IT"/>
          </a:p>
        </p:txBody>
      </p:sp>
    </p:spTree>
    <p:extLst>
      <p:ext uri="{BB962C8B-B14F-4D97-AF65-F5344CB8AC3E}">
        <p14:creationId xmlns:p14="http://schemas.microsoft.com/office/powerpoint/2010/main" xmlns="" val="1806396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46</a:t>
            </a:fld>
            <a:endParaRPr lang="it-IT"/>
          </a:p>
        </p:txBody>
      </p:sp>
    </p:spTree>
    <p:extLst>
      <p:ext uri="{BB962C8B-B14F-4D97-AF65-F5344CB8AC3E}">
        <p14:creationId xmlns:p14="http://schemas.microsoft.com/office/powerpoint/2010/main" xmlns="" val="35026351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47</a:t>
            </a:fld>
            <a:endParaRPr lang="it-IT"/>
          </a:p>
        </p:txBody>
      </p:sp>
    </p:spTree>
    <p:extLst>
      <p:ext uri="{BB962C8B-B14F-4D97-AF65-F5344CB8AC3E}">
        <p14:creationId xmlns:p14="http://schemas.microsoft.com/office/powerpoint/2010/main" xmlns="" val="15117802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48</a:t>
            </a:fld>
            <a:endParaRPr lang="it-IT"/>
          </a:p>
        </p:txBody>
      </p:sp>
    </p:spTree>
    <p:extLst>
      <p:ext uri="{BB962C8B-B14F-4D97-AF65-F5344CB8AC3E}">
        <p14:creationId xmlns:p14="http://schemas.microsoft.com/office/powerpoint/2010/main" xmlns="" val="35724729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49</a:t>
            </a:fld>
            <a:endParaRPr lang="it-IT"/>
          </a:p>
        </p:txBody>
      </p:sp>
    </p:spTree>
    <p:extLst>
      <p:ext uri="{BB962C8B-B14F-4D97-AF65-F5344CB8AC3E}">
        <p14:creationId xmlns:p14="http://schemas.microsoft.com/office/powerpoint/2010/main" xmlns="" val="17913193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50</a:t>
            </a:fld>
            <a:endParaRPr lang="it-IT"/>
          </a:p>
        </p:txBody>
      </p:sp>
    </p:spTree>
    <p:extLst>
      <p:ext uri="{BB962C8B-B14F-4D97-AF65-F5344CB8AC3E}">
        <p14:creationId xmlns:p14="http://schemas.microsoft.com/office/powerpoint/2010/main" xmlns="" val="4251417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51</a:t>
            </a:fld>
            <a:endParaRPr lang="it-IT"/>
          </a:p>
        </p:txBody>
      </p:sp>
    </p:spTree>
    <p:extLst>
      <p:ext uri="{BB962C8B-B14F-4D97-AF65-F5344CB8AC3E}">
        <p14:creationId xmlns:p14="http://schemas.microsoft.com/office/powerpoint/2010/main" xmlns="" val="16407757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52</a:t>
            </a:fld>
            <a:endParaRPr lang="it-IT"/>
          </a:p>
        </p:txBody>
      </p:sp>
    </p:spTree>
    <p:extLst>
      <p:ext uri="{BB962C8B-B14F-4D97-AF65-F5344CB8AC3E}">
        <p14:creationId xmlns:p14="http://schemas.microsoft.com/office/powerpoint/2010/main" xmlns="" val="1529429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53</a:t>
            </a:fld>
            <a:endParaRPr lang="it-IT"/>
          </a:p>
        </p:txBody>
      </p:sp>
    </p:spTree>
    <p:extLst>
      <p:ext uri="{BB962C8B-B14F-4D97-AF65-F5344CB8AC3E}">
        <p14:creationId xmlns:p14="http://schemas.microsoft.com/office/powerpoint/2010/main" xmlns="" val="31722263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54</a:t>
            </a:fld>
            <a:endParaRPr lang="it-IT"/>
          </a:p>
        </p:txBody>
      </p:sp>
    </p:spTree>
    <p:extLst>
      <p:ext uri="{BB962C8B-B14F-4D97-AF65-F5344CB8AC3E}">
        <p14:creationId xmlns:p14="http://schemas.microsoft.com/office/powerpoint/2010/main" xmlns="" val="9847150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55</a:t>
            </a:fld>
            <a:endParaRPr lang="it-IT"/>
          </a:p>
        </p:txBody>
      </p:sp>
    </p:spTree>
    <p:extLst>
      <p:ext uri="{BB962C8B-B14F-4D97-AF65-F5344CB8AC3E}">
        <p14:creationId xmlns:p14="http://schemas.microsoft.com/office/powerpoint/2010/main" xmlns="" val="3432797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56</a:t>
            </a:fld>
            <a:endParaRPr lang="it-IT"/>
          </a:p>
        </p:txBody>
      </p:sp>
    </p:spTree>
    <p:extLst>
      <p:ext uri="{BB962C8B-B14F-4D97-AF65-F5344CB8AC3E}">
        <p14:creationId xmlns:p14="http://schemas.microsoft.com/office/powerpoint/2010/main" xmlns="" val="16858738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57</a:t>
            </a:fld>
            <a:endParaRPr lang="it-IT"/>
          </a:p>
        </p:txBody>
      </p:sp>
    </p:spTree>
    <p:extLst>
      <p:ext uri="{BB962C8B-B14F-4D97-AF65-F5344CB8AC3E}">
        <p14:creationId xmlns:p14="http://schemas.microsoft.com/office/powerpoint/2010/main" xmlns="" val="29828059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58</a:t>
            </a:fld>
            <a:endParaRPr lang="it-IT"/>
          </a:p>
        </p:txBody>
      </p:sp>
    </p:spTree>
    <p:extLst>
      <p:ext uri="{BB962C8B-B14F-4D97-AF65-F5344CB8AC3E}">
        <p14:creationId xmlns:p14="http://schemas.microsoft.com/office/powerpoint/2010/main" xmlns="" val="11837525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59</a:t>
            </a:fld>
            <a:endParaRPr lang="it-IT"/>
          </a:p>
        </p:txBody>
      </p:sp>
    </p:spTree>
    <p:extLst>
      <p:ext uri="{BB962C8B-B14F-4D97-AF65-F5344CB8AC3E}">
        <p14:creationId xmlns:p14="http://schemas.microsoft.com/office/powerpoint/2010/main" xmlns="" val="13239327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60</a:t>
            </a:fld>
            <a:endParaRPr lang="it-IT"/>
          </a:p>
        </p:txBody>
      </p:sp>
    </p:spTree>
    <p:extLst>
      <p:ext uri="{BB962C8B-B14F-4D97-AF65-F5344CB8AC3E}">
        <p14:creationId xmlns:p14="http://schemas.microsoft.com/office/powerpoint/2010/main" xmlns="" val="18693404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61</a:t>
            </a:fld>
            <a:endParaRPr lang="it-IT"/>
          </a:p>
        </p:txBody>
      </p:sp>
    </p:spTree>
    <p:extLst>
      <p:ext uri="{BB962C8B-B14F-4D97-AF65-F5344CB8AC3E}">
        <p14:creationId xmlns:p14="http://schemas.microsoft.com/office/powerpoint/2010/main" xmlns="" val="4375428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62</a:t>
            </a:fld>
            <a:endParaRPr lang="it-IT"/>
          </a:p>
        </p:txBody>
      </p:sp>
    </p:spTree>
    <p:extLst>
      <p:ext uri="{BB962C8B-B14F-4D97-AF65-F5344CB8AC3E}">
        <p14:creationId xmlns:p14="http://schemas.microsoft.com/office/powerpoint/2010/main" xmlns="" val="27243879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63</a:t>
            </a:fld>
            <a:endParaRPr lang="it-IT"/>
          </a:p>
        </p:txBody>
      </p:sp>
    </p:spTree>
    <p:extLst>
      <p:ext uri="{BB962C8B-B14F-4D97-AF65-F5344CB8AC3E}">
        <p14:creationId xmlns:p14="http://schemas.microsoft.com/office/powerpoint/2010/main" xmlns="" val="28073844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64</a:t>
            </a:fld>
            <a:endParaRPr lang="it-IT"/>
          </a:p>
        </p:txBody>
      </p:sp>
    </p:spTree>
    <p:extLst>
      <p:ext uri="{BB962C8B-B14F-4D97-AF65-F5344CB8AC3E}">
        <p14:creationId xmlns:p14="http://schemas.microsoft.com/office/powerpoint/2010/main" xmlns="" val="570922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65</a:t>
            </a:fld>
            <a:endParaRPr lang="it-IT"/>
          </a:p>
        </p:txBody>
      </p:sp>
    </p:spTree>
    <p:extLst>
      <p:ext uri="{BB962C8B-B14F-4D97-AF65-F5344CB8AC3E}">
        <p14:creationId xmlns:p14="http://schemas.microsoft.com/office/powerpoint/2010/main" xmlns="" val="10671609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66</a:t>
            </a:fld>
            <a:endParaRPr lang="it-IT"/>
          </a:p>
        </p:txBody>
      </p:sp>
    </p:spTree>
    <p:extLst>
      <p:ext uri="{BB962C8B-B14F-4D97-AF65-F5344CB8AC3E}">
        <p14:creationId xmlns:p14="http://schemas.microsoft.com/office/powerpoint/2010/main" xmlns="" val="40868009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67</a:t>
            </a:fld>
            <a:endParaRPr lang="it-IT"/>
          </a:p>
        </p:txBody>
      </p:sp>
    </p:spTree>
    <p:extLst>
      <p:ext uri="{BB962C8B-B14F-4D97-AF65-F5344CB8AC3E}">
        <p14:creationId xmlns:p14="http://schemas.microsoft.com/office/powerpoint/2010/main" xmlns="" val="18666097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68</a:t>
            </a:fld>
            <a:endParaRPr lang="it-IT"/>
          </a:p>
        </p:txBody>
      </p:sp>
    </p:spTree>
    <p:extLst>
      <p:ext uri="{BB962C8B-B14F-4D97-AF65-F5344CB8AC3E}">
        <p14:creationId xmlns:p14="http://schemas.microsoft.com/office/powerpoint/2010/main" xmlns="" val="32478473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69</a:t>
            </a:fld>
            <a:endParaRPr lang="it-IT"/>
          </a:p>
        </p:txBody>
      </p:sp>
    </p:spTree>
    <p:extLst>
      <p:ext uri="{BB962C8B-B14F-4D97-AF65-F5344CB8AC3E}">
        <p14:creationId xmlns:p14="http://schemas.microsoft.com/office/powerpoint/2010/main" xmlns="" val="27667017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70</a:t>
            </a:fld>
            <a:endParaRPr lang="it-IT"/>
          </a:p>
        </p:txBody>
      </p:sp>
    </p:spTree>
    <p:extLst>
      <p:ext uri="{BB962C8B-B14F-4D97-AF65-F5344CB8AC3E}">
        <p14:creationId xmlns:p14="http://schemas.microsoft.com/office/powerpoint/2010/main" xmlns="" val="7440056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71</a:t>
            </a:fld>
            <a:endParaRPr lang="it-IT"/>
          </a:p>
        </p:txBody>
      </p:sp>
    </p:spTree>
    <p:extLst>
      <p:ext uri="{BB962C8B-B14F-4D97-AF65-F5344CB8AC3E}">
        <p14:creationId xmlns:p14="http://schemas.microsoft.com/office/powerpoint/2010/main" xmlns="" val="6945560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72</a:t>
            </a:fld>
            <a:endParaRPr lang="it-IT"/>
          </a:p>
        </p:txBody>
      </p:sp>
    </p:spTree>
    <p:extLst>
      <p:ext uri="{BB962C8B-B14F-4D97-AF65-F5344CB8AC3E}">
        <p14:creationId xmlns:p14="http://schemas.microsoft.com/office/powerpoint/2010/main" xmlns="" val="39085563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73</a:t>
            </a:fld>
            <a:endParaRPr lang="it-IT"/>
          </a:p>
        </p:txBody>
      </p:sp>
    </p:spTree>
    <p:extLst>
      <p:ext uri="{BB962C8B-B14F-4D97-AF65-F5344CB8AC3E}">
        <p14:creationId xmlns:p14="http://schemas.microsoft.com/office/powerpoint/2010/main" xmlns="" val="41314138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74</a:t>
            </a:fld>
            <a:endParaRPr lang="it-IT"/>
          </a:p>
        </p:txBody>
      </p:sp>
    </p:spTree>
    <p:extLst>
      <p:ext uri="{BB962C8B-B14F-4D97-AF65-F5344CB8AC3E}">
        <p14:creationId xmlns:p14="http://schemas.microsoft.com/office/powerpoint/2010/main" xmlns="" val="25052965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75</a:t>
            </a:fld>
            <a:endParaRPr lang="it-IT"/>
          </a:p>
        </p:txBody>
      </p:sp>
    </p:spTree>
    <p:extLst>
      <p:ext uri="{BB962C8B-B14F-4D97-AF65-F5344CB8AC3E}">
        <p14:creationId xmlns:p14="http://schemas.microsoft.com/office/powerpoint/2010/main" xmlns="" val="32772688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76</a:t>
            </a:fld>
            <a:endParaRPr lang="it-IT"/>
          </a:p>
        </p:txBody>
      </p:sp>
    </p:spTree>
    <p:extLst>
      <p:ext uri="{BB962C8B-B14F-4D97-AF65-F5344CB8AC3E}">
        <p14:creationId xmlns:p14="http://schemas.microsoft.com/office/powerpoint/2010/main" xmlns="" val="39267685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77</a:t>
            </a:fld>
            <a:endParaRPr lang="it-IT"/>
          </a:p>
        </p:txBody>
      </p:sp>
    </p:spTree>
    <p:extLst>
      <p:ext uri="{BB962C8B-B14F-4D97-AF65-F5344CB8AC3E}">
        <p14:creationId xmlns:p14="http://schemas.microsoft.com/office/powerpoint/2010/main" xmlns="" val="123466450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78</a:t>
            </a:fld>
            <a:endParaRPr lang="it-IT"/>
          </a:p>
        </p:txBody>
      </p:sp>
    </p:spTree>
    <p:extLst>
      <p:ext uri="{BB962C8B-B14F-4D97-AF65-F5344CB8AC3E}">
        <p14:creationId xmlns:p14="http://schemas.microsoft.com/office/powerpoint/2010/main" xmlns="" val="42363649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79</a:t>
            </a:fld>
            <a:endParaRPr lang="it-IT"/>
          </a:p>
        </p:txBody>
      </p:sp>
    </p:spTree>
    <p:extLst>
      <p:ext uri="{BB962C8B-B14F-4D97-AF65-F5344CB8AC3E}">
        <p14:creationId xmlns:p14="http://schemas.microsoft.com/office/powerpoint/2010/main" xmlns="" val="42134195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80</a:t>
            </a:fld>
            <a:endParaRPr lang="it-IT"/>
          </a:p>
        </p:txBody>
      </p:sp>
    </p:spTree>
    <p:extLst>
      <p:ext uri="{BB962C8B-B14F-4D97-AF65-F5344CB8AC3E}">
        <p14:creationId xmlns:p14="http://schemas.microsoft.com/office/powerpoint/2010/main" xmlns="" val="39090805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81</a:t>
            </a:fld>
            <a:endParaRPr lang="it-IT"/>
          </a:p>
        </p:txBody>
      </p:sp>
    </p:spTree>
    <p:extLst>
      <p:ext uri="{BB962C8B-B14F-4D97-AF65-F5344CB8AC3E}">
        <p14:creationId xmlns:p14="http://schemas.microsoft.com/office/powerpoint/2010/main" xmlns="" val="3611145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82</a:t>
            </a:fld>
            <a:endParaRPr lang="it-IT"/>
          </a:p>
        </p:txBody>
      </p:sp>
    </p:spTree>
    <p:extLst>
      <p:ext uri="{BB962C8B-B14F-4D97-AF65-F5344CB8AC3E}">
        <p14:creationId xmlns:p14="http://schemas.microsoft.com/office/powerpoint/2010/main" xmlns="" val="3360118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83</a:t>
            </a:fld>
            <a:endParaRPr lang="it-IT"/>
          </a:p>
        </p:txBody>
      </p:sp>
    </p:spTree>
    <p:extLst>
      <p:ext uri="{BB962C8B-B14F-4D97-AF65-F5344CB8AC3E}">
        <p14:creationId xmlns:p14="http://schemas.microsoft.com/office/powerpoint/2010/main" xmlns="" val="10401376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84</a:t>
            </a:fld>
            <a:endParaRPr lang="it-IT"/>
          </a:p>
        </p:txBody>
      </p:sp>
    </p:spTree>
    <p:extLst>
      <p:ext uri="{BB962C8B-B14F-4D97-AF65-F5344CB8AC3E}">
        <p14:creationId xmlns:p14="http://schemas.microsoft.com/office/powerpoint/2010/main" xmlns="" val="41732827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85</a:t>
            </a:fld>
            <a:endParaRPr lang="it-IT"/>
          </a:p>
        </p:txBody>
      </p:sp>
    </p:spTree>
    <p:extLst>
      <p:ext uri="{BB962C8B-B14F-4D97-AF65-F5344CB8AC3E}">
        <p14:creationId xmlns:p14="http://schemas.microsoft.com/office/powerpoint/2010/main" xmlns="" val="35607987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86</a:t>
            </a:fld>
            <a:endParaRPr lang="it-IT"/>
          </a:p>
        </p:txBody>
      </p:sp>
    </p:spTree>
    <p:extLst>
      <p:ext uri="{BB962C8B-B14F-4D97-AF65-F5344CB8AC3E}">
        <p14:creationId xmlns:p14="http://schemas.microsoft.com/office/powerpoint/2010/main" xmlns="" val="22085690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87</a:t>
            </a:fld>
            <a:endParaRPr lang="it-IT"/>
          </a:p>
        </p:txBody>
      </p:sp>
    </p:spTree>
    <p:extLst>
      <p:ext uri="{BB962C8B-B14F-4D97-AF65-F5344CB8AC3E}">
        <p14:creationId xmlns:p14="http://schemas.microsoft.com/office/powerpoint/2010/main" xmlns="" val="22255455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88</a:t>
            </a:fld>
            <a:endParaRPr lang="it-IT"/>
          </a:p>
        </p:txBody>
      </p:sp>
    </p:spTree>
    <p:extLst>
      <p:ext uri="{BB962C8B-B14F-4D97-AF65-F5344CB8AC3E}">
        <p14:creationId xmlns:p14="http://schemas.microsoft.com/office/powerpoint/2010/main" xmlns="" val="16820160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89</a:t>
            </a:fld>
            <a:endParaRPr lang="it-IT"/>
          </a:p>
        </p:txBody>
      </p:sp>
    </p:spTree>
    <p:extLst>
      <p:ext uri="{BB962C8B-B14F-4D97-AF65-F5344CB8AC3E}">
        <p14:creationId xmlns:p14="http://schemas.microsoft.com/office/powerpoint/2010/main" xmlns="" val="8415225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90</a:t>
            </a:fld>
            <a:endParaRPr lang="it-IT"/>
          </a:p>
        </p:txBody>
      </p:sp>
    </p:spTree>
    <p:extLst>
      <p:ext uri="{BB962C8B-B14F-4D97-AF65-F5344CB8AC3E}">
        <p14:creationId xmlns:p14="http://schemas.microsoft.com/office/powerpoint/2010/main" xmlns="" val="21249224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91</a:t>
            </a:fld>
            <a:endParaRPr lang="it-IT"/>
          </a:p>
        </p:txBody>
      </p:sp>
    </p:spTree>
    <p:extLst>
      <p:ext uri="{BB962C8B-B14F-4D97-AF65-F5344CB8AC3E}">
        <p14:creationId xmlns:p14="http://schemas.microsoft.com/office/powerpoint/2010/main" xmlns="" val="649897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92</a:t>
            </a:fld>
            <a:endParaRPr lang="it-IT"/>
          </a:p>
        </p:txBody>
      </p:sp>
    </p:spTree>
    <p:extLst>
      <p:ext uri="{BB962C8B-B14F-4D97-AF65-F5344CB8AC3E}">
        <p14:creationId xmlns:p14="http://schemas.microsoft.com/office/powerpoint/2010/main" xmlns="" val="22790450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93</a:t>
            </a:fld>
            <a:endParaRPr lang="it-IT"/>
          </a:p>
        </p:txBody>
      </p:sp>
    </p:spTree>
    <p:extLst>
      <p:ext uri="{BB962C8B-B14F-4D97-AF65-F5344CB8AC3E}">
        <p14:creationId xmlns:p14="http://schemas.microsoft.com/office/powerpoint/2010/main" xmlns="" val="36583566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94</a:t>
            </a:fld>
            <a:endParaRPr lang="it-IT"/>
          </a:p>
        </p:txBody>
      </p:sp>
    </p:spTree>
    <p:extLst>
      <p:ext uri="{BB962C8B-B14F-4D97-AF65-F5344CB8AC3E}">
        <p14:creationId xmlns:p14="http://schemas.microsoft.com/office/powerpoint/2010/main" xmlns="" val="14909434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95</a:t>
            </a:fld>
            <a:endParaRPr lang="it-IT"/>
          </a:p>
        </p:txBody>
      </p:sp>
    </p:spTree>
    <p:extLst>
      <p:ext uri="{BB962C8B-B14F-4D97-AF65-F5344CB8AC3E}">
        <p14:creationId xmlns:p14="http://schemas.microsoft.com/office/powerpoint/2010/main" xmlns="" val="13164588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96</a:t>
            </a:fld>
            <a:endParaRPr lang="it-IT"/>
          </a:p>
        </p:txBody>
      </p:sp>
    </p:spTree>
    <p:extLst>
      <p:ext uri="{BB962C8B-B14F-4D97-AF65-F5344CB8AC3E}">
        <p14:creationId xmlns:p14="http://schemas.microsoft.com/office/powerpoint/2010/main" xmlns="" val="25290313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97</a:t>
            </a:fld>
            <a:endParaRPr lang="it-IT"/>
          </a:p>
        </p:txBody>
      </p:sp>
    </p:spTree>
    <p:extLst>
      <p:ext uri="{BB962C8B-B14F-4D97-AF65-F5344CB8AC3E}">
        <p14:creationId xmlns:p14="http://schemas.microsoft.com/office/powerpoint/2010/main" xmlns="" val="15619237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98</a:t>
            </a:fld>
            <a:endParaRPr lang="it-IT"/>
          </a:p>
        </p:txBody>
      </p:sp>
    </p:spTree>
    <p:extLst>
      <p:ext uri="{BB962C8B-B14F-4D97-AF65-F5344CB8AC3E}">
        <p14:creationId xmlns:p14="http://schemas.microsoft.com/office/powerpoint/2010/main" xmlns="" val="18742453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99</a:t>
            </a:fld>
            <a:endParaRPr lang="it-IT"/>
          </a:p>
        </p:txBody>
      </p:sp>
    </p:spTree>
    <p:extLst>
      <p:ext uri="{BB962C8B-B14F-4D97-AF65-F5344CB8AC3E}">
        <p14:creationId xmlns:p14="http://schemas.microsoft.com/office/powerpoint/2010/main" xmlns="" val="29233851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100</a:t>
            </a:fld>
            <a:endParaRPr lang="it-IT"/>
          </a:p>
        </p:txBody>
      </p:sp>
    </p:spTree>
    <p:extLst>
      <p:ext uri="{BB962C8B-B14F-4D97-AF65-F5344CB8AC3E}">
        <p14:creationId xmlns:p14="http://schemas.microsoft.com/office/powerpoint/2010/main" xmlns="" val="23356748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101</a:t>
            </a:fld>
            <a:endParaRPr lang="it-IT"/>
          </a:p>
        </p:txBody>
      </p:sp>
    </p:spTree>
    <p:extLst>
      <p:ext uri="{BB962C8B-B14F-4D97-AF65-F5344CB8AC3E}">
        <p14:creationId xmlns:p14="http://schemas.microsoft.com/office/powerpoint/2010/main" xmlns="" val="36784145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102</a:t>
            </a:fld>
            <a:endParaRPr lang="it-IT"/>
          </a:p>
        </p:txBody>
      </p:sp>
    </p:spTree>
    <p:extLst>
      <p:ext uri="{BB962C8B-B14F-4D97-AF65-F5344CB8AC3E}">
        <p14:creationId xmlns:p14="http://schemas.microsoft.com/office/powerpoint/2010/main" xmlns="" val="24104770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103</a:t>
            </a:fld>
            <a:endParaRPr lang="it-IT"/>
          </a:p>
        </p:txBody>
      </p:sp>
    </p:spTree>
    <p:extLst>
      <p:ext uri="{BB962C8B-B14F-4D97-AF65-F5344CB8AC3E}">
        <p14:creationId xmlns:p14="http://schemas.microsoft.com/office/powerpoint/2010/main" xmlns="" val="27587548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104</a:t>
            </a:fld>
            <a:endParaRPr lang="it-IT"/>
          </a:p>
        </p:txBody>
      </p:sp>
    </p:spTree>
    <p:extLst>
      <p:ext uri="{BB962C8B-B14F-4D97-AF65-F5344CB8AC3E}">
        <p14:creationId xmlns:p14="http://schemas.microsoft.com/office/powerpoint/2010/main" xmlns="" val="11192938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105</a:t>
            </a:fld>
            <a:endParaRPr lang="it-IT"/>
          </a:p>
        </p:txBody>
      </p:sp>
    </p:spTree>
    <p:extLst>
      <p:ext uri="{BB962C8B-B14F-4D97-AF65-F5344CB8AC3E}">
        <p14:creationId xmlns:p14="http://schemas.microsoft.com/office/powerpoint/2010/main" xmlns="" val="38076648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106</a:t>
            </a:fld>
            <a:endParaRPr lang="it-IT"/>
          </a:p>
        </p:txBody>
      </p:sp>
    </p:spTree>
    <p:extLst>
      <p:ext uri="{BB962C8B-B14F-4D97-AF65-F5344CB8AC3E}">
        <p14:creationId xmlns:p14="http://schemas.microsoft.com/office/powerpoint/2010/main" xmlns="" val="102748363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107</a:t>
            </a:fld>
            <a:endParaRPr lang="it-IT"/>
          </a:p>
        </p:txBody>
      </p:sp>
    </p:spTree>
    <p:extLst>
      <p:ext uri="{BB962C8B-B14F-4D97-AF65-F5344CB8AC3E}">
        <p14:creationId xmlns:p14="http://schemas.microsoft.com/office/powerpoint/2010/main" xmlns="" val="18847519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108</a:t>
            </a:fld>
            <a:endParaRPr lang="it-IT"/>
          </a:p>
        </p:txBody>
      </p:sp>
    </p:spTree>
    <p:extLst>
      <p:ext uri="{BB962C8B-B14F-4D97-AF65-F5344CB8AC3E}">
        <p14:creationId xmlns:p14="http://schemas.microsoft.com/office/powerpoint/2010/main" xmlns="" val="34244336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109</a:t>
            </a:fld>
            <a:endParaRPr lang="it-IT"/>
          </a:p>
        </p:txBody>
      </p:sp>
    </p:spTree>
    <p:extLst>
      <p:ext uri="{BB962C8B-B14F-4D97-AF65-F5344CB8AC3E}">
        <p14:creationId xmlns:p14="http://schemas.microsoft.com/office/powerpoint/2010/main" xmlns="" val="12321811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110</a:t>
            </a:fld>
            <a:endParaRPr lang="it-IT"/>
          </a:p>
        </p:txBody>
      </p:sp>
    </p:spTree>
    <p:extLst>
      <p:ext uri="{BB962C8B-B14F-4D97-AF65-F5344CB8AC3E}">
        <p14:creationId xmlns:p14="http://schemas.microsoft.com/office/powerpoint/2010/main" xmlns="" val="391814407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111</a:t>
            </a:fld>
            <a:endParaRPr lang="it-IT"/>
          </a:p>
        </p:txBody>
      </p:sp>
    </p:spTree>
    <p:extLst>
      <p:ext uri="{BB962C8B-B14F-4D97-AF65-F5344CB8AC3E}">
        <p14:creationId xmlns:p14="http://schemas.microsoft.com/office/powerpoint/2010/main" xmlns="" val="8097490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112</a:t>
            </a:fld>
            <a:endParaRPr lang="it-IT"/>
          </a:p>
        </p:txBody>
      </p:sp>
    </p:spTree>
    <p:extLst>
      <p:ext uri="{BB962C8B-B14F-4D97-AF65-F5344CB8AC3E}">
        <p14:creationId xmlns:p14="http://schemas.microsoft.com/office/powerpoint/2010/main" xmlns="" val="78015696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113</a:t>
            </a:fld>
            <a:endParaRPr lang="it-IT"/>
          </a:p>
        </p:txBody>
      </p:sp>
    </p:spTree>
    <p:extLst>
      <p:ext uri="{BB962C8B-B14F-4D97-AF65-F5344CB8AC3E}">
        <p14:creationId xmlns:p14="http://schemas.microsoft.com/office/powerpoint/2010/main" xmlns="" val="28166235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114</a:t>
            </a:fld>
            <a:endParaRPr lang="it-IT"/>
          </a:p>
        </p:txBody>
      </p:sp>
    </p:spTree>
    <p:extLst>
      <p:ext uri="{BB962C8B-B14F-4D97-AF65-F5344CB8AC3E}">
        <p14:creationId xmlns:p14="http://schemas.microsoft.com/office/powerpoint/2010/main" xmlns="" val="135346189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115</a:t>
            </a:fld>
            <a:endParaRPr lang="it-IT"/>
          </a:p>
        </p:txBody>
      </p:sp>
    </p:spTree>
    <p:extLst>
      <p:ext uri="{BB962C8B-B14F-4D97-AF65-F5344CB8AC3E}">
        <p14:creationId xmlns:p14="http://schemas.microsoft.com/office/powerpoint/2010/main" xmlns="" val="11004347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116</a:t>
            </a:fld>
            <a:endParaRPr lang="it-IT"/>
          </a:p>
        </p:txBody>
      </p:sp>
    </p:spTree>
    <p:extLst>
      <p:ext uri="{BB962C8B-B14F-4D97-AF65-F5344CB8AC3E}">
        <p14:creationId xmlns:p14="http://schemas.microsoft.com/office/powerpoint/2010/main" xmlns="" val="20284114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117</a:t>
            </a:fld>
            <a:endParaRPr lang="it-IT"/>
          </a:p>
        </p:txBody>
      </p:sp>
    </p:spTree>
    <p:extLst>
      <p:ext uri="{BB962C8B-B14F-4D97-AF65-F5344CB8AC3E}">
        <p14:creationId xmlns:p14="http://schemas.microsoft.com/office/powerpoint/2010/main" xmlns="" val="12221028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118</a:t>
            </a:fld>
            <a:endParaRPr lang="it-IT"/>
          </a:p>
        </p:txBody>
      </p:sp>
    </p:spTree>
    <p:extLst>
      <p:ext uri="{BB962C8B-B14F-4D97-AF65-F5344CB8AC3E}">
        <p14:creationId xmlns:p14="http://schemas.microsoft.com/office/powerpoint/2010/main" xmlns="" val="15050601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119</a:t>
            </a:fld>
            <a:endParaRPr lang="it-IT"/>
          </a:p>
        </p:txBody>
      </p:sp>
    </p:spTree>
    <p:extLst>
      <p:ext uri="{BB962C8B-B14F-4D97-AF65-F5344CB8AC3E}">
        <p14:creationId xmlns:p14="http://schemas.microsoft.com/office/powerpoint/2010/main" xmlns="" val="73237466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120</a:t>
            </a:fld>
            <a:endParaRPr lang="it-IT"/>
          </a:p>
        </p:txBody>
      </p:sp>
    </p:spTree>
    <p:extLst>
      <p:ext uri="{BB962C8B-B14F-4D97-AF65-F5344CB8AC3E}">
        <p14:creationId xmlns:p14="http://schemas.microsoft.com/office/powerpoint/2010/main" xmlns="" val="3394828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121</a:t>
            </a:fld>
            <a:endParaRPr lang="it-IT"/>
          </a:p>
        </p:txBody>
      </p:sp>
    </p:spTree>
    <p:extLst>
      <p:ext uri="{BB962C8B-B14F-4D97-AF65-F5344CB8AC3E}">
        <p14:creationId xmlns:p14="http://schemas.microsoft.com/office/powerpoint/2010/main" xmlns="" val="33645870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122</a:t>
            </a:fld>
            <a:endParaRPr lang="it-IT"/>
          </a:p>
        </p:txBody>
      </p:sp>
    </p:spTree>
    <p:extLst>
      <p:ext uri="{BB962C8B-B14F-4D97-AF65-F5344CB8AC3E}">
        <p14:creationId xmlns:p14="http://schemas.microsoft.com/office/powerpoint/2010/main" xmlns="" val="33255965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123</a:t>
            </a:fld>
            <a:endParaRPr lang="it-IT"/>
          </a:p>
        </p:txBody>
      </p:sp>
    </p:spTree>
    <p:extLst>
      <p:ext uri="{BB962C8B-B14F-4D97-AF65-F5344CB8AC3E}">
        <p14:creationId xmlns:p14="http://schemas.microsoft.com/office/powerpoint/2010/main" xmlns="" val="20330240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124</a:t>
            </a:fld>
            <a:endParaRPr lang="it-IT"/>
          </a:p>
        </p:txBody>
      </p:sp>
    </p:spTree>
    <p:extLst>
      <p:ext uri="{BB962C8B-B14F-4D97-AF65-F5344CB8AC3E}">
        <p14:creationId xmlns:p14="http://schemas.microsoft.com/office/powerpoint/2010/main" xmlns="" val="10510343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125</a:t>
            </a:fld>
            <a:endParaRPr lang="it-IT"/>
          </a:p>
        </p:txBody>
      </p:sp>
    </p:spTree>
    <p:extLst>
      <p:ext uri="{BB962C8B-B14F-4D97-AF65-F5344CB8AC3E}">
        <p14:creationId xmlns:p14="http://schemas.microsoft.com/office/powerpoint/2010/main" xmlns="" val="4004490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126</a:t>
            </a:fld>
            <a:endParaRPr lang="it-IT"/>
          </a:p>
        </p:txBody>
      </p:sp>
    </p:spTree>
    <p:extLst>
      <p:ext uri="{BB962C8B-B14F-4D97-AF65-F5344CB8AC3E}">
        <p14:creationId xmlns:p14="http://schemas.microsoft.com/office/powerpoint/2010/main" xmlns="" val="298267682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127</a:t>
            </a:fld>
            <a:endParaRPr lang="it-IT"/>
          </a:p>
        </p:txBody>
      </p:sp>
    </p:spTree>
    <p:extLst>
      <p:ext uri="{BB962C8B-B14F-4D97-AF65-F5344CB8AC3E}">
        <p14:creationId xmlns:p14="http://schemas.microsoft.com/office/powerpoint/2010/main" xmlns="" val="419601627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128</a:t>
            </a:fld>
            <a:endParaRPr lang="it-IT"/>
          </a:p>
        </p:txBody>
      </p:sp>
    </p:spTree>
    <p:extLst>
      <p:ext uri="{BB962C8B-B14F-4D97-AF65-F5344CB8AC3E}">
        <p14:creationId xmlns:p14="http://schemas.microsoft.com/office/powerpoint/2010/main" xmlns="" val="293327877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129</a:t>
            </a:fld>
            <a:endParaRPr lang="it-IT"/>
          </a:p>
        </p:txBody>
      </p:sp>
    </p:spTree>
    <p:extLst>
      <p:ext uri="{BB962C8B-B14F-4D97-AF65-F5344CB8AC3E}">
        <p14:creationId xmlns:p14="http://schemas.microsoft.com/office/powerpoint/2010/main" xmlns="" val="12470355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130</a:t>
            </a:fld>
            <a:endParaRPr lang="it-IT"/>
          </a:p>
        </p:txBody>
      </p:sp>
    </p:spTree>
    <p:extLst>
      <p:ext uri="{BB962C8B-B14F-4D97-AF65-F5344CB8AC3E}">
        <p14:creationId xmlns:p14="http://schemas.microsoft.com/office/powerpoint/2010/main" xmlns="" val="40914822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131</a:t>
            </a:fld>
            <a:endParaRPr lang="it-IT"/>
          </a:p>
        </p:txBody>
      </p:sp>
    </p:spTree>
    <p:extLst>
      <p:ext uri="{BB962C8B-B14F-4D97-AF65-F5344CB8AC3E}">
        <p14:creationId xmlns:p14="http://schemas.microsoft.com/office/powerpoint/2010/main" xmlns="" val="4606967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132</a:t>
            </a:fld>
            <a:endParaRPr lang="it-IT"/>
          </a:p>
        </p:txBody>
      </p:sp>
    </p:spTree>
    <p:extLst>
      <p:ext uri="{BB962C8B-B14F-4D97-AF65-F5344CB8AC3E}">
        <p14:creationId xmlns:p14="http://schemas.microsoft.com/office/powerpoint/2010/main" xmlns="" val="32743225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133</a:t>
            </a:fld>
            <a:endParaRPr lang="it-IT"/>
          </a:p>
        </p:txBody>
      </p:sp>
    </p:spTree>
    <p:extLst>
      <p:ext uri="{BB962C8B-B14F-4D97-AF65-F5344CB8AC3E}">
        <p14:creationId xmlns:p14="http://schemas.microsoft.com/office/powerpoint/2010/main" xmlns="" val="56638089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134</a:t>
            </a:fld>
            <a:endParaRPr lang="it-IT"/>
          </a:p>
        </p:txBody>
      </p:sp>
    </p:spTree>
    <p:extLst>
      <p:ext uri="{BB962C8B-B14F-4D97-AF65-F5344CB8AC3E}">
        <p14:creationId xmlns:p14="http://schemas.microsoft.com/office/powerpoint/2010/main" xmlns="" val="150885867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135</a:t>
            </a:fld>
            <a:endParaRPr lang="it-IT"/>
          </a:p>
        </p:txBody>
      </p:sp>
    </p:spTree>
    <p:extLst>
      <p:ext uri="{BB962C8B-B14F-4D97-AF65-F5344CB8AC3E}">
        <p14:creationId xmlns:p14="http://schemas.microsoft.com/office/powerpoint/2010/main" xmlns="" val="197072778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136</a:t>
            </a:fld>
            <a:endParaRPr lang="it-IT"/>
          </a:p>
        </p:txBody>
      </p:sp>
    </p:spTree>
    <p:extLst>
      <p:ext uri="{BB962C8B-B14F-4D97-AF65-F5344CB8AC3E}">
        <p14:creationId xmlns:p14="http://schemas.microsoft.com/office/powerpoint/2010/main" xmlns="" val="415286023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137</a:t>
            </a:fld>
            <a:endParaRPr lang="it-IT"/>
          </a:p>
        </p:txBody>
      </p:sp>
    </p:spTree>
    <p:extLst>
      <p:ext uri="{BB962C8B-B14F-4D97-AF65-F5344CB8AC3E}">
        <p14:creationId xmlns:p14="http://schemas.microsoft.com/office/powerpoint/2010/main" xmlns="" val="277568453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138</a:t>
            </a:fld>
            <a:endParaRPr lang="it-IT"/>
          </a:p>
        </p:txBody>
      </p:sp>
    </p:spTree>
    <p:extLst>
      <p:ext uri="{BB962C8B-B14F-4D97-AF65-F5344CB8AC3E}">
        <p14:creationId xmlns:p14="http://schemas.microsoft.com/office/powerpoint/2010/main" xmlns="" val="234705042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139</a:t>
            </a:fld>
            <a:endParaRPr lang="it-IT"/>
          </a:p>
        </p:txBody>
      </p:sp>
    </p:spTree>
    <p:extLst>
      <p:ext uri="{BB962C8B-B14F-4D97-AF65-F5344CB8AC3E}">
        <p14:creationId xmlns:p14="http://schemas.microsoft.com/office/powerpoint/2010/main" xmlns="" val="250532697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140</a:t>
            </a:fld>
            <a:endParaRPr lang="it-IT"/>
          </a:p>
        </p:txBody>
      </p:sp>
    </p:spTree>
    <p:extLst>
      <p:ext uri="{BB962C8B-B14F-4D97-AF65-F5344CB8AC3E}">
        <p14:creationId xmlns:p14="http://schemas.microsoft.com/office/powerpoint/2010/main" xmlns="" val="8542907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141</a:t>
            </a:fld>
            <a:endParaRPr lang="it-IT"/>
          </a:p>
        </p:txBody>
      </p:sp>
    </p:spTree>
    <p:extLst>
      <p:ext uri="{BB962C8B-B14F-4D97-AF65-F5344CB8AC3E}">
        <p14:creationId xmlns:p14="http://schemas.microsoft.com/office/powerpoint/2010/main" xmlns="" val="330560810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142</a:t>
            </a:fld>
            <a:endParaRPr lang="it-IT"/>
          </a:p>
        </p:txBody>
      </p:sp>
    </p:spTree>
    <p:extLst>
      <p:ext uri="{BB962C8B-B14F-4D97-AF65-F5344CB8AC3E}">
        <p14:creationId xmlns:p14="http://schemas.microsoft.com/office/powerpoint/2010/main" xmlns="" val="332609847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143</a:t>
            </a:fld>
            <a:endParaRPr lang="it-IT"/>
          </a:p>
        </p:txBody>
      </p:sp>
    </p:spTree>
    <p:extLst>
      <p:ext uri="{BB962C8B-B14F-4D97-AF65-F5344CB8AC3E}">
        <p14:creationId xmlns:p14="http://schemas.microsoft.com/office/powerpoint/2010/main" xmlns="" val="36403821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144</a:t>
            </a:fld>
            <a:endParaRPr lang="it-IT"/>
          </a:p>
        </p:txBody>
      </p:sp>
    </p:spTree>
    <p:extLst>
      <p:ext uri="{BB962C8B-B14F-4D97-AF65-F5344CB8AC3E}">
        <p14:creationId xmlns:p14="http://schemas.microsoft.com/office/powerpoint/2010/main" xmlns="" val="152168500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145</a:t>
            </a:fld>
            <a:endParaRPr lang="it-IT"/>
          </a:p>
        </p:txBody>
      </p:sp>
    </p:spTree>
    <p:extLst>
      <p:ext uri="{BB962C8B-B14F-4D97-AF65-F5344CB8AC3E}">
        <p14:creationId xmlns:p14="http://schemas.microsoft.com/office/powerpoint/2010/main" xmlns="" val="29935282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146</a:t>
            </a:fld>
            <a:endParaRPr lang="it-IT"/>
          </a:p>
        </p:txBody>
      </p:sp>
    </p:spTree>
    <p:extLst>
      <p:ext uri="{BB962C8B-B14F-4D97-AF65-F5344CB8AC3E}">
        <p14:creationId xmlns:p14="http://schemas.microsoft.com/office/powerpoint/2010/main" xmlns="" val="42588425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147</a:t>
            </a:fld>
            <a:endParaRPr lang="it-IT"/>
          </a:p>
        </p:txBody>
      </p:sp>
    </p:spTree>
    <p:extLst>
      <p:ext uri="{BB962C8B-B14F-4D97-AF65-F5344CB8AC3E}">
        <p14:creationId xmlns:p14="http://schemas.microsoft.com/office/powerpoint/2010/main" xmlns="" val="43046357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148</a:t>
            </a:fld>
            <a:endParaRPr lang="it-IT"/>
          </a:p>
        </p:txBody>
      </p:sp>
    </p:spTree>
    <p:extLst>
      <p:ext uri="{BB962C8B-B14F-4D97-AF65-F5344CB8AC3E}">
        <p14:creationId xmlns:p14="http://schemas.microsoft.com/office/powerpoint/2010/main" xmlns="" val="165549581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149</a:t>
            </a:fld>
            <a:endParaRPr lang="it-IT"/>
          </a:p>
        </p:txBody>
      </p:sp>
    </p:spTree>
    <p:extLst>
      <p:ext uri="{BB962C8B-B14F-4D97-AF65-F5344CB8AC3E}">
        <p14:creationId xmlns:p14="http://schemas.microsoft.com/office/powerpoint/2010/main" xmlns="" val="414404648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150</a:t>
            </a:fld>
            <a:endParaRPr lang="it-IT"/>
          </a:p>
        </p:txBody>
      </p:sp>
    </p:spTree>
    <p:extLst>
      <p:ext uri="{BB962C8B-B14F-4D97-AF65-F5344CB8AC3E}">
        <p14:creationId xmlns:p14="http://schemas.microsoft.com/office/powerpoint/2010/main" xmlns="" val="239476237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151</a:t>
            </a:fld>
            <a:endParaRPr lang="it-IT"/>
          </a:p>
        </p:txBody>
      </p:sp>
    </p:spTree>
    <p:extLst>
      <p:ext uri="{BB962C8B-B14F-4D97-AF65-F5344CB8AC3E}">
        <p14:creationId xmlns:p14="http://schemas.microsoft.com/office/powerpoint/2010/main" xmlns="" val="179694339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152</a:t>
            </a:fld>
            <a:endParaRPr lang="it-IT"/>
          </a:p>
        </p:txBody>
      </p:sp>
    </p:spTree>
    <p:extLst>
      <p:ext uri="{BB962C8B-B14F-4D97-AF65-F5344CB8AC3E}">
        <p14:creationId xmlns:p14="http://schemas.microsoft.com/office/powerpoint/2010/main" xmlns="" val="154974801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153</a:t>
            </a:fld>
            <a:endParaRPr lang="it-IT"/>
          </a:p>
        </p:txBody>
      </p:sp>
    </p:spTree>
    <p:extLst>
      <p:ext uri="{BB962C8B-B14F-4D97-AF65-F5344CB8AC3E}">
        <p14:creationId xmlns:p14="http://schemas.microsoft.com/office/powerpoint/2010/main" xmlns="" val="302784392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154</a:t>
            </a:fld>
            <a:endParaRPr lang="it-IT"/>
          </a:p>
        </p:txBody>
      </p:sp>
    </p:spTree>
    <p:extLst>
      <p:ext uri="{BB962C8B-B14F-4D97-AF65-F5344CB8AC3E}">
        <p14:creationId xmlns:p14="http://schemas.microsoft.com/office/powerpoint/2010/main" xmlns="" val="269906452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155</a:t>
            </a:fld>
            <a:endParaRPr lang="it-IT"/>
          </a:p>
        </p:txBody>
      </p:sp>
    </p:spTree>
    <p:extLst>
      <p:ext uri="{BB962C8B-B14F-4D97-AF65-F5344CB8AC3E}">
        <p14:creationId xmlns:p14="http://schemas.microsoft.com/office/powerpoint/2010/main" xmlns="" val="269058541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156</a:t>
            </a:fld>
            <a:endParaRPr lang="it-IT"/>
          </a:p>
        </p:txBody>
      </p:sp>
    </p:spTree>
    <p:extLst>
      <p:ext uri="{BB962C8B-B14F-4D97-AF65-F5344CB8AC3E}">
        <p14:creationId xmlns:p14="http://schemas.microsoft.com/office/powerpoint/2010/main" xmlns="" val="32113495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157</a:t>
            </a:fld>
            <a:endParaRPr lang="it-IT"/>
          </a:p>
        </p:txBody>
      </p:sp>
    </p:spTree>
    <p:extLst>
      <p:ext uri="{BB962C8B-B14F-4D97-AF65-F5344CB8AC3E}">
        <p14:creationId xmlns:p14="http://schemas.microsoft.com/office/powerpoint/2010/main" xmlns="" val="405508407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158</a:t>
            </a:fld>
            <a:endParaRPr lang="it-IT"/>
          </a:p>
        </p:txBody>
      </p:sp>
    </p:spTree>
    <p:extLst>
      <p:ext uri="{BB962C8B-B14F-4D97-AF65-F5344CB8AC3E}">
        <p14:creationId xmlns:p14="http://schemas.microsoft.com/office/powerpoint/2010/main" xmlns="" val="207455897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159</a:t>
            </a:fld>
            <a:endParaRPr lang="it-IT"/>
          </a:p>
        </p:txBody>
      </p:sp>
    </p:spTree>
    <p:extLst>
      <p:ext uri="{BB962C8B-B14F-4D97-AF65-F5344CB8AC3E}">
        <p14:creationId xmlns:p14="http://schemas.microsoft.com/office/powerpoint/2010/main" xmlns="" val="377426182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160</a:t>
            </a:fld>
            <a:endParaRPr lang="it-IT"/>
          </a:p>
        </p:txBody>
      </p:sp>
    </p:spTree>
    <p:extLst>
      <p:ext uri="{BB962C8B-B14F-4D97-AF65-F5344CB8AC3E}">
        <p14:creationId xmlns:p14="http://schemas.microsoft.com/office/powerpoint/2010/main" xmlns="" val="116430931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161</a:t>
            </a:fld>
            <a:endParaRPr lang="it-IT"/>
          </a:p>
        </p:txBody>
      </p:sp>
    </p:spTree>
    <p:extLst>
      <p:ext uri="{BB962C8B-B14F-4D97-AF65-F5344CB8AC3E}">
        <p14:creationId xmlns:p14="http://schemas.microsoft.com/office/powerpoint/2010/main" xmlns="" val="239554716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162</a:t>
            </a:fld>
            <a:endParaRPr lang="it-IT"/>
          </a:p>
        </p:txBody>
      </p:sp>
    </p:spTree>
    <p:extLst>
      <p:ext uri="{BB962C8B-B14F-4D97-AF65-F5344CB8AC3E}">
        <p14:creationId xmlns:p14="http://schemas.microsoft.com/office/powerpoint/2010/main" xmlns="" val="286397581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163</a:t>
            </a:fld>
            <a:endParaRPr lang="it-IT"/>
          </a:p>
        </p:txBody>
      </p:sp>
    </p:spTree>
    <p:extLst>
      <p:ext uri="{BB962C8B-B14F-4D97-AF65-F5344CB8AC3E}">
        <p14:creationId xmlns:p14="http://schemas.microsoft.com/office/powerpoint/2010/main" xmlns="" val="202120389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164</a:t>
            </a:fld>
            <a:endParaRPr lang="it-IT"/>
          </a:p>
        </p:txBody>
      </p:sp>
    </p:spTree>
    <p:extLst>
      <p:ext uri="{BB962C8B-B14F-4D97-AF65-F5344CB8AC3E}">
        <p14:creationId xmlns:p14="http://schemas.microsoft.com/office/powerpoint/2010/main" xmlns="" val="87587661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165</a:t>
            </a:fld>
            <a:endParaRPr lang="it-IT"/>
          </a:p>
        </p:txBody>
      </p:sp>
    </p:spTree>
    <p:extLst>
      <p:ext uri="{BB962C8B-B14F-4D97-AF65-F5344CB8AC3E}">
        <p14:creationId xmlns:p14="http://schemas.microsoft.com/office/powerpoint/2010/main" xmlns="" val="378219413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166</a:t>
            </a:fld>
            <a:endParaRPr lang="it-IT"/>
          </a:p>
        </p:txBody>
      </p:sp>
    </p:spTree>
    <p:extLst>
      <p:ext uri="{BB962C8B-B14F-4D97-AF65-F5344CB8AC3E}">
        <p14:creationId xmlns:p14="http://schemas.microsoft.com/office/powerpoint/2010/main" xmlns="" val="123740966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167</a:t>
            </a:fld>
            <a:endParaRPr lang="it-IT"/>
          </a:p>
        </p:txBody>
      </p:sp>
    </p:spTree>
    <p:extLst>
      <p:ext uri="{BB962C8B-B14F-4D97-AF65-F5344CB8AC3E}">
        <p14:creationId xmlns:p14="http://schemas.microsoft.com/office/powerpoint/2010/main" xmlns="" val="219602952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168</a:t>
            </a:fld>
            <a:endParaRPr lang="it-IT"/>
          </a:p>
        </p:txBody>
      </p:sp>
    </p:spTree>
    <p:extLst>
      <p:ext uri="{BB962C8B-B14F-4D97-AF65-F5344CB8AC3E}">
        <p14:creationId xmlns:p14="http://schemas.microsoft.com/office/powerpoint/2010/main" xmlns="" val="225961036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169</a:t>
            </a:fld>
            <a:endParaRPr lang="it-IT"/>
          </a:p>
        </p:txBody>
      </p:sp>
    </p:spTree>
    <p:extLst>
      <p:ext uri="{BB962C8B-B14F-4D97-AF65-F5344CB8AC3E}">
        <p14:creationId xmlns:p14="http://schemas.microsoft.com/office/powerpoint/2010/main" xmlns="" val="239420554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170</a:t>
            </a:fld>
            <a:endParaRPr lang="it-IT"/>
          </a:p>
        </p:txBody>
      </p:sp>
    </p:spTree>
    <p:extLst>
      <p:ext uri="{BB962C8B-B14F-4D97-AF65-F5344CB8AC3E}">
        <p14:creationId xmlns:p14="http://schemas.microsoft.com/office/powerpoint/2010/main" xmlns="" val="96146980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171</a:t>
            </a:fld>
            <a:endParaRPr lang="it-IT"/>
          </a:p>
        </p:txBody>
      </p:sp>
    </p:spTree>
    <p:extLst>
      <p:ext uri="{BB962C8B-B14F-4D97-AF65-F5344CB8AC3E}">
        <p14:creationId xmlns:p14="http://schemas.microsoft.com/office/powerpoint/2010/main" xmlns="" val="182984117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172</a:t>
            </a:fld>
            <a:endParaRPr lang="it-IT"/>
          </a:p>
        </p:txBody>
      </p:sp>
    </p:spTree>
    <p:extLst>
      <p:ext uri="{BB962C8B-B14F-4D97-AF65-F5344CB8AC3E}">
        <p14:creationId xmlns:p14="http://schemas.microsoft.com/office/powerpoint/2010/main" xmlns="" val="108624865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173</a:t>
            </a:fld>
            <a:endParaRPr lang="it-IT"/>
          </a:p>
        </p:txBody>
      </p:sp>
    </p:spTree>
    <p:extLst>
      <p:ext uri="{BB962C8B-B14F-4D97-AF65-F5344CB8AC3E}">
        <p14:creationId xmlns:p14="http://schemas.microsoft.com/office/powerpoint/2010/main" xmlns="" val="427183691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174</a:t>
            </a:fld>
            <a:endParaRPr lang="it-IT"/>
          </a:p>
        </p:txBody>
      </p:sp>
    </p:spTree>
    <p:extLst>
      <p:ext uri="{BB962C8B-B14F-4D97-AF65-F5344CB8AC3E}">
        <p14:creationId xmlns:p14="http://schemas.microsoft.com/office/powerpoint/2010/main" xmlns="" val="109035101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175</a:t>
            </a:fld>
            <a:endParaRPr lang="it-IT"/>
          </a:p>
        </p:txBody>
      </p:sp>
    </p:spTree>
    <p:extLst>
      <p:ext uri="{BB962C8B-B14F-4D97-AF65-F5344CB8AC3E}">
        <p14:creationId xmlns:p14="http://schemas.microsoft.com/office/powerpoint/2010/main" xmlns="" val="1352500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176</a:t>
            </a:fld>
            <a:endParaRPr lang="it-IT"/>
          </a:p>
        </p:txBody>
      </p:sp>
    </p:spTree>
    <p:extLst>
      <p:ext uri="{BB962C8B-B14F-4D97-AF65-F5344CB8AC3E}">
        <p14:creationId xmlns:p14="http://schemas.microsoft.com/office/powerpoint/2010/main" xmlns="" val="92154847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177</a:t>
            </a:fld>
            <a:endParaRPr lang="it-IT"/>
          </a:p>
        </p:txBody>
      </p:sp>
    </p:spTree>
    <p:extLst>
      <p:ext uri="{BB962C8B-B14F-4D97-AF65-F5344CB8AC3E}">
        <p14:creationId xmlns:p14="http://schemas.microsoft.com/office/powerpoint/2010/main" xmlns="" val="196708584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178</a:t>
            </a:fld>
            <a:endParaRPr lang="it-IT"/>
          </a:p>
        </p:txBody>
      </p:sp>
    </p:spTree>
    <p:extLst>
      <p:ext uri="{BB962C8B-B14F-4D97-AF65-F5344CB8AC3E}">
        <p14:creationId xmlns:p14="http://schemas.microsoft.com/office/powerpoint/2010/main" xmlns="" val="308133560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179</a:t>
            </a:fld>
            <a:endParaRPr lang="it-IT"/>
          </a:p>
        </p:txBody>
      </p:sp>
    </p:spTree>
    <p:extLst>
      <p:ext uri="{BB962C8B-B14F-4D97-AF65-F5344CB8AC3E}">
        <p14:creationId xmlns:p14="http://schemas.microsoft.com/office/powerpoint/2010/main" xmlns="" val="4397715"/>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180</a:t>
            </a:fld>
            <a:endParaRPr lang="it-IT"/>
          </a:p>
        </p:txBody>
      </p:sp>
    </p:spTree>
    <p:extLst>
      <p:ext uri="{BB962C8B-B14F-4D97-AF65-F5344CB8AC3E}">
        <p14:creationId xmlns:p14="http://schemas.microsoft.com/office/powerpoint/2010/main" xmlns="" val="178893841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181</a:t>
            </a:fld>
            <a:endParaRPr lang="it-IT"/>
          </a:p>
        </p:txBody>
      </p:sp>
    </p:spTree>
    <p:extLst>
      <p:ext uri="{BB962C8B-B14F-4D97-AF65-F5344CB8AC3E}">
        <p14:creationId xmlns:p14="http://schemas.microsoft.com/office/powerpoint/2010/main" xmlns="" val="147924455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182</a:t>
            </a:fld>
            <a:endParaRPr lang="it-IT"/>
          </a:p>
        </p:txBody>
      </p:sp>
    </p:spTree>
    <p:extLst>
      <p:ext uri="{BB962C8B-B14F-4D97-AF65-F5344CB8AC3E}">
        <p14:creationId xmlns:p14="http://schemas.microsoft.com/office/powerpoint/2010/main" xmlns="" val="160216385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183</a:t>
            </a:fld>
            <a:endParaRPr lang="it-IT"/>
          </a:p>
        </p:txBody>
      </p:sp>
    </p:spTree>
    <p:extLst>
      <p:ext uri="{BB962C8B-B14F-4D97-AF65-F5344CB8AC3E}">
        <p14:creationId xmlns:p14="http://schemas.microsoft.com/office/powerpoint/2010/main" xmlns="" val="1658424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184</a:t>
            </a:fld>
            <a:endParaRPr lang="it-IT"/>
          </a:p>
        </p:txBody>
      </p:sp>
    </p:spTree>
    <p:extLst>
      <p:ext uri="{BB962C8B-B14F-4D97-AF65-F5344CB8AC3E}">
        <p14:creationId xmlns:p14="http://schemas.microsoft.com/office/powerpoint/2010/main" xmlns="" val="134756359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185</a:t>
            </a:fld>
            <a:endParaRPr lang="it-IT"/>
          </a:p>
        </p:txBody>
      </p:sp>
    </p:spTree>
    <p:extLst>
      <p:ext uri="{BB962C8B-B14F-4D97-AF65-F5344CB8AC3E}">
        <p14:creationId xmlns:p14="http://schemas.microsoft.com/office/powerpoint/2010/main" xmlns="" val="36038262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186</a:t>
            </a:fld>
            <a:endParaRPr lang="it-IT"/>
          </a:p>
        </p:txBody>
      </p:sp>
    </p:spTree>
    <p:extLst>
      <p:ext uri="{BB962C8B-B14F-4D97-AF65-F5344CB8AC3E}">
        <p14:creationId xmlns:p14="http://schemas.microsoft.com/office/powerpoint/2010/main" xmlns="" val="3598862526"/>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187</a:t>
            </a:fld>
            <a:endParaRPr lang="it-IT"/>
          </a:p>
        </p:txBody>
      </p:sp>
    </p:spTree>
    <p:extLst>
      <p:ext uri="{BB962C8B-B14F-4D97-AF65-F5344CB8AC3E}">
        <p14:creationId xmlns:p14="http://schemas.microsoft.com/office/powerpoint/2010/main" xmlns="" val="122150646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188</a:t>
            </a:fld>
            <a:endParaRPr lang="it-IT"/>
          </a:p>
        </p:txBody>
      </p:sp>
    </p:spTree>
    <p:extLst>
      <p:ext uri="{BB962C8B-B14F-4D97-AF65-F5344CB8AC3E}">
        <p14:creationId xmlns:p14="http://schemas.microsoft.com/office/powerpoint/2010/main" xmlns="" val="25025227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189</a:t>
            </a:fld>
            <a:endParaRPr lang="it-IT"/>
          </a:p>
        </p:txBody>
      </p:sp>
    </p:spTree>
    <p:extLst>
      <p:ext uri="{BB962C8B-B14F-4D97-AF65-F5344CB8AC3E}">
        <p14:creationId xmlns:p14="http://schemas.microsoft.com/office/powerpoint/2010/main" xmlns="" val="6016055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190</a:t>
            </a:fld>
            <a:endParaRPr lang="it-IT"/>
          </a:p>
        </p:txBody>
      </p:sp>
    </p:spTree>
    <p:extLst>
      <p:ext uri="{BB962C8B-B14F-4D97-AF65-F5344CB8AC3E}">
        <p14:creationId xmlns:p14="http://schemas.microsoft.com/office/powerpoint/2010/main" xmlns="" val="1236709400"/>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191</a:t>
            </a:fld>
            <a:endParaRPr lang="it-IT"/>
          </a:p>
        </p:txBody>
      </p:sp>
    </p:spTree>
    <p:extLst>
      <p:ext uri="{BB962C8B-B14F-4D97-AF65-F5344CB8AC3E}">
        <p14:creationId xmlns:p14="http://schemas.microsoft.com/office/powerpoint/2010/main" xmlns="" val="2243029826"/>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192</a:t>
            </a:fld>
            <a:endParaRPr lang="it-IT"/>
          </a:p>
        </p:txBody>
      </p:sp>
    </p:spTree>
    <p:extLst>
      <p:ext uri="{BB962C8B-B14F-4D97-AF65-F5344CB8AC3E}">
        <p14:creationId xmlns:p14="http://schemas.microsoft.com/office/powerpoint/2010/main" xmlns="" val="68016573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193</a:t>
            </a:fld>
            <a:endParaRPr lang="it-IT"/>
          </a:p>
        </p:txBody>
      </p:sp>
    </p:spTree>
    <p:extLst>
      <p:ext uri="{BB962C8B-B14F-4D97-AF65-F5344CB8AC3E}">
        <p14:creationId xmlns:p14="http://schemas.microsoft.com/office/powerpoint/2010/main" xmlns="" val="367811849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194</a:t>
            </a:fld>
            <a:endParaRPr lang="it-IT"/>
          </a:p>
        </p:txBody>
      </p:sp>
    </p:spTree>
    <p:extLst>
      <p:ext uri="{BB962C8B-B14F-4D97-AF65-F5344CB8AC3E}">
        <p14:creationId xmlns:p14="http://schemas.microsoft.com/office/powerpoint/2010/main" xmlns="" val="30845572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195</a:t>
            </a:fld>
            <a:endParaRPr lang="it-IT"/>
          </a:p>
        </p:txBody>
      </p:sp>
    </p:spTree>
    <p:extLst>
      <p:ext uri="{BB962C8B-B14F-4D97-AF65-F5344CB8AC3E}">
        <p14:creationId xmlns:p14="http://schemas.microsoft.com/office/powerpoint/2010/main" xmlns="" val="11027317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196</a:t>
            </a:fld>
            <a:endParaRPr lang="it-IT"/>
          </a:p>
        </p:txBody>
      </p:sp>
    </p:spTree>
    <p:extLst>
      <p:ext uri="{BB962C8B-B14F-4D97-AF65-F5344CB8AC3E}">
        <p14:creationId xmlns:p14="http://schemas.microsoft.com/office/powerpoint/2010/main" xmlns="" val="77578643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197</a:t>
            </a:fld>
            <a:endParaRPr lang="it-IT"/>
          </a:p>
        </p:txBody>
      </p:sp>
    </p:spTree>
    <p:extLst>
      <p:ext uri="{BB962C8B-B14F-4D97-AF65-F5344CB8AC3E}">
        <p14:creationId xmlns:p14="http://schemas.microsoft.com/office/powerpoint/2010/main" xmlns="" val="1480723720"/>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198</a:t>
            </a:fld>
            <a:endParaRPr lang="it-IT"/>
          </a:p>
        </p:txBody>
      </p:sp>
    </p:spTree>
    <p:extLst>
      <p:ext uri="{BB962C8B-B14F-4D97-AF65-F5344CB8AC3E}">
        <p14:creationId xmlns:p14="http://schemas.microsoft.com/office/powerpoint/2010/main" xmlns="" val="263775841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199</a:t>
            </a:fld>
            <a:endParaRPr lang="it-IT"/>
          </a:p>
        </p:txBody>
      </p:sp>
    </p:spTree>
    <p:extLst>
      <p:ext uri="{BB962C8B-B14F-4D97-AF65-F5344CB8AC3E}">
        <p14:creationId xmlns:p14="http://schemas.microsoft.com/office/powerpoint/2010/main" xmlns="" val="172151898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200</a:t>
            </a:fld>
            <a:endParaRPr lang="it-IT"/>
          </a:p>
        </p:txBody>
      </p:sp>
    </p:spTree>
    <p:extLst>
      <p:ext uri="{BB962C8B-B14F-4D97-AF65-F5344CB8AC3E}">
        <p14:creationId xmlns:p14="http://schemas.microsoft.com/office/powerpoint/2010/main" xmlns="" val="258503805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201</a:t>
            </a:fld>
            <a:endParaRPr lang="it-IT"/>
          </a:p>
        </p:txBody>
      </p:sp>
    </p:spTree>
    <p:extLst>
      <p:ext uri="{BB962C8B-B14F-4D97-AF65-F5344CB8AC3E}">
        <p14:creationId xmlns:p14="http://schemas.microsoft.com/office/powerpoint/2010/main" xmlns="" val="257791472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202</a:t>
            </a:fld>
            <a:endParaRPr lang="it-IT"/>
          </a:p>
        </p:txBody>
      </p:sp>
    </p:spTree>
    <p:extLst>
      <p:ext uri="{BB962C8B-B14F-4D97-AF65-F5344CB8AC3E}">
        <p14:creationId xmlns:p14="http://schemas.microsoft.com/office/powerpoint/2010/main" xmlns="" val="269635004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203</a:t>
            </a:fld>
            <a:endParaRPr lang="it-IT"/>
          </a:p>
        </p:txBody>
      </p:sp>
    </p:spTree>
    <p:extLst>
      <p:ext uri="{BB962C8B-B14F-4D97-AF65-F5344CB8AC3E}">
        <p14:creationId xmlns:p14="http://schemas.microsoft.com/office/powerpoint/2010/main" xmlns="" val="41776208"/>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204</a:t>
            </a:fld>
            <a:endParaRPr lang="it-IT"/>
          </a:p>
        </p:txBody>
      </p:sp>
    </p:spTree>
    <p:extLst>
      <p:ext uri="{BB962C8B-B14F-4D97-AF65-F5344CB8AC3E}">
        <p14:creationId xmlns:p14="http://schemas.microsoft.com/office/powerpoint/2010/main" xmlns="" val="193431576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205</a:t>
            </a:fld>
            <a:endParaRPr lang="it-IT"/>
          </a:p>
        </p:txBody>
      </p:sp>
    </p:spTree>
    <p:extLst>
      <p:ext uri="{BB962C8B-B14F-4D97-AF65-F5344CB8AC3E}">
        <p14:creationId xmlns:p14="http://schemas.microsoft.com/office/powerpoint/2010/main" xmlns="" val="1720537430"/>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206</a:t>
            </a:fld>
            <a:endParaRPr lang="it-IT"/>
          </a:p>
        </p:txBody>
      </p:sp>
    </p:spTree>
    <p:extLst>
      <p:ext uri="{BB962C8B-B14F-4D97-AF65-F5344CB8AC3E}">
        <p14:creationId xmlns:p14="http://schemas.microsoft.com/office/powerpoint/2010/main" xmlns="" val="4114556049"/>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207</a:t>
            </a:fld>
            <a:endParaRPr lang="it-IT"/>
          </a:p>
        </p:txBody>
      </p:sp>
    </p:spTree>
    <p:extLst>
      <p:ext uri="{BB962C8B-B14F-4D97-AF65-F5344CB8AC3E}">
        <p14:creationId xmlns:p14="http://schemas.microsoft.com/office/powerpoint/2010/main" xmlns="" val="72264366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208</a:t>
            </a:fld>
            <a:endParaRPr lang="it-IT"/>
          </a:p>
        </p:txBody>
      </p:sp>
    </p:spTree>
    <p:extLst>
      <p:ext uri="{BB962C8B-B14F-4D97-AF65-F5344CB8AC3E}">
        <p14:creationId xmlns:p14="http://schemas.microsoft.com/office/powerpoint/2010/main" xmlns="" val="1862363308"/>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209</a:t>
            </a:fld>
            <a:endParaRPr lang="it-IT"/>
          </a:p>
        </p:txBody>
      </p:sp>
    </p:spTree>
    <p:extLst>
      <p:ext uri="{BB962C8B-B14F-4D97-AF65-F5344CB8AC3E}">
        <p14:creationId xmlns:p14="http://schemas.microsoft.com/office/powerpoint/2010/main" xmlns="" val="328483315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210</a:t>
            </a:fld>
            <a:endParaRPr lang="it-IT"/>
          </a:p>
        </p:txBody>
      </p:sp>
    </p:spTree>
    <p:extLst>
      <p:ext uri="{BB962C8B-B14F-4D97-AF65-F5344CB8AC3E}">
        <p14:creationId xmlns:p14="http://schemas.microsoft.com/office/powerpoint/2010/main" xmlns="" val="221143853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211</a:t>
            </a:fld>
            <a:endParaRPr lang="it-IT"/>
          </a:p>
        </p:txBody>
      </p:sp>
    </p:spTree>
    <p:extLst>
      <p:ext uri="{BB962C8B-B14F-4D97-AF65-F5344CB8AC3E}">
        <p14:creationId xmlns:p14="http://schemas.microsoft.com/office/powerpoint/2010/main" xmlns="" val="3320352585"/>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212</a:t>
            </a:fld>
            <a:endParaRPr lang="it-IT"/>
          </a:p>
        </p:txBody>
      </p:sp>
    </p:spTree>
    <p:extLst>
      <p:ext uri="{BB962C8B-B14F-4D97-AF65-F5344CB8AC3E}">
        <p14:creationId xmlns:p14="http://schemas.microsoft.com/office/powerpoint/2010/main" xmlns="" val="337417323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213</a:t>
            </a:fld>
            <a:endParaRPr lang="it-IT"/>
          </a:p>
        </p:txBody>
      </p:sp>
    </p:spTree>
    <p:extLst>
      <p:ext uri="{BB962C8B-B14F-4D97-AF65-F5344CB8AC3E}">
        <p14:creationId xmlns:p14="http://schemas.microsoft.com/office/powerpoint/2010/main" xmlns="" val="164760462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214</a:t>
            </a:fld>
            <a:endParaRPr lang="it-IT"/>
          </a:p>
        </p:txBody>
      </p:sp>
    </p:spTree>
    <p:extLst>
      <p:ext uri="{BB962C8B-B14F-4D97-AF65-F5344CB8AC3E}">
        <p14:creationId xmlns:p14="http://schemas.microsoft.com/office/powerpoint/2010/main" xmlns="" val="426329491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215</a:t>
            </a:fld>
            <a:endParaRPr lang="it-IT"/>
          </a:p>
        </p:txBody>
      </p:sp>
    </p:spTree>
    <p:extLst>
      <p:ext uri="{BB962C8B-B14F-4D97-AF65-F5344CB8AC3E}">
        <p14:creationId xmlns:p14="http://schemas.microsoft.com/office/powerpoint/2010/main" xmlns="" val="185686552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216</a:t>
            </a:fld>
            <a:endParaRPr lang="it-IT"/>
          </a:p>
        </p:txBody>
      </p:sp>
    </p:spTree>
    <p:extLst>
      <p:ext uri="{BB962C8B-B14F-4D97-AF65-F5344CB8AC3E}">
        <p14:creationId xmlns:p14="http://schemas.microsoft.com/office/powerpoint/2010/main" xmlns="" val="3699990225"/>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217</a:t>
            </a:fld>
            <a:endParaRPr lang="it-IT"/>
          </a:p>
        </p:txBody>
      </p:sp>
    </p:spTree>
    <p:extLst>
      <p:ext uri="{BB962C8B-B14F-4D97-AF65-F5344CB8AC3E}">
        <p14:creationId xmlns:p14="http://schemas.microsoft.com/office/powerpoint/2010/main" xmlns="" val="128182104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218</a:t>
            </a:fld>
            <a:endParaRPr lang="it-IT"/>
          </a:p>
        </p:txBody>
      </p:sp>
    </p:spTree>
    <p:extLst>
      <p:ext uri="{BB962C8B-B14F-4D97-AF65-F5344CB8AC3E}">
        <p14:creationId xmlns:p14="http://schemas.microsoft.com/office/powerpoint/2010/main" xmlns="" val="4239941363"/>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219</a:t>
            </a:fld>
            <a:endParaRPr lang="it-IT"/>
          </a:p>
        </p:txBody>
      </p:sp>
    </p:spTree>
    <p:extLst>
      <p:ext uri="{BB962C8B-B14F-4D97-AF65-F5344CB8AC3E}">
        <p14:creationId xmlns:p14="http://schemas.microsoft.com/office/powerpoint/2010/main" xmlns="" val="196635035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220</a:t>
            </a:fld>
            <a:endParaRPr lang="it-IT"/>
          </a:p>
        </p:txBody>
      </p:sp>
    </p:spTree>
    <p:extLst>
      <p:ext uri="{BB962C8B-B14F-4D97-AF65-F5344CB8AC3E}">
        <p14:creationId xmlns:p14="http://schemas.microsoft.com/office/powerpoint/2010/main" xmlns="" val="1287589666"/>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221</a:t>
            </a:fld>
            <a:endParaRPr lang="it-IT"/>
          </a:p>
        </p:txBody>
      </p:sp>
    </p:spTree>
    <p:extLst>
      <p:ext uri="{BB962C8B-B14F-4D97-AF65-F5344CB8AC3E}">
        <p14:creationId xmlns:p14="http://schemas.microsoft.com/office/powerpoint/2010/main" xmlns="" val="3117514223"/>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222</a:t>
            </a:fld>
            <a:endParaRPr lang="it-IT"/>
          </a:p>
        </p:txBody>
      </p:sp>
    </p:spTree>
    <p:extLst>
      <p:ext uri="{BB962C8B-B14F-4D97-AF65-F5344CB8AC3E}">
        <p14:creationId xmlns:p14="http://schemas.microsoft.com/office/powerpoint/2010/main" xmlns="" val="49899308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223</a:t>
            </a:fld>
            <a:endParaRPr lang="it-IT"/>
          </a:p>
        </p:txBody>
      </p:sp>
    </p:spTree>
    <p:extLst>
      <p:ext uri="{BB962C8B-B14F-4D97-AF65-F5344CB8AC3E}">
        <p14:creationId xmlns:p14="http://schemas.microsoft.com/office/powerpoint/2010/main" xmlns="" val="230587961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224</a:t>
            </a:fld>
            <a:endParaRPr lang="it-IT"/>
          </a:p>
        </p:txBody>
      </p:sp>
    </p:spTree>
    <p:extLst>
      <p:ext uri="{BB962C8B-B14F-4D97-AF65-F5344CB8AC3E}">
        <p14:creationId xmlns:p14="http://schemas.microsoft.com/office/powerpoint/2010/main" xmlns="" val="185045878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225</a:t>
            </a:fld>
            <a:endParaRPr lang="it-IT"/>
          </a:p>
        </p:txBody>
      </p:sp>
    </p:spTree>
    <p:extLst>
      <p:ext uri="{BB962C8B-B14F-4D97-AF65-F5344CB8AC3E}">
        <p14:creationId xmlns:p14="http://schemas.microsoft.com/office/powerpoint/2010/main" xmlns="" val="2617160840"/>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226</a:t>
            </a:fld>
            <a:endParaRPr lang="it-IT"/>
          </a:p>
        </p:txBody>
      </p:sp>
    </p:spTree>
    <p:extLst>
      <p:ext uri="{BB962C8B-B14F-4D97-AF65-F5344CB8AC3E}">
        <p14:creationId xmlns:p14="http://schemas.microsoft.com/office/powerpoint/2010/main" xmlns="" val="3479134283"/>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227</a:t>
            </a:fld>
            <a:endParaRPr lang="it-IT"/>
          </a:p>
        </p:txBody>
      </p:sp>
    </p:spTree>
    <p:extLst>
      <p:ext uri="{BB962C8B-B14F-4D97-AF65-F5344CB8AC3E}">
        <p14:creationId xmlns:p14="http://schemas.microsoft.com/office/powerpoint/2010/main" xmlns="" val="363993007"/>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228</a:t>
            </a:fld>
            <a:endParaRPr lang="it-IT"/>
          </a:p>
        </p:txBody>
      </p:sp>
    </p:spTree>
    <p:extLst>
      <p:ext uri="{BB962C8B-B14F-4D97-AF65-F5344CB8AC3E}">
        <p14:creationId xmlns:p14="http://schemas.microsoft.com/office/powerpoint/2010/main" xmlns="" val="1921536573"/>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229</a:t>
            </a:fld>
            <a:endParaRPr lang="it-IT"/>
          </a:p>
        </p:txBody>
      </p:sp>
    </p:spTree>
    <p:extLst>
      <p:ext uri="{BB962C8B-B14F-4D97-AF65-F5344CB8AC3E}">
        <p14:creationId xmlns:p14="http://schemas.microsoft.com/office/powerpoint/2010/main" xmlns="" val="165939653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230</a:t>
            </a:fld>
            <a:endParaRPr lang="it-IT"/>
          </a:p>
        </p:txBody>
      </p:sp>
    </p:spTree>
    <p:extLst>
      <p:ext uri="{BB962C8B-B14F-4D97-AF65-F5344CB8AC3E}">
        <p14:creationId xmlns:p14="http://schemas.microsoft.com/office/powerpoint/2010/main" xmlns="" val="1417247360"/>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231</a:t>
            </a:fld>
            <a:endParaRPr lang="it-IT"/>
          </a:p>
        </p:txBody>
      </p:sp>
    </p:spTree>
    <p:extLst>
      <p:ext uri="{BB962C8B-B14F-4D97-AF65-F5344CB8AC3E}">
        <p14:creationId xmlns:p14="http://schemas.microsoft.com/office/powerpoint/2010/main" xmlns="" val="2426228076"/>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232</a:t>
            </a:fld>
            <a:endParaRPr lang="it-IT"/>
          </a:p>
        </p:txBody>
      </p:sp>
    </p:spTree>
    <p:extLst>
      <p:ext uri="{BB962C8B-B14F-4D97-AF65-F5344CB8AC3E}">
        <p14:creationId xmlns:p14="http://schemas.microsoft.com/office/powerpoint/2010/main" xmlns="" val="170982217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233</a:t>
            </a:fld>
            <a:endParaRPr lang="it-IT"/>
          </a:p>
        </p:txBody>
      </p:sp>
    </p:spTree>
    <p:extLst>
      <p:ext uri="{BB962C8B-B14F-4D97-AF65-F5344CB8AC3E}">
        <p14:creationId xmlns:p14="http://schemas.microsoft.com/office/powerpoint/2010/main" xmlns="" val="2726689370"/>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234</a:t>
            </a:fld>
            <a:endParaRPr lang="it-IT"/>
          </a:p>
        </p:txBody>
      </p:sp>
    </p:spTree>
    <p:extLst>
      <p:ext uri="{BB962C8B-B14F-4D97-AF65-F5344CB8AC3E}">
        <p14:creationId xmlns:p14="http://schemas.microsoft.com/office/powerpoint/2010/main" xmlns="" val="2369204599"/>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235</a:t>
            </a:fld>
            <a:endParaRPr lang="it-IT"/>
          </a:p>
        </p:txBody>
      </p:sp>
    </p:spTree>
    <p:extLst>
      <p:ext uri="{BB962C8B-B14F-4D97-AF65-F5344CB8AC3E}">
        <p14:creationId xmlns:p14="http://schemas.microsoft.com/office/powerpoint/2010/main" xmlns="" val="2200130386"/>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236</a:t>
            </a:fld>
            <a:endParaRPr lang="it-IT"/>
          </a:p>
        </p:txBody>
      </p:sp>
    </p:spTree>
    <p:extLst>
      <p:ext uri="{BB962C8B-B14F-4D97-AF65-F5344CB8AC3E}">
        <p14:creationId xmlns:p14="http://schemas.microsoft.com/office/powerpoint/2010/main" xmlns="" val="397304097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237</a:t>
            </a:fld>
            <a:endParaRPr lang="it-IT"/>
          </a:p>
        </p:txBody>
      </p:sp>
    </p:spTree>
    <p:extLst>
      <p:ext uri="{BB962C8B-B14F-4D97-AF65-F5344CB8AC3E}">
        <p14:creationId xmlns:p14="http://schemas.microsoft.com/office/powerpoint/2010/main" xmlns="" val="4040805883"/>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238</a:t>
            </a:fld>
            <a:endParaRPr lang="it-IT"/>
          </a:p>
        </p:txBody>
      </p:sp>
    </p:spTree>
    <p:extLst>
      <p:ext uri="{BB962C8B-B14F-4D97-AF65-F5344CB8AC3E}">
        <p14:creationId xmlns:p14="http://schemas.microsoft.com/office/powerpoint/2010/main" xmlns="" val="28577244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239</a:t>
            </a:fld>
            <a:endParaRPr lang="it-IT"/>
          </a:p>
        </p:txBody>
      </p:sp>
    </p:spTree>
    <p:extLst>
      <p:ext uri="{BB962C8B-B14F-4D97-AF65-F5344CB8AC3E}">
        <p14:creationId xmlns:p14="http://schemas.microsoft.com/office/powerpoint/2010/main" xmlns="" val="156979178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240</a:t>
            </a:fld>
            <a:endParaRPr lang="it-IT"/>
          </a:p>
        </p:txBody>
      </p:sp>
    </p:spTree>
    <p:extLst>
      <p:ext uri="{BB962C8B-B14F-4D97-AF65-F5344CB8AC3E}">
        <p14:creationId xmlns:p14="http://schemas.microsoft.com/office/powerpoint/2010/main" xmlns="" val="2270270320"/>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241</a:t>
            </a:fld>
            <a:endParaRPr lang="it-IT"/>
          </a:p>
        </p:txBody>
      </p:sp>
    </p:spTree>
    <p:extLst>
      <p:ext uri="{BB962C8B-B14F-4D97-AF65-F5344CB8AC3E}">
        <p14:creationId xmlns:p14="http://schemas.microsoft.com/office/powerpoint/2010/main" xmlns="" val="23406330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242</a:t>
            </a:fld>
            <a:endParaRPr lang="it-IT"/>
          </a:p>
        </p:txBody>
      </p:sp>
    </p:spTree>
    <p:extLst>
      <p:ext uri="{BB962C8B-B14F-4D97-AF65-F5344CB8AC3E}">
        <p14:creationId xmlns:p14="http://schemas.microsoft.com/office/powerpoint/2010/main" xmlns="" val="140290125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243</a:t>
            </a:fld>
            <a:endParaRPr lang="it-IT"/>
          </a:p>
        </p:txBody>
      </p:sp>
    </p:spTree>
    <p:extLst>
      <p:ext uri="{BB962C8B-B14F-4D97-AF65-F5344CB8AC3E}">
        <p14:creationId xmlns:p14="http://schemas.microsoft.com/office/powerpoint/2010/main" xmlns="" val="3293023295"/>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piè di pagina 3"/>
          <p:cNvSpPr>
            <a:spLocks noGrp="1"/>
          </p:cNvSpPr>
          <p:nvPr>
            <p:ph type="ftr" sz="quarter" idx="4"/>
          </p:nvPr>
        </p:nvSpPr>
        <p:spPr/>
        <p:txBody>
          <a:bodyPr/>
          <a:lstStyle/>
          <a:p>
            <a:pPr>
              <a:defRPr/>
            </a:pPr>
            <a:r>
              <a:rPr lang="it-IT"/>
              <a:t>Autore: ANDREA PACCHIAROTTI</a:t>
            </a:r>
          </a:p>
        </p:txBody>
      </p:sp>
      <p:sp>
        <p:nvSpPr>
          <p:cNvPr id="5" name="Segnaposto numero diapositiva 4"/>
          <p:cNvSpPr>
            <a:spLocks noGrp="1"/>
          </p:cNvSpPr>
          <p:nvPr>
            <p:ph type="sldNum" sz="quarter" idx="5"/>
          </p:nvPr>
        </p:nvSpPr>
        <p:spPr/>
        <p:txBody>
          <a:bodyPr/>
          <a:lstStyle/>
          <a:p>
            <a:pPr>
              <a:defRPr/>
            </a:pPr>
            <a:fld id="{83766C0D-4528-8F4C-997E-79228BAA893C}" type="slidenum">
              <a:rPr lang="it-IT" smtClean="0"/>
              <a:pPr>
                <a:defRPr/>
              </a:pPr>
              <a:t>244</a:t>
            </a:fld>
            <a:endParaRPr lang="it-IT"/>
          </a:p>
        </p:txBody>
      </p:sp>
    </p:spTree>
    <p:extLst>
      <p:ext uri="{BB962C8B-B14F-4D97-AF65-F5344CB8AC3E}">
        <p14:creationId xmlns:p14="http://schemas.microsoft.com/office/powerpoint/2010/main" xmlns="" val="4023760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en-US"/>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Fare </a:t>
            </a:r>
            <a:r>
              <a:rPr lang="en-US" dirty="0" err="1"/>
              <a:t>clic</a:t>
            </a:r>
            <a:r>
              <a:rPr lang="en-US" dirty="0"/>
              <a:t> per </a:t>
            </a:r>
            <a:r>
              <a:rPr lang="en-US" dirty="0" err="1"/>
              <a:t>modificare</a:t>
            </a:r>
            <a:r>
              <a:rPr lang="en-US" dirty="0"/>
              <a:t> lo stile del </a:t>
            </a:r>
            <a:r>
              <a:rPr lang="en-US" dirty="0" err="1"/>
              <a:t>sottotitolo</a:t>
            </a:r>
            <a:r>
              <a:rPr lang="en-US" dirty="0"/>
              <a:t> </a:t>
            </a:r>
            <a:r>
              <a:rPr lang="en-US" dirty="0" err="1"/>
              <a:t>dello</a:t>
            </a:r>
            <a:r>
              <a:rPr lang="en-US" dirty="0"/>
              <a:t> schema</a:t>
            </a:r>
            <a:endParaRPr lang="it-IT" dirty="0"/>
          </a:p>
        </p:txBody>
      </p:sp>
      <p:sp>
        <p:nvSpPr>
          <p:cNvPr id="4" name="Segnaposto data 3"/>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5" name="Segnaposto piè di pagina 4"/>
          <p:cNvSpPr>
            <a:spLocks noGrp="1"/>
          </p:cNvSpPr>
          <p:nvPr>
            <p:ph type="ftr" sz="quarter" idx="11"/>
          </p:nvPr>
        </p:nvSpPr>
        <p:spPr>
          <a:xfrm>
            <a:off x="2701413" y="6356350"/>
            <a:ext cx="3345426"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smtClean="0"/>
            </a:lvl1pPr>
          </a:lstStyle>
          <a:p>
            <a:pPr>
              <a:defRPr/>
            </a:pPr>
            <a:fld id="{42B1E1FC-8664-F946-8663-8336B4F4E852}" type="slidenum">
              <a:rPr lang="it-IT"/>
              <a:pPr>
                <a:defRPr/>
              </a:pPr>
              <a:t>‹N›</a:t>
            </a:fld>
            <a:endParaRPr lang="it-IT"/>
          </a:p>
        </p:txBody>
      </p:sp>
    </p:spTree>
    <p:extLst>
      <p:ext uri="{BB962C8B-B14F-4D97-AF65-F5344CB8AC3E}">
        <p14:creationId xmlns:p14="http://schemas.microsoft.com/office/powerpoint/2010/main" xmlns="" val="83383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lvl1pPr>
              <a:defRPr sz="3200"/>
            </a:lvl1pPr>
          </a:lstStyle>
          <a:p>
            <a:r>
              <a:rPr lang="it-IT" dirty="0"/>
              <a:t>Fare clic per modificare stile</a:t>
            </a:r>
          </a:p>
        </p:txBody>
      </p:sp>
      <p:sp>
        <p:nvSpPr>
          <p:cNvPr id="3" name="Segnaposto contenuto 2"/>
          <p:cNvSpPr>
            <a:spLocks noGrp="1"/>
          </p:cNvSpPr>
          <p:nvPr>
            <p:ph idx="1"/>
          </p:nvPr>
        </p:nvSpPr>
        <p:spPr/>
        <p:txBody>
          <a:bodyPr/>
          <a:lstStyle>
            <a:lvl1pPr marL="457200" indent="-457200">
              <a:buFont typeface="Wingdings" charset="2"/>
              <a:buChar char="q"/>
              <a:defRPr sz="2800"/>
            </a:lvl1pPr>
            <a:lvl2pPr marL="742950" indent="-285750">
              <a:buFont typeface="Wingdings" charset="2"/>
              <a:buChar char="Ø"/>
              <a:defRPr sz="2400"/>
            </a:lvl2pPr>
            <a:lvl3pPr marL="1143000" indent="-228600">
              <a:buFont typeface="Wingdings" charset="2"/>
              <a:buChar char="§"/>
              <a:defRPr sz="2000"/>
            </a:lvl3pPr>
            <a:lvl4pPr marL="1600200" indent="-228600">
              <a:buFont typeface="Wingdings" charset="2"/>
              <a:buChar char="ü"/>
              <a:defRPr sz="1600"/>
            </a:lvl4pPr>
            <a:lvl5pPr>
              <a:defRPr sz="1400"/>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numero diapositiva 5"/>
          <p:cNvSpPr>
            <a:spLocks noGrp="1"/>
          </p:cNvSpPr>
          <p:nvPr>
            <p:ph type="sldNum" sz="quarter" idx="10"/>
          </p:nvPr>
        </p:nvSpPr>
        <p:spPr/>
        <p:txBody>
          <a:bodyPr/>
          <a:lstStyle>
            <a:lvl1pPr>
              <a:defRPr/>
            </a:lvl1pPr>
          </a:lstStyle>
          <a:p>
            <a:pPr>
              <a:defRPr/>
            </a:pPr>
            <a:fld id="{20537A1C-B7E2-8D47-8AA8-A61BF3FAE0AA}" type="slidenum">
              <a:rPr lang="it-IT"/>
              <a:pPr>
                <a:defRPr/>
              </a:pPr>
              <a:t>‹N›</a:t>
            </a:fld>
            <a:endParaRPr lang="it-IT"/>
          </a:p>
        </p:txBody>
      </p:sp>
    </p:spTree>
    <p:extLst>
      <p:ext uri="{BB962C8B-B14F-4D97-AF65-F5344CB8AC3E}">
        <p14:creationId xmlns:p14="http://schemas.microsoft.com/office/powerpoint/2010/main" xmlns="" val="1113722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smtClean="0"/>
            </a:lvl1pPr>
          </a:lstStyle>
          <a:p>
            <a:pPr>
              <a:defRPr/>
            </a:pPr>
            <a:fld id="{352748FC-67E6-8642-84EC-2323138F7EEB}" type="slidenum">
              <a:rPr lang="it-IT"/>
              <a:pPr>
                <a:defRPr/>
              </a:pPr>
              <a:t>‹N›</a:t>
            </a:fld>
            <a:endParaRPr lang="it-IT"/>
          </a:p>
        </p:txBody>
      </p:sp>
    </p:spTree>
    <p:extLst>
      <p:ext uri="{BB962C8B-B14F-4D97-AF65-F5344CB8AC3E}">
        <p14:creationId xmlns:p14="http://schemas.microsoft.com/office/powerpoint/2010/main" xmlns="" val="294546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7" name="Segnaposto numero diapositiva 6"/>
          <p:cNvSpPr>
            <a:spLocks noGrp="1"/>
          </p:cNvSpPr>
          <p:nvPr>
            <p:ph type="sldNum" sz="quarter" idx="12"/>
          </p:nvPr>
        </p:nvSpPr>
        <p:spPr/>
        <p:txBody>
          <a:bodyPr/>
          <a:lstStyle>
            <a:lvl1pPr>
              <a:defRPr smtClean="0"/>
            </a:lvl1pPr>
          </a:lstStyle>
          <a:p>
            <a:pPr>
              <a:defRPr/>
            </a:pPr>
            <a:fld id="{AD3DC6BE-D045-F047-BA69-C85C26372646}" type="slidenum">
              <a:rPr lang="it-IT"/>
              <a:pPr>
                <a:defRPr/>
              </a:pPr>
              <a:t>‹N›</a:t>
            </a:fld>
            <a:endParaRPr lang="it-IT"/>
          </a:p>
        </p:txBody>
      </p:sp>
    </p:spTree>
    <p:extLst>
      <p:ext uri="{BB962C8B-B14F-4D97-AF65-F5344CB8AC3E}">
        <p14:creationId xmlns:p14="http://schemas.microsoft.com/office/powerpoint/2010/main" xmlns="" val="233796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8" name="Segnaposto piè di pagina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9" name="Segnaposto numero diapositiva 8"/>
          <p:cNvSpPr>
            <a:spLocks noGrp="1"/>
          </p:cNvSpPr>
          <p:nvPr>
            <p:ph type="sldNum" sz="quarter" idx="12"/>
          </p:nvPr>
        </p:nvSpPr>
        <p:spPr/>
        <p:txBody>
          <a:bodyPr/>
          <a:lstStyle>
            <a:lvl1pPr>
              <a:defRPr smtClean="0"/>
            </a:lvl1pPr>
          </a:lstStyle>
          <a:p>
            <a:pPr>
              <a:defRPr/>
            </a:pPr>
            <a:fld id="{22D60884-C32E-1B4B-AE50-DFA6216B5487}" type="slidenum">
              <a:rPr lang="it-IT"/>
              <a:pPr>
                <a:defRPr/>
              </a:pPr>
              <a:t>‹N›</a:t>
            </a:fld>
            <a:endParaRPr lang="it-IT"/>
          </a:p>
        </p:txBody>
      </p:sp>
    </p:spTree>
    <p:extLst>
      <p:ext uri="{BB962C8B-B14F-4D97-AF65-F5344CB8AC3E}">
        <p14:creationId xmlns:p14="http://schemas.microsoft.com/office/powerpoint/2010/main" xmlns="" val="2236979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4" name="Segnaposto piè di pagina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5" name="Segnaposto numero diapositiva 4"/>
          <p:cNvSpPr>
            <a:spLocks noGrp="1"/>
          </p:cNvSpPr>
          <p:nvPr>
            <p:ph type="sldNum" sz="quarter" idx="12"/>
          </p:nvPr>
        </p:nvSpPr>
        <p:spPr/>
        <p:txBody>
          <a:bodyPr/>
          <a:lstStyle>
            <a:lvl1pPr>
              <a:defRPr smtClean="0"/>
            </a:lvl1pPr>
          </a:lstStyle>
          <a:p>
            <a:pPr>
              <a:defRPr/>
            </a:pPr>
            <a:fld id="{6E2DBE26-E9E0-A84B-AFBE-AFEEBA3CC475}" type="slidenum">
              <a:rPr lang="it-IT"/>
              <a:pPr>
                <a:defRPr/>
              </a:pPr>
              <a:t>‹N›</a:t>
            </a:fld>
            <a:endParaRPr lang="it-IT"/>
          </a:p>
        </p:txBody>
      </p:sp>
    </p:spTree>
    <p:extLst>
      <p:ext uri="{BB962C8B-B14F-4D97-AF65-F5344CB8AC3E}">
        <p14:creationId xmlns:p14="http://schemas.microsoft.com/office/powerpoint/2010/main" xmlns="" val="192760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3" name="Segnaposto piè di pagina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4" name="Segnaposto numero diapositiva 3"/>
          <p:cNvSpPr>
            <a:spLocks noGrp="1"/>
          </p:cNvSpPr>
          <p:nvPr>
            <p:ph type="sldNum" sz="quarter" idx="12"/>
          </p:nvPr>
        </p:nvSpPr>
        <p:spPr/>
        <p:txBody>
          <a:bodyPr/>
          <a:lstStyle>
            <a:lvl1pPr>
              <a:defRPr smtClean="0"/>
            </a:lvl1pPr>
          </a:lstStyle>
          <a:p>
            <a:pPr>
              <a:defRPr/>
            </a:pPr>
            <a:fld id="{B4DC262C-A1BA-A145-80D4-499066C39026}" type="slidenum">
              <a:rPr lang="it-IT"/>
              <a:pPr>
                <a:defRPr/>
              </a:pPr>
              <a:t>‹N›</a:t>
            </a:fld>
            <a:endParaRPr lang="it-IT"/>
          </a:p>
        </p:txBody>
      </p:sp>
    </p:spTree>
    <p:extLst>
      <p:ext uri="{BB962C8B-B14F-4D97-AF65-F5344CB8AC3E}">
        <p14:creationId xmlns:p14="http://schemas.microsoft.com/office/powerpoint/2010/main" xmlns="" val="2021886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7" name="Segnaposto numero diapositiva 6"/>
          <p:cNvSpPr>
            <a:spLocks noGrp="1"/>
          </p:cNvSpPr>
          <p:nvPr>
            <p:ph type="sldNum" sz="quarter" idx="12"/>
          </p:nvPr>
        </p:nvSpPr>
        <p:spPr/>
        <p:txBody>
          <a:bodyPr/>
          <a:lstStyle>
            <a:lvl1pPr>
              <a:defRPr smtClean="0"/>
            </a:lvl1pPr>
          </a:lstStyle>
          <a:p>
            <a:pPr>
              <a:defRPr/>
            </a:pPr>
            <a:fld id="{191267A6-5E85-304B-8620-8F74D3858CD7}" type="slidenum">
              <a:rPr lang="it-IT"/>
              <a:pPr>
                <a:defRPr/>
              </a:pPr>
              <a:t>‹N›</a:t>
            </a:fld>
            <a:endParaRPr lang="it-IT"/>
          </a:p>
        </p:txBody>
      </p:sp>
    </p:spTree>
    <p:extLst>
      <p:ext uri="{BB962C8B-B14F-4D97-AF65-F5344CB8AC3E}">
        <p14:creationId xmlns:p14="http://schemas.microsoft.com/office/powerpoint/2010/main" xmlns="" val="281368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6" name="Segnaposto piè di pagina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7" name="Segnaposto numero diapositiva 6"/>
          <p:cNvSpPr>
            <a:spLocks noGrp="1"/>
          </p:cNvSpPr>
          <p:nvPr>
            <p:ph type="sldNum" sz="quarter" idx="12"/>
          </p:nvPr>
        </p:nvSpPr>
        <p:spPr/>
        <p:txBody>
          <a:bodyPr/>
          <a:lstStyle>
            <a:lvl1pPr>
              <a:defRPr smtClean="0"/>
            </a:lvl1pPr>
          </a:lstStyle>
          <a:p>
            <a:pPr>
              <a:defRPr/>
            </a:pPr>
            <a:fld id="{4263F942-E438-2F4C-81AE-7B5687C88278}" type="slidenum">
              <a:rPr lang="it-IT"/>
              <a:pPr>
                <a:defRPr/>
              </a:pPr>
              <a:t>‹N›</a:t>
            </a:fld>
            <a:endParaRPr lang="it-IT"/>
          </a:p>
        </p:txBody>
      </p:sp>
    </p:spTree>
    <p:extLst>
      <p:ext uri="{BB962C8B-B14F-4D97-AF65-F5344CB8AC3E}">
        <p14:creationId xmlns:p14="http://schemas.microsoft.com/office/powerpoint/2010/main" xmlns="" val="1382193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smtClean="0"/>
            </a:lvl1pPr>
          </a:lstStyle>
          <a:p>
            <a:pPr>
              <a:defRPr/>
            </a:pPr>
            <a:fld id="{347F2DF6-FB4E-C142-AA92-A8A0D31A0264}" type="slidenum">
              <a:rPr lang="it-IT"/>
              <a:pPr>
                <a:defRPr/>
              </a:pPr>
              <a:t>‹N›</a:t>
            </a:fld>
            <a:endParaRPr lang="it-IT"/>
          </a:p>
        </p:txBody>
      </p:sp>
    </p:spTree>
    <p:extLst>
      <p:ext uri="{BB962C8B-B14F-4D97-AF65-F5344CB8AC3E}">
        <p14:creationId xmlns:p14="http://schemas.microsoft.com/office/powerpoint/2010/main" xmlns="" val="3343932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6267450"/>
            <a:ext cx="2133600" cy="4540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cs typeface="+mn-cs"/>
              </a:defRPr>
            </a:lvl1pPr>
          </a:lstStyle>
          <a:p>
            <a:pPr>
              <a:defRPr/>
            </a:pPr>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smtClean="0"/>
            </a:lvl1pPr>
          </a:lstStyle>
          <a:p>
            <a:pPr>
              <a:defRPr/>
            </a:pPr>
            <a:fld id="{0AF29AD1-E2C0-0742-BD44-0CB77B3B13B5}" type="slidenum">
              <a:rPr lang="it-IT"/>
              <a:pPr>
                <a:defRPr/>
              </a:pPr>
              <a:t>‹N›</a:t>
            </a:fld>
            <a:endParaRPr lang="it-IT"/>
          </a:p>
        </p:txBody>
      </p:sp>
    </p:spTree>
    <p:extLst>
      <p:ext uri="{BB962C8B-B14F-4D97-AF65-F5344CB8AC3E}">
        <p14:creationId xmlns:p14="http://schemas.microsoft.com/office/powerpoint/2010/main" xmlns="" val="378369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7818569F-A377-1443-8F1A-60F375F89192}" type="slidenum">
              <a:rPr lang="it-IT"/>
              <a:pPr>
                <a:defRPr/>
              </a:pPr>
              <a:t>‹N›</a:t>
            </a:fld>
            <a:endParaRPr lang="it-IT"/>
          </a:p>
        </p:txBody>
      </p:sp>
    </p:spTree>
    <p:extLst>
      <p:ext uri="{BB962C8B-B14F-4D97-AF65-F5344CB8AC3E}">
        <p14:creationId xmlns:p14="http://schemas.microsoft.com/office/powerpoint/2010/main" xmlns="" val="3604265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C7DC9C4F-88CF-BA4E-AE6D-84937EE3715D}" type="slidenum">
              <a:rPr lang="it-IT"/>
              <a:pPr>
                <a:defRPr/>
              </a:pPr>
              <a:t>‹N›</a:t>
            </a:fld>
            <a:endParaRPr lang="it-IT"/>
          </a:p>
        </p:txBody>
      </p:sp>
    </p:spTree>
    <p:extLst>
      <p:ext uri="{BB962C8B-B14F-4D97-AF65-F5344CB8AC3E}">
        <p14:creationId xmlns:p14="http://schemas.microsoft.com/office/powerpoint/2010/main" xmlns="" val="3946682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E96191ED-0181-E144-AE9D-88ADF08DB472}" type="slidenum">
              <a:rPr lang="it-IT"/>
              <a:pPr>
                <a:defRPr/>
              </a:pPr>
              <a:t>‹N›</a:t>
            </a:fld>
            <a:endParaRPr lang="it-IT"/>
          </a:p>
        </p:txBody>
      </p:sp>
    </p:spTree>
    <p:extLst>
      <p:ext uri="{BB962C8B-B14F-4D97-AF65-F5344CB8AC3E}">
        <p14:creationId xmlns:p14="http://schemas.microsoft.com/office/powerpoint/2010/main" xmlns="" val="109382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2074C58C-A555-B749-9351-B6ED6426D18A}" type="slidenum">
              <a:rPr lang="it-IT"/>
              <a:pPr>
                <a:defRPr/>
              </a:pPr>
              <a:t>‹N›</a:t>
            </a:fld>
            <a:endParaRPr lang="it-IT"/>
          </a:p>
        </p:txBody>
      </p:sp>
    </p:spTree>
    <p:extLst>
      <p:ext uri="{BB962C8B-B14F-4D97-AF65-F5344CB8AC3E}">
        <p14:creationId xmlns:p14="http://schemas.microsoft.com/office/powerpoint/2010/main" xmlns="" val="2232166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9" name="Segnaposto numero diapositiva 5"/>
          <p:cNvSpPr>
            <a:spLocks noGrp="1"/>
          </p:cNvSpPr>
          <p:nvPr>
            <p:ph type="sldNum" sz="quarter" idx="12"/>
          </p:nvPr>
        </p:nvSpPr>
        <p:spPr/>
        <p:txBody>
          <a:bodyPr/>
          <a:lstStyle>
            <a:lvl1pPr>
              <a:defRPr/>
            </a:lvl1pPr>
          </a:lstStyle>
          <a:p>
            <a:pPr>
              <a:defRPr/>
            </a:pPr>
            <a:fld id="{3BAE7AA6-E38A-5048-954E-A85D658D0139}" type="slidenum">
              <a:rPr lang="it-IT"/>
              <a:pPr>
                <a:defRPr/>
              </a:pPr>
              <a:t>‹N›</a:t>
            </a:fld>
            <a:endParaRPr lang="it-IT"/>
          </a:p>
        </p:txBody>
      </p:sp>
    </p:spTree>
    <p:extLst>
      <p:ext uri="{BB962C8B-B14F-4D97-AF65-F5344CB8AC3E}">
        <p14:creationId xmlns:p14="http://schemas.microsoft.com/office/powerpoint/2010/main" xmlns="" val="4206424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3"/>
          <p:cNvSpPr>
            <a:spLocks noGrp="1"/>
          </p:cNvSpPr>
          <p:nvPr>
            <p:ph type="dt" sz="half" idx="10"/>
          </p:nvPr>
        </p:nvSpPr>
        <p:spPr/>
        <p:txBody>
          <a:bodyPr/>
          <a:lstStyle>
            <a:lvl1pPr>
              <a:defRPr/>
            </a:lvl1pPr>
          </a:lstStyle>
          <a:p>
            <a:pPr>
              <a:defRPr/>
            </a:pPr>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5" name="Segnaposto numero diapositiva 5"/>
          <p:cNvSpPr>
            <a:spLocks noGrp="1"/>
          </p:cNvSpPr>
          <p:nvPr>
            <p:ph type="sldNum" sz="quarter" idx="12"/>
          </p:nvPr>
        </p:nvSpPr>
        <p:spPr/>
        <p:txBody>
          <a:bodyPr/>
          <a:lstStyle>
            <a:lvl1pPr>
              <a:defRPr/>
            </a:lvl1pPr>
          </a:lstStyle>
          <a:p>
            <a:pPr>
              <a:defRPr/>
            </a:pPr>
            <a:fld id="{8D5205B8-A3CD-4448-80BA-5CE2E80F36DE}" type="slidenum">
              <a:rPr lang="it-IT"/>
              <a:pPr>
                <a:defRPr/>
              </a:pPr>
              <a:t>‹N›</a:t>
            </a:fld>
            <a:endParaRPr lang="it-IT"/>
          </a:p>
        </p:txBody>
      </p:sp>
    </p:spTree>
    <p:extLst>
      <p:ext uri="{BB962C8B-B14F-4D97-AF65-F5344CB8AC3E}">
        <p14:creationId xmlns:p14="http://schemas.microsoft.com/office/powerpoint/2010/main" xmlns="" val="4121389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4" name="Segnaposto numero diapositiva 5"/>
          <p:cNvSpPr>
            <a:spLocks noGrp="1"/>
          </p:cNvSpPr>
          <p:nvPr>
            <p:ph type="sldNum" sz="quarter" idx="12"/>
          </p:nvPr>
        </p:nvSpPr>
        <p:spPr/>
        <p:txBody>
          <a:bodyPr/>
          <a:lstStyle>
            <a:lvl1pPr>
              <a:defRPr/>
            </a:lvl1pPr>
          </a:lstStyle>
          <a:p>
            <a:pPr>
              <a:defRPr/>
            </a:pPr>
            <a:fld id="{B52A2AA8-27F5-B64C-8A88-8EAC1D21CE9A}" type="slidenum">
              <a:rPr lang="it-IT"/>
              <a:pPr>
                <a:defRPr/>
              </a:pPr>
              <a:t>‹N›</a:t>
            </a:fld>
            <a:endParaRPr lang="it-IT"/>
          </a:p>
        </p:txBody>
      </p:sp>
    </p:spTree>
    <p:extLst>
      <p:ext uri="{BB962C8B-B14F-4D97-AF65-F5344CB8AC3E}">
        <p14:creationId xmlns:p14="http://schemas.microsoft.com/office/powerpoint/2010/main" xmlns="" val="154370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653CAEFC-53FB-814D-BB4C-159E12255C70}" type="slidenum">
              <a:rPr lang="it-IT"/>
              <a:pPr>
                <a:defRPr/>
              </a:pPr>
              <a:t>‹N›</a:t>
            </a:fld>
            <a:endParaRPr lang="it-IT"/>
          </a:p>
        </p:txBody>
      </p:sp>
    </p:spTree>
    <p:extLst>
      <p:ext uri="{BB962C8B-B14F-4D97-AF65-F5344CB8AC3E}">
        <p14:creationId xmlns:p14="http://schemas.microsoft.com/office/powerpoint/2010/main" xmlns="" val="4225041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6F4FA9D9-0649-2B44-800D-3B6176873AC8}" type="slidenum">
              <a:rPr lang="it-IT"/>
              <a:pPr>
                <a:defRPr/>
              </a:pPr>
              <a:t>‹N›</a:t>
            </a:fld>
            <a:endParaRPr lang="it-IT"/>
          </a:p>
        </p:txBody>
      </p:sp>
    </p:spTree>
    <p:extLst>
      <p:ext uri="{BB962C8B-B14F-4D97-AF65-F5344CB8AC3E}">
        <p14:creationId xmlns:p14="http://schemas.microsoft.com/office/powerpoint/2010/main" xmlns="" val="4056649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757E083F-D25C-3B40-8EB2-8AF8576D2145}" type="slidenum">
              <a:rPr lang="it-IT"/>
              <a:pPr>
                <a:defRPr/>
              </a:pPr>
              <a:t>‹N›</a:t>
            </a:fld>
            <a:endParaRPr lang="it-IT"/>
          </a:p>
        </p:txBody>
      </p:sp>
    </p:spTree>
    <p:extLst>
      <p:ext uri="{BB962C8B-B14F-4D97-AF65-F5344CB8AC3E}">
        <p14:creationId xmlns:p14="http://schemas.microsoft.com/office/powerpoint/2010/main" xmlns="" val="7414235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8EF7A7BE-A7BD-0947-97E8-0D31E26BA2FE}" type="slidenum">
              <a:rPr lang="it-IT"/>
              <a:pPr>
                <a:defRPr/>
              </a:pPr>
              <a:t>‹N›</a:t>
            </a:fld>
            <a:endParaRPr lang="it-IT"/>
          </a:p>
        </p:txBody>
      </p:sp>
    </p:spTree>
    <p:extLst>
      <p:ext uri="{BB962C8B-B14F-4D97-AF65-F5344CB8AC3E}">
        <p14:creationId xmlns:p14="http://schemas.microsoft.com/office/powerpoint/2010/main" xmlns="" val="3947121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012869B7-C45E-CD4A-8804-556E48944A99}" type="slidenum">
              <a:rPr lang="it-IT"/>
              <a:pPr>
                <a:defRPr/>
              </a:pPr>
              <a:t>‹N›</a:t>
            </a:fld>
            <a:endParaRPr lang="it-IT"/>
          </a:p>
        </p:txBody>
      </p:sp>
    </p:spTree>
    <p:extLst>
      <p:ext uri="{BB962C8B-B14F-4D97-AF65-F5344CB8AC3E}">
        <p14:creationId xmlns:p14="http://schemas.microsoft.com/office/powerpoint/2010/main" xmlns="" val="2701794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9C51A700-9432-AA43-849B-17DBFDB2F9FB}" type="slidenum">
              <a:rPr lang="it-IT"/>
              <a:pPr>
                <a:defRPr/>
              </a:pPr>
              <a:t>‹N›</a:t>
            </a:fld>
            <a:endParaRPr lang="it-IT"/>
          </a:p>
        </p:txBody>
      </p:sp>
    </p:spTree>
    <p:extLst>
      <p:ext uri="{BB962C8B-B14F-4D97-AF65-F5344CB8AC3E}">
        <p14:creationId xmlns:p14="http://schemas.microsoft.com/office/powerpoint/2010/main" xmlns="" val="3653584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3"/>
          <p:cNvSpPr>
            <a:spLocks noGrp="1"/>
          </p:cNvSpPr>
          <p:nvPr>
            <p:ph type="dt" sz="half" idx="10"/>
          </p:nvPr>
        </p:nvSpPr>
        <p:spPr/>
        <p:txBody>
          <a:bodyPr/>
          <a:lstStyle>
            <a:lvl1pPr>
              <a:defRPr/>
            </a:lvl1pPr>
          </a:lstStyle>
          <a:p>
            <a:pPr>
              <a:defRPr/>
            </a:pPr>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5" name="Segnaposto numero diapositiva 5"/>
          <p:cNvSpPr>
            <a:spLocks noGrp="1"/>
          </p:cNvSpPr>
          <p:nvPr>
            <p:ph type="sldNum" sz="quarter" idx="12"/>
          </p:nvPr>
        </p:nvSpPr>
        <p:spPr/>
        <p:txBody>
          <a:bodyPr/>
          <a:lstStyle>
            <a:lvl1pPr>
              <a:defRPr/>
            </a:lvl1pPr>
          </a:lstStyle>
          <a:p>
            <a:pPr>
              <a:defRPr/>
            </a:pPr>
            <a:fld id="{43C62008-337D-374C-A076-CB7E9802EFEC}" type="slidenum">
              <a:rPr lang="it-IT"/>
              <a:pPr>
                <a:defRPr/>
              </a:pPr>
              <a:t>‹N›</a:t>
            </a:fld>
            <a:endParaRPr lang="it-IT"/>
          </a:p>
        </p:txBody>
      </p:sp>
    </p:spTree>
    <p:extLst>
      <p:ext uri="{BB962C8B-B14F-4D97-AF65-F5344CB8AC3E}">
        <p14:creationId xmlns:p14="http://schemas.microsoft.com/office/powerpoint/2010/main" xmlns="" val="40232796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3"/>
          <p:cNvSpPr>
            <a:spLocks noGrp="1"/>
          </p:cNvSpPr>
          <p:nvPr>
            <p:ph type="dt" sz="half" idx="10"/>
          </p:nvPr>
        </p:nvSpPr>
        <p:spPr/>
        <p:txBody>
          <a:bodyPr/>
          <a:lstStyle>
            <a:lvl1pPr>
              <a:defRPr/>
            </a:lvl1pPr>
          </a:lstStyle>
          <a:p>
            <a:pPr>
              <a:defRPr/>
            </a:pPr>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5" name="Segnaposto numero diapositiva 5"/>
          <p:cNvSpPr>
            <a:spLocks noGrp="1"/>
          </p:cNvSpPr>
          <p:nvPr>
            <p:ph type="sldNum" sz="quarter" idx="12"/>
          </p:nvPr>
        </p:nvSpPr>
        <p:spPr/>
        <p:txBody>
          <a:bodyPr/>
          <a:lstStyle>
            <a:lvl1pPr>
              <a:defRPr/>
            </a:lvl1pPr>
          </a:lstStyle>
          <a:p>
            <a:pPr>
              <a:defRPr/>
            </a:pPr>
            <a:fld id="{2F02D791-3DB9-B941-B056-CCBDF44947E2}" type="slidenum">
              <a:rPr lang="it-IT"/>
              <a:pPr>
                <a:defRPr/>
              </a:pPr>
              <a:t>‹N›</a:t>
            </a:fld>
            <a:endParaRPr lang="it-IT"/>
          </a:p>
        </p:txBody>
      </p:sp>
    </p:spTree>
    <p:extLst>
      <p:ext uri="{BB962C8B-B14F-4D97-AF65-F5344CB8AC3E}">
        <p14:creationId xmlns:p14="http://schemas.microsoft.com/office/powerpoint/2010/main" xmlns="" val="359384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4FE6E98F-ABE0-0840-8EA5-8212115A58AD}" type="slidenum">
              <a:rPr lang="it-IT"/>
              <a:pPr>
                <a:defRPr/>
              </a:pPr>
              <a:t>‹N›</a:t>
            </a:fld>
            <a:endParaRPr lang="it-IT"/>
          </a:p>
        </p:txBody>
      </p:sp>
    </p:spTree>
    <p:extLst>
      <p:ext uri="{BB962C8B-B14F-4D97-AF65-F5344CB8AC3E}">
        <p14:creationId xmlns:p14="http://schemas.microsoft.com/office/powerpoint/2010/main" xmlns="" val="1932838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CA6DF4B7-5BF0-A643-98B0-C46532830233}" type="slidenum">
              <a:rPr lang="it-IT"/>
              <a:pPr>
                <a:defRPr/>
              </a:pPr>
              <a:t>‹N›</a:t>
            </a:fld>
            <a:endParaRPr lang="it-IT"/>
          </a:p>
        </p:txBody>
      </p:sp>
    </p:spTree>
    <p:extLst>
      <p:ext uri="{BB962C8B-B14F-4D97-AF65-F5344CB8AC3E}">
        <p14:creationId xmlns:p14="http://schemas.microsoft.com/office/powerpoint/2010/main" xmlns="" val="3587662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9" name="Segnaposto numero diapositiva 5"/>
          <p:cNvSpPr>
            <a:spLocks noGrp="1"/>
          </p:cNvSpPr>
          <p:nvPr>
            <p:ph type="sldNum" sz="quarter" idx="12"/>
          </p:nvPr>
        </p:nvSpPr>
        <p:spPr/>
        <p:txBody>
          <a:bodyPr/>
          <a:lstStyle>
            <a:lvl1pPr>
              <a:defRPr/>
            </a:lvl1pPr>
          </a:lstStyle>
          <a:p>
            <a:pPr>
              <a:defRPr/>
            </a:pPr>
            <a:fld id="{84A7A60E-9B13-F647-87BA-A923B0CBC6CF}" type="slidenum">
              <a:rPr lang="it-IT"/>
              <a:pPr>
                <a:defRPr/>
              </a:pPr>
              <a:t>‹N›</a:t>
            </a:fld>
            <a:endParaRPr lang="it-IT"/>
          </a:p>
        </p:txBody>
      </p:sp>
    </p:spTree>
    <p:extLst>
      <p:ext uri="{BB962C8B-B14F-4D97-AF65-F5344CB8AC3E}">
        <p14:creationId xmlns:p14="http://schemas.microsoft.com/office/powerpoint/2010/main" xmlns="" val="38661104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3"/>
          <p:cNvSpPr>
            <a:spLocks noGrp="1"/>
          </p:cNvSpPr>
          <p:nvPr>
            <p:ph type="dt" sz="half" idx="10"/>
          </p:nvPr>
        </p:nvSpPr>
        <p:spPr/>
        <p:txBody>
          <a:bodyPr/>
          <a:lstStyle>
            <a:lvl1pPr>
              <a:defRPr/>
            </a:lvl1pPr>
          </a:lstStyle>
          <a:p>
            <a:pPr>
              <a:defRPr/>
            </a:pPr>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5" name="Segnaposto numero diapositiva 5"/>
          <p:cNvSpPr>
            <a:spLocks noGrp="1"/>
          </p:cNvSpPr>
          <p:nvPr>
            <p:ph type="sldNum" sz="quarter" idx="12"/>
          </p:nvPr>
        </p:nvSpPr>
        <p:spPr/>
        <p:txBody>
          <a:bodyPr/>
          <a:lstStyle>
            <a:lvl1pPr>
              <a:defRPr/>
            </a:lvl1pPr>
          </a:lstStyle>
          <a:p>
            <a:pPr>
              <a:defRPr/>
            </a:pPr>
            <a:fld id="{B5ACFDBA-055D-5145-8F6D-1DF5A034CB24}" type="slidenum">
              <a:rPr lang="it-IT"/>
              <a:pPr>
                <a:defRPr/>
              </a:pPr>
              <a:t>‹N›</a:t>
            </a:fld>
            <a:endParaRPr lang="it-IT"/>
          </a:p>
        </p:txBody>
      </p:sp>
    </p:spTree>
    <p:extLst>
      <p:ext uri="{BB962C8B-B14F-4D97-AF65-F5344CB8AC3E}">
        <p14:creationId xmlns:p14="http://schemas.microsoft.com/office/powerpoint/2010/main" xmlns="" val="1224668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4" name="Segnaposto numero diapositiva 5"/>
          <p:cNvSpPr>
            <a:spLocks noGrp="1"/>
          </p:cNvSpPr>
          <p:nvPr>
            <p:ph type="sldNum" sz="quarter" idx="12"/>
          </p:nvPr>
        </p:nvSpPr>
        <p:spPr/>
        <p:txBody>
          <a:bodyPr/>
          <a:lstStyle>
            <a:lvl1pPr>
              <a:defRPr/>
            </a:lvl1pPr>
          </a:lstStyle>
          <a:p>
            <a:pPr>
              <a:defRPr/>
            </a:pPr>
            <a:fld id="{F4B89CDB-0761-D74D-8587-9550D936887F}" type="slidenum">
              <a:rPr lang="it-IT"/>
              <a:pPr>
                <a:defRPr/>
              </a:pPr>
              <a:t>‹N›</a:t>
            </a:fld>
            <a:endParaRPr lang="it-IT"/>
          </a:p>
        </p:txBody>
      </p:sp>
    </p:spTree>
    <p:extLst>
      <p:ext uri="{BB962C8B-B14F-4D97-AF65-F5344CB8AC3E}">
        <p14:creationId xmlns:p14="http://schemas.microsoft.com/office/powerpoint/2010/main" xmlns="" val="4018538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0D0D27E5-9EB5-F74F-85F3-5A0B6E5B5613}" type="slidenum">
              <a:rPr lang="it-IT"/>
              <a:pPr>
                <a:defRPr/>
              </a:pPr>
              <a:t>‹N›</a:t>
            </a:fld>
            <a:endParaRPr lang="it-IT"/>
          </a:p>
        </p:txBody>
      </p:sp>
    </p:spTree>
    <p:extLst>
      <p:ext uri="{BB962C8B-B14F-4D97-AF65-F5344CB8AC3E}">
        <p14:creationId xmlns:p14="http://schemas.microsoft.com/office/powerpoint/2010/main" xmlns="" val="41448702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FC14BF63-670A-9943-98C1-FD74BF8826CA}" type="slidenum">
              <a:rPr lang="it-IT"/>
              <a:pPr>
                <a:defRPr/>
              </a:pPr>
              <a:t>‹N›</a:t>
            </a:fld>
            <a:endParaRPr lang="it-IT"/>
          </a:p>
        </p:txBody>
      </p:sp>
    </p:spTree>
    <p:extLst>
      <p:ext uri="{BB962C8B-B14F-4D97-AF65-F5344CB8AC3E}">
        <p14:creationId xmlns:p14="http://schemas.microsoft.com/office/powerpoint/2010/main" xmlns="" val="2811374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AC09FC35-E07D-D344-8CCA-D3E002DC7EAC}" type="slidenum">
              <a:rPr lang="it-IT"/>
              <a:pPr>
                <a:defRPr/>
              </a:pPr>
              <a:t>‹N›</a:t>
            </a:fld>
            <a:endParaRPr lang="it-IT"/>
          </a:p>
        </p:txBody>
      </p:sp>
    </p:spTree>
    <p:extLst>
      <p:ext uri="{BB962C8B-B14F-4D97-AF65-F5344CB8AC3E}">
        <p14:creationId xmlns:p14="http://schemas.microsoft.com/office/powerpoint/2010/main" xmlns="" val="27706777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06F4B9BF-0D4C-6041-8E68-7949AD2D612A}" type="slidenum">
              <a:rPr lang="it-IT"/>
              <a:pPr>
                <a:defRPr/>
              </a:pPr>
              <a:t>‹N›</a:t>
            </a:fld>
            <a:endParaRPr lang="it-IT"/>
          </a:p>
        </p:txBody>
      </p:sp>
    </p:spTree>
    <p:extLst>
      <p:ext uri="{BB962C8B-B14F-4D97-AF65-F5344CB8AC3E}">
        <p14:creationId xmlns:p14="http://schemas.microsoft.com/office/powerpoint/2010/main" xmlns="" val="11219399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A742EE26-5F5F-7741-B12A-60BB79388024}" type="slidenum">
              <a:rPr lang="it-IT"/>
              <a:pPr>
                <a:defRPr/>
              </a:pPr>
              <a:t>‹N›</a:t>
            </a:fld>
            <a:endParaRPr lang="it-IT"/>
          </a:p>
        </p:txBody>
      </p:sp>
    </p:spTree>
    <p:extLst>
      <p:ext uri="{BB962C8B-B14F-4D97-AF65-F5344CB8AC3E}">
        <p14:creationId xmlns:p14="http://schemas.microsoft.com/office/powerpoint/2010/main" xmlns="" val="23541669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4BDD0263-D907-B442-A382-D5E04A53AB4C}" type="slidenum">
              <a:rPr lang="it-IT"/>
              <a:pPr>
                <a:defRPr/>
              </a:pPr>
              <a:t>‹N›</a:t>
            </a:fld>
            <a:endParaRPr lang="it-IT"/>
          </a:p>
        </p:txBody>
      </p:sp>
    </p:spTree>
    <p:extLst>
      <p:ext uri="{BB962C8B-B14F-4D97-AF65-F5344CB8AC3E}">
        <p14:creationId xmlns:p14="http://schemas.microsoft.com/office/powerpoint/2010/main" xmlns="" val="41917856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56EC70D9-2990-6240-80B7-936D5140AEEC}" type="slidenum">
              <a:rPr lang="it-IT"/>
              <a:pPr>
                <a:defRPr/>
              </a:pPr>
              <a:t>‹N›</a:t>
            </a:fld>
            <a:endParaRPr lang="it-IT"/>
          </a:p>
        </p:txBody>
      </p:sp>
    </p:spTree>
    <p:extLst>
      <p:ext uri="{BB962C8B-B14F-4D97-AF65-F5344CB8AC3E}">
        <p14:creationId xmlns:p14="http://schemas.microsoft.com/office/powerpoint/2010/main" xmlns="" val="1359494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8FF57000-9FF0-EC47-9FD9-C48505D4C638}" type="slidenum">
              <a:rPr lang="it-IT"/>
              <a:pPr>
                <a:defRPr/>
              </a:pPr>
              <a:t>‹N›</a:t>
            </a:fld>
            <a:endParaRPr lang="it-IT"/>
          </a:p>
        </p:txBody>
      </p:sp>
    </p:spTree>
    <p:extLst>
      <p:ext uri="{BB962C8B-B14F-4D97-AF65-F5344CB8AC3E}">
        <p14:creationId xmlns:p14="http://schemas.microsoft.com/office/powerpoint/2010/main" xmlns="" val="24898417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9" name="Segnaposto numero diapositiva 5"/>
          <p:cNvSpPr>
            <a:spLocks noGrp="1"/>
          </p:cNvSpPr>
          <p:nvPr>
            <p:ph type="sldNum" sz="quarter" idx="12"/>
          </p:nvPr>
        </p:nvSpPr>
        <p:spPr/>
        <p:txBody>
          <a:bodyPr/>
          <a:lstStyle>
            <a:lvl1pPr>
              <a:defRPr/>
            </a:lvl1pPr>
          </a:lstStyle>
          <a:p>
            <a:pPr>
              <a:defRPr/>
            </a:pPr>
            <a:fld id="{384024EA-383B-314E-8833-A5194A9A73CD}" type="slidenum">
              <a:rPr lang="it-IT"/>
              <a:pPr>
                <a:defRPr/>
              </a:pPr>
              <a:t>‹N›</a:t>
            </a:fld>
            <a:endParaRPr lang="it-IT"/>
          </a:p>
        </p:txBody>
      </p:sp>
    </p:spTree>
    <p:extLst>
      <p:ext uri="{BB962C8B-B14F-4D97-AF65-F5344CB8AC3E}">
        <p14:creationId xmlns:p14="http://schemas.microsoft.com/office/powerpoint/2010/main" xmlns="" val="6467622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3"/>
          <p:cNvSpPr>
            <a:spLocks noGrp="1"/>
          </p:cNvSpPr>
          <p:nvPr>
            <p:ph type="dt" sz="half" idx="10"/>
          </p:nvPr>
        </p:nvSpPr>
        <p:spPr/>
        <p:txBody>
          <a:bodyPr/>
          <a:lstStyle>
            <a:lvl1pPr>
              <a:defRPr/>
            </a:lvl1pPr>
          </a:lstStyle>
          <a:p>
            <a:pPr>
              <a:defRPr/>
            </a:pPr>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5" name="Segnaposto numero diapositiva 5"/>
          <p:cNvSpPr>
            <a:spLocks noGrp="1"/>
          </p:cNvSpPr>
          <p:nvPr>
            <p:ph type="sldNum" sz="quarter" idx="12"/>
          </p:nvPr>
        </p:nvSpPr>
        <p:spPr/>
        <p:txBody>
          <a:bodyPr/>
          <a:lstStyle>
            <a:lvl1pPr>
              <a:defRPr/>
            </a:lvl1pPr>
          </a:lstStyle>
          <a:p>
            <a:pPr>
              <a:defRPr/>
            </a:pPr>
            <a:fld id="{B7C6A42B-DAD2-C542-823D-D37D3335EA5A}" type="slidenum">
              <a:rPr lang="it-IT"/>
              <a:pPr>
                <a:defRPr/>
              </a:pPr>
              <a:t>‹N›</a:t>
            </a:fld>
            <a:endParaRPr lang="it-IT"/>
          </a:p>
        </p:txBody>
      </p:sp>
    </p:spTree>
    <p:extLst>
      <p:ext uri="{BB962C8B-B14F-4D97-AF65-F5344CB8AC3E}">
        <p14:creationId xmlns:p14="http://schemas.microsoft.com/office/powerpoint/2010/main" xmlns="" val="29841588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4" name="Segnaposto numero diapositiva 5"/>
          <p:cNvSpPr>
            <a:spLocks noGrp="1"/>
          </p:cNvSpPr>
          <p:nvPr>
            <p:ph type="sldNum" sz="quarter" idx="12"/>
          </p:nvPr>
        </p:nvSpPr>
        <p:spPr/>
        <p:txBody>
          <a:bodyPr/>
          <a:lstStyle>
            <a:lvl1pPr>
              <a:defRPr/>
            </a:lvl1pPr>
          </a:lstStyle>
          <a:p>
            <a:pPr>
              <a:defRPr/>
            </a:pPr>
            <a:fld id="{2CF041E4-683F-CA4A-B5B0-AE468A4FF721}" type="slidenum">
              <a:rPr lang="it-IT"/>
              <a:pPr>
                <a:defRPr/>
              </a:pPr>
              <a:t>‹N›</a:t>
            </a:fld>
            <a:endParaRPr lang="it-IT"/>
          </a:p>
        </p:txBody>
      </p:sp>
    </p:spTree>
    <p:extLst>
      <p:ext uri="{BB962C8B-B14F-4D97-AF65-F5344CB8AC3E}">
        <p14:creationId xmlns:p14="http://schemas.microsoft.com/office/powerpoint/2010/main" xmlns="" val="3888935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10541511-DD57-C64D-AF86-5300E57FF9D5}" type="slidenum">
              <a:rPr lang="it-IT"/>
              <a:pPr>
                <a:defRPr/>
              </a:pPr>
              <a:t>‹N›</a:t>
            </a:fld>
            <a:endParaRPr lang="it-IT"/>
          </a:p>
        </p:txBody>
      </p:sp>
    </p:spTree>
    <p:extLst>
      <p:ext uri="{BB962C8B-B14F-4D97-AF65-F5344CB8AC3E}">
        <p14:creationId xmlns:p14="http://schemas.microsoft.com/office/powerpoint/2010/main" xmlns="" val="35918489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7" name="Segnaposto numero diapositiva 5"/>
          <p:cNvSpPr>
            <a:spLocks noGrp="1"/>
          </p:cNvSpPr>
          <p:nvPr>
            <p:ph type="sldNum" sz="quarter" idx="12"/>
          </p:nvPr>
        </p:nvSpPr>
        <p:spPr/>
        <p:txBody>
          <a:bodyPr/>
          <a:lstStyle>
            <a:lvl1pPr>
              <a:defRPr/>
            </a:lvl1pPr>
          </a:lstStyle>
          <a:p>
            <a:pPr>
              <a:defRPr/>
            </a:pPr>
            <a:fld id="{A2BF746C-60D5-3C41-95E4-430961706812}" type="slidenum">
              <a:rPr lang="it-IT"/>
              <a:pPr>
                <a:defRPr/>
              </a:pPr>
              <a:t>‹N›</a:t>
            </a:fld>
            <a:endParaRPr lang="it-IT"/>
          </a:p>
        </p:txBody>
      </p:sp>
    </p:spTree>
    <p:extLst>
      <p:ext uri="{BB962C8B-B14F-4D97-AF65-F5344CB8AC3E}">
        <p14:creationId xmlns:p14="http://schemas.microsoft.com/office/powerpoint/2010/main" xmlns="" val="16512405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358561E1-E658-9545-84E4-8F48A17DE2F1}" type="slidenum">
              <a:rPr lang="it-IT"/>
              <a:pPr>
                <a:defRPr/>
              </a:pPr>
              <a:t>‹N›</a:t>
            </a:fld>
            <a:endParaRPr lang="it-IT"/>
          </a:p>
        </p:txBody>
      </p:sp>
    </p:spTree>
    <p:extLst>
      <p:ext uri="{BB962C8B-B14F-4D97-AF65-F5344CB8AC3E}">
        <p14:creationId xmlns:p14="http://schemas.microsoft.com/office/powerpoint/2010/main" xmlns="" val="27577466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Autore: ANDREA PACCHIAROTTI</a:t>
            </a:r>
          </a:p>
        </p:txBody>
      </p:sp>
      <p:sp>
        <p:nvSpPr>
          <p:cNvPr id="6" name="Segnaposto numero diapositiva 5"/>
          <p:cNvSpPr>
            <a:spLocks noGrp="1"/>
          </p:cNvSpPr>
          <p:nvPr>
            <p:ph type="sldNum" sz="quarter" idx="12"/>
          </p:nvPr>
        </p:nvSpPr>
        <p:spPr/>
        <p:txBody>
          <a:bodyPr/>
          <a:lstStyle>
            <a:lvl1pPr>
              <a:defRPr/>
            </a:lvl1pPr>
          </a:lstStyle>
          <a:p>
            <a:pPr>
              <a:defRPr/>
            </a:pPr>
            <a:fld id="{9BBB4AD7-B89B-7349-AA5D-723A4AD7E2C8}" type="slidenum">
              <a:rPr lang="it-IT"/>
              <a:pPr>
                <a:defRPr/>
              </a:pPr>
              <a:t>‹N›</a:t>
            </a:fld>
            <a:endParaRPr lang="it-IT"/>
          </a:p>
        </p:txBody>
      </p:sp>
    </p:spTree>
    <p:extLst>
      <p:ext uri="{BB962C8B-B14F-4D97-AF65-F5344CB8AC3E}">
        <p14:creationId xmlns:p14="http://schemas.microsoft.com/office/powerpoint/2010/main" xmlns="" val="3164700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Fare clic per modificare stile</a:t>
            </a:r>
            <a:endParaRPr lang="it-IT"/>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Fare clic per modificare gli stili del testo dello schema</a:t>
            </a:r>
          </a:p>
          <a:p>
            <a:pPr lvl="1"/>
            <a:r>
              <a:rPr lang="en-US"/>
              <a:t>Secondo livello</a:t>
            </a:r>
          </a:p>
          <a:p>
            <a:pPr lvl="2"/>
            <a:r>
              <a:rPr lang="en-US"/>
              <a:t>Terzo livello</a:t>
            </a:r>
          </a:p>
          <a:p>
            <a:pPr lvl="3"/>
            <a:r>
              <a:rPr lang="en-US"/>
              <a:t>Quarto livello</a:t>
            </a:r>
          </a:p>
          <a:p>
            <a:pPr lvl="4"/>
            <a:r>
              <a:rPr lang="en-US"/>
              <a:t>Quinto livello</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cs typeface="+mn-cs"/>
              </a:defRPr>
            </a:lvl1pPr>
          </a:lstStyle>
          <a:p>
            <a:pPr>
              <a:defRPr/>
            </a:pPr>
            <a:fld id="{A9181A45-A74E-6B49-A2E1-B87360F4F6F1}"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87" r:id="rId1"/>
    <p:sldLayoutId id="2147483751"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hf hdr="0" dt="0"/>
  <p:txStyles>
    <p:titleStyle>
      <a:lvl1pPr algn="ctr" defTabSz="457200" rtl="0" eaLnBrk="0" fontAlgn="base" hangingPunct="0">
        <a:spcBef>
          <a:spcPct val="0"/>
        </a:spcBef>
        <a:spcAft>
          <a:spcPct val="0"/>
        </a:spcAft>
        <a:defRPr sz="28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28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28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28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28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2800">
          <a:solidFill>
            <a:schemeClr val="tx1"/>
          </a:solidFill>
          <a:latin typeface="Calibri" charset="0"/>
          <a:ea typeface="ＭＳ Ｐゴシック" charset="0"/>
        </a:defRPr>
      </a:lvl6pPr>
      <a:lvl7pPr marL="914400" algn="ctr" defTabSz="457200" rtl="0" fontAlgn="base">
        <a:spcBef>
          <a:spcPct val="0"/>
        </a:spcBef>
        <a:spcAft>
          <a:spcPct val="0"/>
        </a:spcAft>
        <a:defRPr sz="2800">
          <a:solidFill>
            <a:schemeClr val="tx1"/>
          </a:solidFill>
          <a:latin typeface="Calibri" charset="0"/>
          <a:ea typeface="ＭＳ Ｐゴシック" charset="0"/>
        </a:defRPr>
      </a:lvl7pPr>
      <a:lvl8pPr marL="1371600" algn="ctr" defTabSz="457200" rtl="0" fontAlgn="base">
        <a:spcBef>
          <a:spcPct val="0"/>
        </a:spcBef>
        <a:spcAft>
          <a:spcPct val="0"/>
        </a:spcAft>
        <a:defRPr sz="2800">
          <a:solidFill>
            <a:schemeClr val="tx1"/>
          </a:solidFill>
          <a:latin typeface="Calibri" charset="0"/>
          <a:ea typeface="ＭＳ Ｐゴシック" charset="0"/>
        </a:defRPr>
      </a:lvl8pPr>
      <a:lvl9pPr marL="1828800" algn="ctr" defTabSz="457200" rtl="0" fontAlgn="base">
        <a:spcBef>
          <a:spcPct val="0"/>
        </a:spcBef>
        <a:spcAft>
          <a:spcPct val="0"/>
        </a:spcAft>
        <a:defRPr sz="2800">
          <a:solidFill>
            <a:schemeClr val="tx1"/>
          </a:solidFill>
          <a:latin typeface="Calibri" charset="0"/>
          <a:ea typeface="ＭＳ Ｐゴシック" charset="0"/>
        </a:defRPr>
      </a:lvl9pPr>
    </p:titleStyle>
    <p:bodyStyle>
      <a:lvl1pPr marL="342900" indent="-342900" algn="just" defTabSz="457200" rtl="0" eaLnBrk="0" fontAlgn="base" hangingPunct="0">
        <a:spcBef>
          <a:spcPct val="20000"/>
        </a:spcBef>
        <a:spcAft>
          <a:spcPct val="0"/>
        </a:spcAft>
        <a:buFont typeface="Wingdings" charset="0"/>
        <a:buChar char="q"/>
        <a:defRPr sz="2400" kern="1200">
          <a:solidFill>
            <a:schemeClr val="tx1"/>
          </a:solidFill>
          <a:latin typeface="+mn-lt"/>
          <a:ea typeface="ＭＳ Ｐゴシック" charset="0"/>
          <a:cs typeface="ＭＳ Ｐゴシック" charset="0"/>
        </a:defRPr>
      </a:lvl1pPr>
      <a:lvl2pPr marL="742950" indent="-285750" algn="just" defTabSz="457200" rtl="0" eaLnBrk="0" fontAlgn="base" hangingPunct="0">
        <a:spcBef>
          <a:spcPct val="20000"/>
        </a:spcBef>
        <a:spcAft>
          <a:spcPct val="0"/>
        </a:spcAft>
        <a:buFont typeface="Wingdings" charset="0"/>
        <a:buChar char="Ø"/>
        <a:defRPr sz="2000" kern="1200">
          <a:solidFill>
            <a:schemeClr val="tx1"/>
          </a:solidFill>
          <a:latin typeface="+mn-lt"/>
          <a:ea typeface="ＭＳ Ｐゴシック" charset="0"/>
          <a:cs typeface="+mn-cs"/>
        </a:defRPr>
      </a:lvl2pPr>
      <a:lvl3pPr marL="1143000" indent="-228600" algn="just" defTabSz="457200" rtl="0" eaLnBrk="0" fontAlgn="base" hangingPunct="0">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just" defTabSz="457200" rtl="0" eaLnBrk="0" fontAlgn="base" hangingPunct="0">
        <a:spcBef>
          <a:spcPct val="20000"/>
        </a:spcBef>
        <a:spcAft>
          <a:spcPct val="0"/>
        </a:spcAft>
        <a:buFont typeface="Wingdings" charset="0"/>
        <a:buChar char="ü"/>
        <a:defRPr sz="1600" kern="1200">
          <a:solidFill>
            <a:schemeClr val="tx1"/>
          </a:solidFill>
          <a:latin typeface="+mn-lt"/>
          <a:ea typeface="ＭＳ Ｐゴシック" charset="0"/>
          <a:cs typeface="+mn-cs"/>
        </a:defRPr>
      </a:lvl4pPr>
      <a:lvl5pPr marL="2057400" indent="-228600" algn="just" defTabSz="457200" rtl="0" eaLnBrk="0" fontAlgn="base" hangingPunct="0">
        <a:spcBef>
          <a:spcPct val="20000"/>
        </a:spcBef>
        <a:spcAft>
          <a:spcPct val="0"/>
        </a:spcAft>
        <a:buFont typeface="Arial" charset="0"/>
        <a:buChar char="»"/>
        <a:defRPr sz="14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Segnaposto titolo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13315" name="Segnaposto testo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charset="0"/>
                <a:cs typeface="+mn-cs"/>
              </a:defRPr>
            </a:lvl1pPr>
          </a:lstStyle>
          <a:p>
            <a:pPr>
              <a:defRPr/>
            </a:pP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cs typeface="+mn-cs"/>
              </a:defRPr>
            </a:lvl1pPr>
          </a:lstStyle>
          <a:p>
            <a:pPr>
              <a:defRPr/>
            </a:pPr>
            <a:fld id="{5AEFB484-9A8A-0143-B401-968CA6F031E5}"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Segnaposto titolo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25603" name="Segnaposto testo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charset="0"/>
                <a:cs typeface="+mn-cs"/>
              </a:defRPr>
            </a:lvl1pPr>
          </a:lstStyle>
          <a:p>
            <a:pPr>
              <a:defRPr/>
            </a:pP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cs typeface="+mn-cs"/>
              </a:defRPr>
            </a:lvl1pPr>
          </a:lstStyle>
          <a:p>
            <a:pPr>
              <a:defRPr/>
            </a:pPr>
            <a:fld id="{006355BF-0465-0E47-A24A-4B7CDF88DFC8}"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9938" name="Segnaposto titolo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39939" name="Segnaposto testo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charset="0"/>
                <a:cs typeface="+mn-cs"/>
              </a:defRPr>
            </a:lvl1pPr>
          </a:lstStyle>
          <a:p>
            <a:pPr>
              <a:defRPr/>
            </a:pP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it-IT"/>
              <a:t>Autore: ANDREA PACCHIAROTTI</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cs typeface="+mn-cs"/>
              </a:defRPr>
            </a:lvl1pPr>
          </a:lstStyle>
          <a:p>
            <a:pPr>
              <a:defRPr/>
            </a:pPr>
            <a:fld id="{4EE8EBD3-955D-5149-BF4E-1D6753605CB3}"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Art%206%20TUED%20attivita&#768;%20edilizia%20libera.doc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58663ART3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58663ART59" TargetMode="External"/><Relationship Id="rId5" Type="http://schemas.openxmlformats.org/officeDocument/2006/relationships/hyperlink" Target="http://bd01.leggiditalia.it/cgi-bin/FulShow?TIPO=5&amp;NOTXT=1&amp;KEY=01LX0000157820" TargetMode="External"/><Relationship Id="rId4" Type="http://schemas.openxmlformats.org/officeDocument/2006/relationships/hyperlink" Target="http://bd01.leggiditalia.it/cgi-bin/FulShow?TIPO=5&amp;NOTXT=1&amp;KEY=01LX000015866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2"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47952ART37" TargetMode="External"/><Relationship Id="rId5" Type="http://schemas.openxmlformats.org/officeDocument/2006/relationships/hyperlink" Target="http://bd01.leggiditalia.it/cgi-bin/FulShow?TIPO=5&amp;NOTXT=1&amp;KEY=01LX0000147952ART35" TargetMode="External"/><Relationship Id="rId4" Type="http://schemas.openxmlformats.org/officeDocument/2006/relationships/hyperlink" Target="http://bd01.leggiditalia.it/cgi-bin/FulShow?TIPO=5&amp;NOTXT=1&amp;KEY=01LX0000147952ART34"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47952ART17" TargetMode="External"/><Relationship Id="rId3" Type="http://schemas.openxmlformats.org/officeDocument/2006/relationships/hyperlink" Target="http://bd01.leggiditalia.it/cgi-bin/FulShow?TIPO=5&amp;NOTXT=1&amp;KEY=01LX0000121682ART3" TargetMode="External"/><Relationship Id="rId7" Type="http://schemas.openxmlformats.org/officeDocument/2006/relationships/hyperlink" Target="http://bd01.leggiditalia.it/cgi-bin/FulShow?TIPO=5&amp;NOTXT=1&amp;KEY=01LX0000121682"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21682ART10" TargetMode="External"/><Relationship Id="rId5" Type="http://schemas.openxmlformats.org/officeDocument/2006/relationships/hyperlink" Target="http://bd01.leggiditalia.it/cgi-bin/FulShow?TIPO=5&amp;NOTXT=1&amp;KEY=01LX0000121682ART6" TargetMode="External"/><Relationship Id="rId4" Type="http://schemas.openxmlformats.org/officeDocument/2006/relationships/hyperlink" Target="http://bd01.leggiditalia.it/cgi-bin/FulShow?TIPO=5&amp;NOTXT=1&amp;KEY=01LX0000121682ART5"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53932ART2"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841342ART15"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21685"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183ART36"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183"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183ART36"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183"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bd05.leggiditalia.it/cgi-bin/FulShow?TIPO=5&amp;NOTXT=1&amp;KEY=05AC00004023&amp;"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10013" TargetMode="External"/><Relationship Id="rId5" Type="http://schemas.openxmlformats.org/officeDocument/2006/relationships/hyperlink" Target="http://bd01.leggiditalia.it/cgi-bin/FulShow?TIPO=5&amp;NOTXT=1&amp;KEY=01LX0000110013ART13" TargetMode="External"/><Relationship Id="rId4" Type="http://schemas.openxmlformats.org/officeDocument/2006/relationships/hyperlink" Target="http://bd01.leggiditalia.it/cgi-bin/FulShow?TIPO=5&amp;NOTXT=1&amp;KEY=01LX0000147952"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10013" TargetMode="External"/><Relationship Id="rId5" Type="http://schemas.openxmlformats.org/officeDocument/2006/relationships/hyperlink" Target="http://bd01.leggiditalia.it/cgi-bin/FulShow?TIPO=5&amp;NOTXT=1&amp;KEY=01LX0000110013ART13" TargetMode="External"/><Relationship Id="rId4" Type="http://schemas.openxmlformats.org/officeDocument/2006/relationships/hyperlink" Target="http://bd01.leggiditalia.it/cgi-bin/FulShow?TIPO=5&amp;NOTXT=1&amp;KEY=01LX0000147952" TargetMode="External"/></Relationships>
</file>

<file path=ppt/slides/_rels/slide86.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10013ART13" TargetMode="External"/><Relationship Id="rId3" Type="http://schemas.openxmlformats.org/officeDocument/2006/relationships/hyperlink" Target="http://bd01.leggiditalia.it/cgi-bin/FulShow?TIPO=5&amp;NOTXT=1&amp;KEY=01LX0000110013ART44" TargetMode="External"/><Relationship Id="rId7" Type="http://schemas.openxmlformats.org/officeDocument/2006/relationships/hyperlink" Target="http://bd01.leggiditalia.it/cgi-bin/FulShow?TIPO=5&amp;NOTXT=1&amp;KEY=01LX0000157820" TargetMode="External"/><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00783" TargetMode="External"/><Relationship Id="rId5" Type="http://schemas.openxmlformats.org/officeDocument/2006/relationships/hyperlink" Target="http://bd01.leggiditalia.it/cgi-bin/FulShow?TIPO=5&amp;NOTXT=1&amp;KEY=01LX0000100783ART39" TargetMode="External"/><Relationship Id="rId10" Type="http://schemas.openxmlformats.org/officeDocument/2006/relationships/hyperlink" Target="http://bd01.leggiditalia.it/cgi-bin/FulShow?TIPO=5&amp;NOTXT=1&amp;KEY=01LX0000147952" TargetMode="External"/><Relationship Id="rId4" Type="http://schemas.openxmlformats.org/officeDocument/2006/relationships/hyperlink" Target="http://bd01.leggiditalia.it/cgi-bin/FulShow?TIPO=5&amp;NOTXT=1&amp;KEY=01LX0000110013" TargetMode="External"/><Relationship Id="rId9" Type="http://schemas.openxmlformats.org/officeDocument/2006/relationships/hyperlink" Target="http://bd01.leggiditalia.it/cgi-bin/FulShow?TIPO=5&amp;NOTXT=1&amp;KEY=01LX0000147952ART37"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dejure.it/" TargetMode="Externa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013"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013ART40" TargetMode="External"/></Relationships>
</file>

<file path=ppt/slides/_rels/slide104.xml.rels><?xml version="1.0" encoding="UTF-8" standalone="yes"?>
<Relationships xmlns="http://schemas.openxmlformats.org/package/2006/relationships"><Relationship Id="rId8" Type="http://schemas.openxmlformats.org/officeDocument/2006/relationships/hyperlink" Target="http://bd05.leggiditalia.it/cgi-bin/FulShow?TIPO=5&amp;NOTXT=1&amp;KEY=05AC00002850&amp;" TargetMode="External"/><Relationship Id="rId3" Type="http://schemas.openxmlformats.org/officeDocument/2006/relationships/hyperlink" Target="http://bd01.leggiditalia.it/cgi-bin/FulShow?TIPO=5&amp;NOTXT=1&amp;KEY=01LX0000147952" TargetMode="External"/><Relationship Id="rId7" Type="http://schemas.openxmlformats.org/officeDocument/2006/relationships/hyperlink" Target="http://bd01.leggiditalia.it/cgi-bin/FulShow?TIPO=5&amp;NOTXT=1&amp;KEY=01LX0000110013ART40" TargetMode="External"/><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10013ART17" TargetMode="External"/><Relationship Id="rId5" Type="http://schemas.openxmlformats.org/officeDocument/2006/relationships/hyperlink" Target="http://bd01.leggiditalia.it/cgi-bin/FulShow?TIPO=5&amp;NOTXT=1&amp;KEY=01LX0000110013" TargetMode="External"/><Relationship Id="rId4" Type="http://schemas.openxmlformats.org/officeDocument/2006/relationships/hyperlink" Target="http://bd01.leggiditalia.it/cgi-bin/FulShow?TIPO=5&amp;NOTXT=1&amp;KEY=01LX0000147952ART47" TargetMode="Externa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dejure.it/" TargetMode="External"/><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7" TargetMode="External"/><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8" TargetMode="External"/><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8" TargetMode="External"/><Relationship Id="rId2" Type="http://schemas.openxmlformats.org/officeDocument/2006/relationships/notesSlide" Target="../notesSlides/notesSlide120.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147952ART23" TargetMode="External"/><Relationship Id="rId4" Type="http://schemas.openxmlformats.org/officeDocument/2006/relationships/hyperlink" Target="http://bd01.leggiditalia.it/cgi-bin/FulShow?TIPO=5&amp;NOTXT=1&amp;KEY=01LX0000147952"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8" TargetMode="External"/><Relationship Id="rId7" Type="http://schemas.openxmlformats.org/officeDocument/2006/relationships/hyperlink" Target="http://bd01.leggiditalia.it/cgi-bin/FulShow?TIPO=5&amp;NOTXT=1&amp;KEY=01LX0000147952ART11" TargetMode="External"/><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47952ART7" TargetMode="External"/><Relationship Id="rId5" Type="http://schemas.openxmlformats.org/officeDocument/2006/relationships/hyperlink" Target="http://bd01.leggiditalia.it/cgi-bin/FulShow?TIPO=5&amp;NOTXT=1&amp;KEY=01LX0000147952ART23" TargetMode="External"/><Relationship Id="rId4" Type="http://schemas.openxmlformats.org/officeDocument/2006/relationships/hyperlink" Target="http://bd01.leggiditalia.it/cgi-bin/FulShow?TIPO=5&amp;NOTXT=1&amp;KEY=01LX0000147952"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23" TargetMode="External"/><Relationship Id="rId2" Type="http://schemas.openxmlformats.org/officeDocument/2006/relationships/notesSlide" Target="../notesSlides/notesSlide122.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147952ART38" TargetMode="External"/><Relationship Id="rId4" Type="http://schemas.openxmlformats.org/officeDocument/2006/relationships/hyperlink" Target="http://bd01.leggiditalia.it/cgi-bin/FulShow?TIPO=5&amp;NOTXT=1&amp;KEY=01LX0000147952"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 TargetMode="External"/><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8" TargetMode="External"/><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dejure.it/" TargetMode="External"/><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16" TargetMode="External"/><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 TargetMode="External"/><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ART37"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s://dejure.it/" TargetMode="External"/><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hyperlink" Target="https://dejure.it/" TargetMode="External"/><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file:///\\Users\andreapacchiarotti\OneDrive\articoli%20e%20convegni\Corso%20Sofis%202019%20Sanatorie\Art21-nonies%20L.241-1990%20ANNULLAMENTO%20DI%20UFFICIO.docx" TargetMode="External"/><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47952" TargetMode="External"/><Relationship Id="rId3" Type="http://schemas.openxmlformats.org/officeDocument/2006/relationships/hyperlink" Target="http://bd01.leggiditalia.it/cgi-bin/FulShow?TIPO=5&amp;NOTXT=1&amp;KEY=01LX0000110082ART30" TargetMode="External"/><Relationship Id="rId7"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154.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60228" TargetMode="External"/><Relationship Id="rId5" Type="http://schemas.openxmlformats.org/officeDocument/2006/relationships/hyperlink" Target="http://bd01.leggiditalia.it/cgi-bin/FulShow?TIPO=5&amp;NOTXT=1&amp;KEY=01LX0000160228ART169" TargetMode="External"/><Relationship Id="rId4" Type="http://schemas.openxmlformats.org/officeDocument/2006/relationships/hyperlink" Target="http://bd01.leggiditalia.it/cgi-bin/FulShow?TIPO=5&amp;NOTXT=1&amp;KEY=01LX0000110082" TargetMode="Externa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082ART30" TargetMode="External"/><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082" TargetMode="Externa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9" TargetMode="External"/><Relationship Id="rId2" Type="http://schemas.openxmlformats.org/officeDocument/2006/relationships/notesSlide" Target="../notesSlides/notesSlide158.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00783" TargetMode="External"/><Relationship Id="rId5" Type="http://schemas.openxmlformats.org/officeDocument/2006/relationships/hyperlink" Target="http://bd01.leggiditalia.it/cgi-bin/FulShow?TIPO=5&amp;NOTXT=1&amp;KEY=01LX0000100783ART39" TargetMode="External"/><Relationship Id="rId4" Type="http://schemas.openxmlformats.org/officeDocument/2006/relationships/hyperlink" Target="http://bd01.leggiditalia.it/cgi-bin/FulShow?TIPO=5&amp;NOTXT=1&amp;KEY=01LX0000147952" TargetMode="Externa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013ART12" TargetMode="External"/><Relationship Id="rId7" Type="http://schemas.openxmlformats.org/officeDocument/2006/relationships/hyperlink" Target="http://bd01.leggiditalia.it/cgi-bin/FulShow?TIPO=5&amp;NOTXT=1&amp;KEY=01LX0000147952ART28" TargetMode="External"/><Relationship Id="rId2" Type="http://schemas.openxmlformats.org/officeDocument/2006/relationships/notesSlide" Target="../notesSlides/notesSlide164.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47952" TargetMode="External"/><Relationship Id="rId5" Type="http://schemas.openxmlformats.org/officeDocument/2006/relationships/hyperlink" Target="http://bd01.leggiditalia.it/cgi-bin/FulShow?TIPO=5&amp;NOTXT=1&amp;KEY=01LX0000147952ART35" TargetMode="External"/><Relationship Id="rId4" Type="http://schemas.openxmlformats.org/officeDocument/2006/relationships/hyperlink" Target="http://bd01.leggiditalia.it/cgi-bin/FulShow?TIPO=5&amp;NOTXT=1&amp;KEY=01LX0000110013"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Estratto%20TU%20EDILIZIA%20con%20testo%20comparato%20ante%20e%20post%20decreto%20sviluppo%20(dl%2070-2011).doc" TargetMode="External"/><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 TargetMode="External"/><Relationship Id="rId2" Type="http://schemas.openxmlformats.org/officeDocument/2006/relationships/notesSlide" Target="../notesSlides/notesSlide174.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ART37"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 TargetMode="External"/><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ART15" TargetMode="Externa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10111ART6" TargetMode="External"/><Relationship Id="rId2" Type="http://schemas.openxmlformats.org/officeDocument/2006/relationships/notesSlide" Target="../notesSlides/notesSlide178.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111" TargetMode="Externa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bd20.leggiditalia.it/cgi-bin/FulShow?TIPO=5&amp;NOTXT=1&amp;KEY=17LX0000827521ART26" TargetMode="External"/><Relationship Id="rId2" Type="http://schemas.openxmlformats.org/officeDocument/2006/relationships/notesSlide" Target="../notesSlides/notesSlide185.xml"/><Relationship Id="rId1" Type="http://schemas.openxmlformats.org/officeDocument/2006/relationships/slideLayout" Target="../slideLayouts/slideLayout2.xml"/><Relationship Id="rId6" Type="http://schemas.openxmlformats.org/officeDocument/2006/relationships/hyperlink" Target="http://bd20.leggiditalia.it/cgi-bin/FulShow?TIPO=5&amp;NOTXT=1&amp;KEY=17LX0000147952" TargetMode="External"/><Relationship Id="rId5" Type="http://schemas.openxmlformats.org/officeDocument/2006/relationships/hyperlink" Target="http://bd20.leggiditalia.it/cgi-bin/FulShow?TIPO=5&amp;NOTXT=1&amp;KEY=17LX0000147952ART37" TargetMode="External"/><Relationship Id="rId4" Type="http://schemas.openxmlformats.org/officeDocument/2006/relationships/hyperlink" Target="http://bd20.leggiditalia.it/cgi-bin/FulShow?TIPO=5&amp;NOTXT=1&amp;KEY=17LX0000827521" TargetMode="Externa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751901ART15" TargetMode="External"/><Relationship Id="rId2" Type="http://schemas.openxmlformats.org/officeDocument/2006/relationships/notesSlide" Target="../notesSlides/notesSlide188.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755395" TargetMode="External"/><Relationship Id="rId4" Type="http://schemas.openxmlformats.org/officeDocument/2006/relationships/hyperlink" Target="http://bd01.leggiditalia.it/cgi-bin/FulShow?TIPO=5&amp;NOTXT=1&amp;KEY=01LX0000751901" TargetMode="Externa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hyperlink" Target="http://bd05.leggiditalia.it/cgi-bin/FulShow?TIPO=5&amp;NOTXT=1&amp;KEY=05AC00009900+o+05AC00009837&amp;" TargetMode="External"/><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4" TargetMode="External"/><Relationship Id="rId2" Type="http://schemas.openxmlformats.org/officeDocument/2006/relationships/notesSlide" Target="../notesSlides/notesSlide201.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47952" TargetMode="Externa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169" TargetMode="External"/><Relationship Id="rId2" Type="http://schemas.openxmlformats.org/officeDocument/2006/relationships/notesSlide" Target="../notesSlides/notesSlide205.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60228" TargetMode="Externa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169" TargetMode="External"/><Relationship Id="rId2" Type="http://schemas.openxmlformats.org/officeDocument/2006/relationships/notesSlide" Target="../notesSlides/notesSlide207.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60228"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169" TargetMode="External"/><Relationship Id="rId2" Type="http://schemas.openxmlformats.org/officeDocument/2006/relationships/notesSlide" Target="../notesSlides/notesSlide208.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60228" TargetMode="External"/></Relationships>
</file>

<file path=ppt/slides/_rels/slide213.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169" TargetMode="External"/><Relationship Id="rId2" Type="http://schemas.openxmlformats.org/officeDocument/2006/relationships/notesSlide" Target="../notesSlides/notesSlide209.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60228"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210.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60228" TargetMode="External"/><Relationship Id="rId5" Type="http://schemas.openxmlformats.org/officeDocument/2006/relationships/hyperlink" Target="http://bd01.leggiditalia.it/cgi-bin/FulShow?TIPO=5&amp;NOTXT=1&amp;KEY=01LX0000160228ART169" TargetMode="External"/><Relationship Id="rId4" Type="http://schemas.openxmlformats.org/officeDocument/2006/relationships/hyperlink" Target="http://bd01.leggiditalia.it/cgi-bin/FulShow?TIPO=5&amp;NOTXT=1&amp;KEY=01LX0000147952" TargetMode="Externa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29" TargetMode="External"/><Relationship Id="rId7" Type="http://schemas.openxmlformats.org/officeDocument/2006/relationships/hyperlink" Target="http://bd01.leggiditalia.it/cgi-bin/FulShow?TIPO=5&amp;NOTXT=1&amp;KEY=01LX0000160228ART33" TargetMode="External"/><Relationship Id="rId2" Type="http://schemas.openxmlformats.org/officeDocument/2006/relationships/notesSlide" Target="../notesSlides/notesSlide212.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60228ART169" TargetMode="External"/><Relationship Id="rId5" Type="http://schemas.openxmlformats.org/officeDocument/2006/relationships/hyperlink" Target="http://bd01.leggiditalia.it/cgi-bin/FulShow?TIPO=5&amp;NOTXT=1&amp;KEY=01LX0000147952" TargetMode="External"/><Relationship Id="rId4" Type="http://schemas.openxmlformats.org/officeDocument/2006/relationships/hyperlink" Target="http://bd01.leggiditalia.it/cgi-bin/FulShow?TIPO=5&amp;NOTXT=1&amp;KEY=01LX0000160228" TargetMode="Externa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hyperlink" Target="http://bd05.leggiditalia.it/cgi-bin/FulShow?TIPO=5&amp;NOTXT=1&amp;KEY=05AC00009855&amp;" TargetMode="External"/><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839032ART117" TargetMode="External"/><Relationship Id="rId2" Type="http://schemas.openxmlformats.org/officeDocument/2006/relationships/notesSlide" Target="../notesSlides/notesSlide216.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839032ART629" TargetMode="External"/><Relationship Id="rId4" Type="http://schemas.openxmlformats.org/officeDocument/2006/relationships/hyperlink" Target="http://bd01.leggiditalia.it/cgi-bin/FulShow?TIPO=5&amp;NOTXT=1&amp;KEY=01LX0000839032ART316"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866391ART13" TargetMode="External"/><Relationship Id="rId2" Type="http://schemas.openxmlformats.org/officeDocument/2006/relationships/notesSlide" Target="../notesSlides/notesSlide217.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870101ART0" TargetMode="External"/><Relationship Id="rId5" Type="http://schemas.openxmlformats.org/officeDocument/2006/relationships/hyperlink" Target="http://bd01.leggiditalia.it/cgi-bin/FulShow?TIPO=5&amp;NOTXT=1&amp;KEY=01LX0000868357ART227" TargetMode="External"/><Relationship Id="rId4" Type="http://schemas.openxmlformats.org/officeDocument/2006/relationships/hyperlink" Target="http://bd01.leggiditalia.it/cgi-bin/FulShow?TIPO=5&amp;NOTXT=1&amp;KEY=01LX0000866391ART0" TargetMode="Externa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47952ART37" TargetMode="External"/><Relationship Id="rId3" Type="http://schemas.openxmlformats.org/officeDocument/2006/relationships/hyperlink" Target="http://bd01.leggiditalia.it/cgi-bin/FulShow?TIPO=5&amp;NOTXT=1&amp;KEY=01LX0000839032ART117" TargetMode="External"/><Relationship Id="rId7" Type="http://schemas.openxmlformats.org/officeDocument/2006/relationships/hyperlink" Target="http://bd01.leggiditalia.it/cgi-bin/FulShow?TIPO=5&amp;NOTXT=1&amp;KEY=01LX0000147952ART23" TargetMode="External"/><Relationship Id="rId2" Type="http://schemas.openxmlformats.org/officeDocument/2006/relationships/notesSlide" Target="../notesSlides/notesSlide219.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842219ART0" TargetMode="External"/><Relationship Id="rId11" Type="http://schemas.openxmlformats.org/officeDocument/2006/relationships/hyperlink" Target="http://bd01.leggiditalia.it/cgi-bin/FulShow?TIPO=5&amp;NOTXT=1&amp;KEY=01LX0000106888ART0" TargetMode="External"/><Relationship Id="rId5" Type="http://schemas.openxmlformats.org/officeDocument/2006/relationships/hyperlink" Target="http://bd01.leggiditalia.it/cgi-bin/FulShow?TIPO=5&amp;NOTXT=1&amp;KEY=01LX0000839032ART629" TargetMode="External"/><Relationship Id="rId10" Type="http://schemas.openxmlformats.org/officeDocument/2006/relationships/hyperlink" Target="http://bd01.leggiditalia.it/cgi-bin/FulShow?TIPO=5&amp;NOTXT=1&amp;KEY=01LX0000147952ART94" TargetMode="External"/><Relationship Id="rId4" Type="http://schemas.openxmlformats.org/officeDocument/2006/relationships/hyperlink" Target="http://bd01.leggiditalia.it/cgi-bin/FulShow?TIPO=5&amp;NOTXT=1&amp;KEY=01LX0000839032ART316" TargetMode="External"/><Relationship Id="rId9" Type="http://schemas.openxmlformats.org/officeDocument/2006/relationships/hyperlink" Target="http://bd01.leggiditalia.it/cgi-bin/FulShow?TIPO=5&amp;NOTXT=1&amp;KEY=01LX0000147952ART38" TargetMode="External"/></Relationships>
</file>

<file path=ppt/slides/_rels/slide224.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47952ART95" TargetMode="External"/><Relationship Id="rId3" Type="http://schemas.openxmlformats.org/officeDocument/2006/relationships/hyperlink" Target="http://bd01.leggiditalia.it/cgi-bin/FulShow?TIPO=5&amp;NOTXT=1&amp;KEY=01LX0000155985ART8" TargetMode="External"/><Relationship Id="rId7" Type="http://schemas.openxmlformats.org/officeDocument/2006/relationships/hyperlink" Target="http://bd01.leggiditalia.it/cgi-bin/FulShow?TIPO=5&amp;NOTXT=1&amp;KEY=01LX0000147952ART53" TargetMode="External"/><Relationship Id="rId2" Type="http://schemas.openxmlformats.org/officeDocument/2006/relationships/notesSlide" Target="../notesSlides/notesSlide220.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47952ART35" TargetMode="External"/><Relationship Id="rId5" Type="http://schemas.openxmlformats.org/officeDocument/2006/relationships/hyperlink" Target="http://bd01.leggiditalia.it/cgi-bin/FulShow?KEY=01LX0000864472ART62&amp;NONAV=1&amp;NOTXT=1" TargetMode="External"/><Relationship Id="rId4" Type="http://schemas.openxmlformats.org/officeDocument/2006/relationships/hyperlink" Target="http://bd01.leggiditalia.it/cgi-bin/FulShow?TIPO=5&amp;NOTXT=1&amp;KEY=01LX0000643231ART0"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60228ART148" TargetMode="External"/><Relationship Id="rId2" Type="http://schemas.openxmlformats.org/officeDocument/2006/relationships/notesSlide" Target="../notesSlides/notesSlide221.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401167ART0" TargetMode="External"/><Relationship Id="rId4" Type="http://schemas.openxmlformats.org/officeDocument/2006/relationships/hyperlink" Target="http://bd01.leggiditalia.it/cgi-bin/FulShow?TIPO=5&amp;NOTXT=1&amp;KEY=01LX0000846442ART18" TargetMode="External"/></Relationships>
</file>

<file path=ppt/slides/_rels/slide226.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103565+o+01LX0000121678" TargetMode="External"/><Relationship Id="rId3" Type="http://schemas.openxmlformats.org/officeDocument/2006/relationships/hyperlink" Target="http://bd01.leggiditalia.it/cgi-bin/FulShow?TIPO=5&amp;NOTXT=1&amp;KEY=01LX0000110013ART0" TargetMode="External"/><Relationship Id="rId7" Type="http://schemas.openxmlformats.org/officeDocument/2006/relationships/hyperlink" Target="http://bd01.leggiditalia.it/cgi-bin/FulShow?TIPO=5&amp;NOTXT=1&amp;KEY=01LX0000121678ART0" TargetMode="External"/><Relationship Id="rId2" Type="http://schemas.openxmlformats.org/officeDocument/2006/relationships/notesSlide" Target="../notesSlides/notesSlide222.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157820ART0" TargetMode="External"/><Relationship Id="rId5" Type="http://schemas.openxmlformats.org/officeDocument/2006/relationships/hyperlink" Target="http://bd01.leggiditalia.it/cgi-bin/FulShow?TIPO=5&amp;NOTXT=1&amp;KEY=01LX0000158663ART34" TargetMode="External"/><Relationship Id="rId10" Type="http://schemas.openxmlformats.org/officeDocument/2006/relationships/hyperlink" Target="http://bd01.leggiditalia.it/cgi-bin/FulShow?TIPO=5&amp;NOTXT=1&amp;KEY=01LX0000842219ART0" TargetMode="External"/><Relationship Id="rId4" Type="http://schemas.openxmlformats.org/officeDocument/2006/relationships/hyperlink" Target="http://bd01.leggiditalia.it/cgi-bin/FulShow?TIPO=5&amp;NOTXT=1&amp;KEY=01LX0000100783ART39" TargetMode="External"/><Relationship Id="rId9" Type="http://schemas.openxmlformats.org/officeDocument/2006/relationships/hyperlink" Target="http://bd01.leggiditalia.it/cgi-bin/FulShow?TIPO=5&amp;NOTXT=1&amp;KEY=01LX0000839032ART40" TargetMode="External"/></Relationships>
</file>

<file path=ppt/slides/_rels/slide227.xml.rels><?xml version="1.0" encoding="UTF-8" standalone="yes"?>
<Relationships xmlns="http://schemas.openxmlformats.org/package/2006/relationships"><Relationship Id="rId8" Type="http://schemas.openxmlformats.org/officeDocument/2006/relationships/hyperlink" Target="http://bd01.leggiditalia.it/cgi-bin/FulShow?TIPO=5&amp;NOTXT=1&amp;KEY=01LX0000643231ART0" TargetMode="External"/><Relationship Id="rId3" Type="http://schemas.openxmlformats.org/officeDocument/2006/relationships/hyperlink" Target="http://bd01.leggiditalia.it/cgi-bin/FulShow?TIPO=5&amp;NOTXT=1&amp;KEY=01LX0000839032ART117" TargetMode="External"/><Relationship Id="rId7" Type="http://schemas.openxmlformats.org/officeDocument/2006/relationships/hyperlink" Target="http://bd01.leggiditalia.it/cgi-bin/FulShow?TIPO=5&amp;NOTXT=1&amp;KEY=01LX0000147952ART23" TargetMode="External"/><Relationship Id="rId2" Type="http://schemas.openxmlformats.org/officeDocument/2006/relationships/notesSlide" Target="../notesSlides/notesSlide223.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842219ART0" TargetMode="External"/><Relationship Id="rId5" Type="http://schemas.openxmlformats.org/officeDocument/2006/relationships/hyperlink" Target="http://bd01.leggiditalia.it/cgi-bin/FulShow?TIPO=5&amp;NOTXT=1&amp;KEY=01LX0000839032ART629" TargetMode="External"/><Relationship Id="rId4" Type="http://schemas.openxmlformats.org/officeDocument/2006/relationships/hyperlink" Target="http://bd01.leggiditalia.it/cgi-bin/FulShow?TIPO=5&amp;NOTXT=1&amp;KEY=01LX0000839032ART316" TargetMode="Externa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47952ART37" TargetMode="External"/><Relationship Id="rId2" Type="http://schemas.openxmlformats.org/officeDocument/2006/relationships/notesSlide" Target="../notesSlides/notesSlide225.xml"/><Relationship Id="rId1" Type="http://schemas.openxmlformats.org/officeDocument/2006/relationships/slideLayout" Target="../slideLayouts/slideLayout2.xml"/><Relationship Id="rId5" Type="http://schemas.openxmlformats.org/officeDocument/2006/relationships/hyperlink" Target="http://bd01.leggiditalia.it/cgi-bin/FulShow?TIPO=5&amp;NOTXT=1&amp;KEY=01LX0000147952ART94" TargetMode="External"/><Relationship Id="rId4" Type="http://schemas.openxmlformats.org/officeDocument/2006/relationships/hyperlink" Target="http://bd01.leggiditalia.it/cgi-bin/FulShow?TIPO=5&amp;NOTXT=1&amp;KEY=01LX0000147952ART38" TargetMode="Externa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401167ART0" TargetMode="External"/><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8" Type="http://schemas.openxmlformats.org/officeDocument/2006/relationships/hyperlink" Target="http://bd20.leggiditalia.it/cgi-bin/FulShow?TIPO=5&amp;NOTXT=1&amp;KEY=21LX0000110183ART45" TargetMode="External"/><Relationship Id="rId3" Type="http://schemas.openxmlformats.org/officeDocument/2006/relationships/hyperlink" Target="http://bd20.leggiditalia.it/cgi-bin/FulShow?NAVIPOS=1&amp;DS_POS=0&amp;KEY=21LX0000853603ART0&amp;FT_CID=749095&amp;OPERA=20" TargetMode="External"/><Relationship Id="rId7" Type="http://schemas.openxmlformats.org/officeDocument/2006/relationships/hyperlink" Target="http://bd01.leggiditalia.it/cgi-bin/FulShow?TIPO=5&amp;NOTXT=1&amp;KEY=01LX0000839032" TargetMode="External"/><Relationship Id="rId2" Type="http://schemas.openxmlformats.org/officeDocument/2006/relationships/notesSlide" Target="../notesSlides/notesSlide233.xml"/><Relationship Id="rId1" Type="http://schemas.openxmlformats.org/officeDocument/2006/relationships/slideLayout" Target="../slideLayouts/slideLayout2.xml"/><Relationship Id="rId6" Type="http://schemas.openxmlformats.org/officeDocument/2006/relationships/hyperlink" Target="http://bd01.leggiditalia.it/cgi-bin/FulShow?TIPO=5&amp;NOTXT=1&amp;KEY=01LX0000839032ART30" TargetMode="External"/><Relationship Id="rId5" Type="http://schemas.openxmlformats.org/officeDocument/2006/relationships/hyperlink" Target="http://bd20.leggiditalia.it/cgi-bin/FulShow?TIPO=5&amp;NOTXT=1&amp;KEY=21LX0000147952" TargetMode="External"/><Relationship Id="rId4" Type="http://schemas.openxmlformats.org/officeDocument/2006/relationships/hyperlink" Target="http://bd20.leggiditalia.it/cgi-bin/FulShow?TIPO=5&amp;NOTXT=1&amp;KEY=21LX0000147952ART35" TargetMode="External"/><Relationship Id="rId9" Type="http://schemas.openxmlformats.org/officeDocument/2006/relationships/hyperlink" Target="http://bd20.leggiditalia.it/cgi-bin/FulShow?TIPO=5&amp;NOTXT=1&amp;KEY=21LX0000110183"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bd20.leggiditalia.it/cgi-bin/FulShow?NAVIPOS=1&amp;DS_POS=0&amp;KEY=21LX0000853603ART0&amp;FT_CID=749095&amp;OPERA=20" TargetMode="External"/><Relationship Id="rId7" Type="http://schemas.openxmlformats.org/officeDocument/2006/relationships/hyperlink" Target="http://bd20.leggiditalia.it/cgi-bin/FulShow?TIPO=5&amp;NOTXT=1&amp;KEY=21LX0000147952ART35" TargetMode="External"/><Relationship Id="rId2" Type="http://schemas.openxmlformats.org/officeDocument/2006/relationships/notesSlide" Target="../notesSlides/notesSlide234.xml"/><Relationship Id="rId1" Type="http://schemas.openxmlformats.org/officeDocument/2006/relationships/slideLayout" Target="../slideLayouts/slideLayout2.xml"/><Relationship Id="rId6" Type="http://schemas.openxmlformats.org/officeDocument/2006/relationships/hyperlink" Target="http://bd20.leggiditalia.it/cgi-bin/FulShow?TIPO=5&amp;NOTXT=1&amp;KEY=21LX0000651143" TargetMode="External"/><Relationship Id="rId5" Type="http://schemas.openxmlformats.org/officeDocument/2006/relationships/hyperlink" Target="http://bd20.leggiditalia.it/cgi-bin/FulShow?TIPO=5&amp;NOTXT=1&amp;KEY=21LX0000147952" TargetMode="External"/><Relationship Id="rId4" Type="http://schemas.openxmlformats.org/officeDocument/2006/relationships/hyperlink" Target="http://bd20.leggiditalia.it/cgi-bin/FulShow?TIPO=5&amp;NOTXT=1&amp;KEY=21LX0000147952ART37"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839032ART19" TargetMode="External"/><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839032" TargetMode="Externa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hyperlink" Target="http://bd20.leggiditalia.it/cgi-bin/FulShow?TIPO=5&amp;NOTXT=1&amp;KEY=21LX0000110183ART45" TargetMode="External"/><Relationship Id="rId2" Type="http://schemas.openxmlformats.org/officeDocument/2006/relationships/notesSlide" Target="../notesSlides/notesSlide237.xml"/><Relationship Id="rId1" Type="http://schemas.openxmlformats.org/officeDocument/2006/relationships/slideLayout" Target="../slideLayouts/slideLayout2.xml"/><Relationship Id="rId4" Type="http://schemas.openxmlformats.org/officeDocument/2006/relationships/hyperlink" Target="http://bd20.leggiditalia.it/cgi-bin/FulShow?TIPO=5&amp;NOTXT=1&amp;KEY=21LX0000110183"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bd20.leggiditalia.it/cgi-bin/FulShow?TIPO=5&amp;NOTXT=1&amp;KEY=21LX0000110183ART45" TargetMode="External"/><Relationship Id="rId2" Type="http://schemas.openxmlformats.org/officeDocument/2006/relationships/notesSlide" Target="../notesSlides/notesSlide238.xml"/><Relationship Id="rId1" Type="http://schemas.openxmlformats.org/officeDocument/2006/relationships/slideLayout" Target="../slideLayouts/slideLayout2.xml"/><Relationship Id="rId4" Type="http://schemas.openxmlformats.org/officeDocument/2006/relationships/hyperlink" Target="http://bd20.leggiditalia.it/cgi-bin/FulShow?TIPO=5&amp;NOTXT=1&amp;KEY=21LX0000110183" TargetMode="Externa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hyperlink" Target="http://bd20.leggiditalia.it/cgi-bin/FulShow?TIPO=5&amp;NOTXT=1&amp;KEY=21LX0000147952ART35" TargetMode="External"/><Relationship Id="rId2" Type="http://schemas.openxmlformats.org/officeDocument/2006/relationships/notesSlide" Target="../notesSlides/notesSlide240.xml"/><Relationship Id="rId1" Type="http://schemas.openxmlformats.org/officeDocument/2006/relationships/slideLayout" Target="../slideLayouts/slideLayout2.xml"/><Relationship Id="rId5" Type="http://schemas.openxmlformats.org/officeDocument/2006/relationships/hyperlink" Target="http://bd20.leggiditalia.it/cgi-bin/FulShow?TIPO=5&amp;NOTXT=1&amp;KEY=21LX0000147952" TargetMode="External"/><Relationship Id="rId4" Type="http://schemas.openxmlformats.org/officeDocument/2006/relationships/hyperlink" Target="http://bd20.leggiditalia.it/cgi-bin/FulShow?TIPO=5&amp;NOTXT=1&amp;KEY=21LX0000147952ART3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olo 1"/>
          <p:cNvSpPr>
            <a:spLocks noGrp="1"/>
          </p:cNvSpPr>
          <p:nvPr>
            <p:ph type="ctrTitle"/>
          </p:nvPr>
        </p:nvSpPr>
        <p:spPr>
          <a:xfrm>
            <a:off x="685800" y="393701"/>
            <a:ext cx="7772400" cy="3206749"/>
          </a:xfrm>
          <a:solidFill>
            <a:srgbClr val="FF0000"/>
          </a:solidFill>
          <a:ln>
            <a:solidFill>
              <a:schemeClr val="tx1"/>
            </a:solidFill>
            <a:miter lim="800000"/>
            <a:headEnd/>
            <a:tailEnd/>
          </a:ln>
        </p:spPr>
        <p:txBody>
          <a:bodyPr>
            <a:normAutofit/>
          </a:bodyPr>
          <a:lstStyle/>
          <a:p>
            <a:r>
              <a:rPr lang="it-IT" sz="3600" dirty="0"/>
              <a:t> </a:t>
            </a:r>
            <a:r>
              <a:rPr lang="it-IT" dirty="0"/>
              <a:t> </a:t>
            </a:r>
            <a:r>
              <a:rPr lang="it-IT" sz="3200" b="1" dirty="0"/>
              <a:t>LE SANATORIE EDILIZIE E PAESAGGISTICHE NELL’EVOLUZIONE NORMATIVA E GIURISPRUDENZIALE</a:t>
            </a:r>
            <a:endParaRPr lang="it-IT" sz="3200" b="1" cap="all" dirty="0">
              <a:latin typeface="Times New Roman" charset="0"/>
              <a:cs typeface="Times New Roman" charset="0"/>
            </a:endParaRPr>
          </a:p>
        </p:txBody>
      </p:sp>
      <p:sp>
        <p:nvSpPr>
          <p:cNvPr id="54274" name="Sottotitolo 2"/>
          <p:cNvSpPr>
            <a:spLocks noGrp="1"/>
          </p:cNvSpPr>
          <p:nvPr>
            <p:ph type="subTitle" idx="1"/>
          </p:nvPr>
        </p:nvSpPr>
        <p:spPr>
          <a:solidFill>
            <a:schemeClr val="bg2"/>
          </a:solidFill>
        </p:spPr>
        <p:txBody>
          <a:bodyPr/>
          <a:lstStyle/>
          <a:p>
            <a:pPr eaLnBrk="1" hangingPunct="1"/>
            <a:r>
              <a:rPr lang="it-IT" dirty="0">
                <a:solidFill>
                  <a:srgbClr val="BF8F00"/>
                </a:solidFill>
                <a:latin typeface="Calibri" charset="0"/>
              </a:rPr>
              <a:t>PORTO SAN GIORGIO 23 MAGGIO 2019</a:t>
            </a:r>
          </a:p>
          <a:p>
            <a:pPr eaLnBrk="1" hangingPunct="1"/>
            <a:r>
              <a:rPr lang="it-IT" dirty="0">
                <a:solidFill>
                  <a:srgbClr val="BF8F00"/>
                </a:solidFill>
                <a:latin typeface="Calibri" charset="0"/>
              </a:rPr>
              <a:t>SENIGALLIA 28 MAGGIO 2019</a:t>
            </a:r>
          </a:p>
          <a:p>
            <a:pPr eaLnBrk="1" hangingPunct="1"/>
            <a:endParaRPr lang="it-IT" dirty="0">
              <a:solidFill>
                <a:srgbClr val="BF8F00"/>
              </a:solidFill>
              <a:latin typeface="Calibri" charset="0"/>
            </a:endParaRPr>
          </a:p>
          <a:p>
            <a:pPr eaLnBrk="1" hangingPunct="1"/>
            <a:r>
              <a:rPr lang="it-IT" dirty="0">
                <a:solidFill>
                  <a:srgbClr val="BF8F00"/>
                </a:solidFill>
                <a:latin typeface="Calibri" charset="0"/>
              </a:rPr>
              <a:t>Relatore Andrea Pacchiarotti</a:t>
            </a:r>
          </a:p>
        </p:txBody>
      </p:sp>
    </p:spTree>
    <p:extLst>
      <p:ext uri="{BB962C8B-B14F-4D97-AF65-F5344CB8AC3E}">
        <p14:creationId xmlns:p14="http://schemas.microsoft.com/office/powerpoint/2010/main" xmlns="" val="3618864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85000" lnSpcReduction="10000"/>
          </a:bodyPr>
          <a:lstStyle/>
          <a:p>
            <a:r>
              <a:rPr lang="it-IT" dirty="0"/>
              <a:t>Una premessa terminologica</a:t>
            </a:r>
          </a:p>
          <a:p>
            <a:pPr lvl="1"/>
            <a:r>
              <a:rPr lang="it-IT" dirty="0"/>
              <a:t>In diritto amministrativo il termine «sanatoria» è di regola utilizzato nell’ambito della teoria degli atti amministrativi, per identificare il meccanismo con il quale la P.A., per l’appunto, «sana» un atto amministrativo affetto da illegittimità, emendandone i vizi, mediante l’adozione di un altro atto amministrativo</a:t>
            </a:r>
          </a:p>
          <a:p>
            <a:pPr lvl="1"/>
            <a:endParaRPr lang="it-IT" dirty="0"/>
          </a:p>
          <a:p>
            <a:pPr lvl="1"/>
            <a:r>
              <a:rPr lang="it-IT" u="sng" dirty="0"/>
              <a:t>La sanatoria edilizia non è quindi una vera e propria sanatoria in senso tecnico, in quanto ha ad oggetto non atti amministrativi, bensì la legittimazione di comportamenti e atti dei privati, ossia la realizzazione di interventi edilizi</a:t>
            </a:r>
            <a:r>
              <a:rPr lang="it-IT" dirty="0"/>
              <a:t> </a:t>
            </a:r>
            <a:r>
              <a:rPr lang="it-IT" u="sng" dirty="0"/>
              <a:t>posti in essere </a:t>
            </a:r>
            <a:r>
              <a:rPr lang="it-IT" i="1" u="sng" dirty="0"/>
              <a:t>contra </a:t>
            </a:r>
            <a:r>
              <a:rPr lang="it-IT" i="1" u="sng" dirty="0" err="1"/>
              <a:t>jus</a:t>
            </a:r>
            <a:r>
              <a:rPr lang="it-IT" i="1" u="sng" dirty="0"/>
              <a:t>, </a:t>
            </a:r>
            <a:r>
              <a:rPr lang="it-IT" u="sng" dirty="0"/>
              <a:t>vale a dire </a:t>
            </a:r>
            <a:r>
              <a:rPr lang="it-IT" b="1" u="sng" dirty="0"/>
              <a:t>senza preventivo titolo abilitativo</a:t>
            </a:r>
          </a:p>
          <a:p>
            <a:pPr lvl="1"/>
            <a:endParaRPr lang="it-IT" dirty="0"/>
          </a:p>
          <a:p>
            <a:pPr lvl="1"/>
            <a:r>
              <a:rPr lang="it-IT" dirty="0"/>
              <a:t>Il </a:t>
            </a:r>
            <a:r>
              <a:rPr lang="it-IT" u="sng" dirty="0"/>
              <a:t>termine «condono» </a:t>
            </a:r>
            <a:r>
              <a:rPr lang="it-IT" dirty="0"/>
              <a:t>invece, che pure ricorre in ambito edilizio, etimologicamente deriva dal latino «condonare», concedere in dono, e significa rimettere tutto o parte della pena, con una chiara </a:t>
            </a:r>
            <a:r>
              <a:rPr lang="it-IT" u="sng" dirty="0"/>
              <a:t>più specifica diretta attinenza al diritto penale</a:t>
            </a:r>
          </a:p>
          <a:p>
            <a:pPr lvl="1"/>
            <a:endParaRPr lang="it-IT" dirty="0"/>
          </a:p>
          <a:p>
            <a:pPr lvl="1"/>
            <a:endParaRPr lang="it-IT" dirty="0"/>
          </a:p>
          <a:p>
            <a:pPr lvl="1"/>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a:t>
            </a:fld>
            <a:endParaRPr lang="it-IT" dirty="0"/>
          </a:p>
        </p:txBody>
      </p:sp>
    </p:spTree>
    <p:extLst>
      <p:ext uri="{BB962C8B-B14F-4D97-AF65-F5344CB8AC3E}">
        <p14:creationId xmlns:p14="http://schemas.microsoft.com/office/powerpoint/2010/main" xmlns="" val="149372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85000" lnSpcReduction="20000"/>
          </a:bodyPr>
          <a:lstStyle/>
          <a:p>
            <a:r>
              <a:rPr lang="it-IT" u="sng" dirty="0"/>
              <a:t>La sanatoria edilizia</a:t>
            </a:r>
            <a:r>
              <a:rPr lang="it-IT" dirty="0"/>
              <a:t>, quindi, </a:t>
            </a:r>
            <a:r>
              <a:rPr lang="it-IT" u="sng" dirty="0"/>
              <a:t>storicamente, presuppone l’introduzione, da parte dell’art.31 della legge urbanistica n.1150 del 1942, dell’obbligo legale di munirsi di preventiva «licenza»</a:t>
            </a:r>
            <a:r>
              <a:rPr lang="it-IT" dirty="0"/>
              <a:t> per</a:t>
            </a:r>
          </a:p>
          <a:p>
            <a:endParaRPr lang="it-IT" dirty="0"/>
          </a:p>
          <a:p>
            <a:pPr lvl="1"/>
            <a:r>
              <a:rPr lang="it-IT" i="1" dirty="0"/>
              <a:t>«Chiunque intenda eseguire nuove costruzioni edilizie ovvero ampliare quelle esistenti o modificarne la struttura o l'aspetto </a:t>
            </a:r>
            <a:r>
              <a:rPr lang="it-IT" i="1" u="sng" dirty="0"/>
              <a:t>nei centri abitati </a:t>
            </a:r>
            <a:r>
              <a:rPr lang="it-IT" i="1" dirty="0"/>
              <a:t>ed ove esista il piano regolatore comunale, anche dentro le zone di espansione di cui al n. 2 dell'art. 7»</a:t>
            </a:r>
          </a:p>
          <a:p>
            <a:pPr lvl="1"/>
            <a:endParaRPr lang="it-IT" i="1" dirty="0"/>
          </a:p>
          <a:p>
            <a:r>
              <a:rPr lang="it-IT" dirty="0"/>
              <a:t>Per contro, quindi, </a:t>
            </a:r>
            <a:r>
              <a:rPr lang="it-IT" u="sng" dirty="0"/>
              <a:t>non può parlarsi di sanatoria </a:t>
            </a:r>
            <a:r>
              <a:rPr lang="it-IT" dirty="0"/>
              <a:t>per quell’ambito di attività edilizia che il privato può realizzare liberamente, ossia senza il formarsi di un preventivo titolo abilitativo, come oggi è consentito </a:t>
            </a:r>
            <a:r>
              <a:rPr lang="it-IT" dirty="0">
                <a:hlinkClick r:id="rId2"/>
              </a:rPr>
              <a:t>dall’art.6 del DPR n.380/2001 </a:t>
            </a:r>
            <a:r>
              <a:rPr lang="it-IT" dirty="0"/>
              <a:t>(d’ora innanzi TUED) </a:t>
            </a:r>
            <a:r>
              <a:rPr lang="it-IT" u="sng" dirty="0"/>
              <a:t>per la c.d. «Attività edilizia libera»</a:t>
            </a:r>
          </a:p>
          <a:p>
            <a:pPr lvl="1"/>
            <a:endParaRPr lang="it-IT" dirty="0"/>
          </a:p>
          <a:p>
            <a:pPr lvl="1"/>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a:t>
            </a:fld>
            <a:endParaRPr lang="it-IT" dirty="0"/>
          </a:p>
        </p:txBody>
      </p:sp>
    </p:spTree>
    <p:extLst>
      <p:ext uri="{BB962C8B-B14F-4D97-AF65-F5344CB8AC3E}">
        <p14:creationId xmlns:p14="http://schemas.microsoft.com/office/powerpoint/2010/main" xmlns="" val="387106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92500" lnSpcReduction="10000"/>
          </a:bodyPr>
          <a:lstStyle/>
          <a:p>
            <a:r>
              <a:rPr lang="it-IT" dirty="0"/>
              <a:t>Dunque </a:t>
            </a:r>
            <a:r>
              <a:rPr lang="it-IT" u="sng" dirty="0"/>
              <a:t>la legge urbanistica (1150/1942), sia nella sua appena vista formulazione originaria, che in quella introdotta dalla c.d. legge «ponte» n.765 del 1967 </a:t>
            </a:r>
            <a:r>
              <a:rPr lang="it-IT" dirty="0"/>
              <a:t>(che, sostituendo l’art.31, estese l’obbligo di acquisizione della preventiva licenza edilizia anche al di fuori dei centri abitati), </a:t>
            </a:r>
            <a:r>
              <a:rPr lang="it-IT" u="sng" dirty="0"/>
              <a:t>non contemplava la possibilità di un rilascio del titolo edilizio postumo </a:t>
            </a:r>
            <a:r>
              <a:rPr lang="it-IT" dirty="0"/>
              <a:t>rispetto alla realizzazione della costruzione (o del suo ampliamento, modifica o demolizione)</a:t>
            </a:r>
          </a:p>
          <a:p>
            <a:pPr lvl="1"/>
            <a:endParaRPr lang="it-IT" dirty="0"/>
          </a:p>
          <a:p>
            <a:pPr lvl="1"/>
            <a:r>
              <a:rPr lang="it-IT" dirty="0"/>
              <a:t>Detta legge si limitava, infatti, ad assoggettare l’intervento edilizio realizzato senza licenza, alla sanzione amministrativa ripristinatoria (art.32) e a quella penale (art.41)</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a:t>
            </a:fld>
            <a:endParaRPr lang="it-IT" dirty="0"/>
          </a:p>
        </p:txBody>
      </p:sp>
    </p:spTree>
    <p:extLst>
      <p:ext uri="{BB962C8B-B14F-4D97-AF65-F5344CB8AC3E}">
        <p14:creationId xmlns:p14="http://schemas.microsoft.com/office/powerpoint/2010/main" xmlns="" val="377534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77500" lnSpcReduction="20000"/>
          </a:bodyPr>
          <a:lstStyle/>
          <a:p>
            <a:r>
              <a:rPr lang="it-IT" u="sng" dirty="0"/>
              <a:t>In realtà, prima che emergesse nella normativa di settore, sin dagli anni ’60 la </a:t>
            </a:r>
            <a:r>
              <a:rPr lang="it-IT" b="1" u="sng" dirty="0"/>
              <a:t>giurisprudenza amministrativa </a:t>
            </a:r>
            <a:r>
              <a:rPr lang="it-IT" u="sng" dirty="0"/>
              <a:t>(</a:t>
            </a:r>
            <a:r>
              <a:rPr lang="it-IT" u="sng" dirty="0" err="1"/>
              <a:t>Cons</a:t>
            </a:r>
            <a:r>
              <a:rPr lang="it-IT" u="sng" dirty="0"/>
              <a:t>. Stato, V, 4 febbraio 1966, n.172;</a:t>
            </a:r>
            <a:r>
              <a:rPr lang="it-IT" dirty="0"/>
              <a:t> Idem, 25 marzo 1986, n.193) </a:t>
            </a:r>
            <a:r>
              <a:rPr lang="it-IT" u="sng" dirty="0"/>
              <a:t>ha ritenuto immanente all’ordinamento la </a:t>
            </a:r>
            <a:r>
              <a:rPr lang="it-IT" b="1" u="sng" dirty="0"/>
              <a:t>facoltà di sanare </a:t>
            </a:r>
            <a:r>
              <a:rPr lang="it-IT" u="sng" dirty="0"/>
              <a:t>(ossia di ricondurre ad una piena legalità) opere realizzate </a:t>
            </a:r>
            <a:r>
              <a:rPr lang="it-IT" i="1" u="sng" dirty="0"/>
              <a:t>sine </a:t>
            </a:r>
            <a:r>
              <a:rPr lang="it-IT" i="1" u="sng" dirty="0" err="1"/>
              <a:t>titulo</a:t>
            </a:r>
            <a:r>
              <a:rPr lang="it-IT" u="sng" dirty="0"/>
              <a:t> ma conformi alla disciplina urbanistico-edilizia sopravvenuta (ossia vigente al momento del rilascio del titolo postumo)</a:t>
            </a:r>
            <a:r>
              <a:rPr lang="it-IT" dirty="0"/>
              <a:t>, acquisendo successivamente alla realizzazione delle opere la licenza edilizia</a:t>
            </a:r>
          </a:p>
          <a:p>
            <a:endParaRPr lang="it-IT" dirty="0"/>
          </a:p>
          <a:p>
            <a:pPr lvl="1"/>
            <a:r>
              <a:rPr lang="it-IT" u="sng" dirty="0"/>
              <a:t>Tale potere di sanatoria</a:t>
            </a:r>
            <a:r>
              <a:rPr lang="it-IT" dirty="0"/>
              <a:t>, pur non previsto espressamente dalle norme, </a:t>
            </a:r>
            <a:r>
              <a:rPr lang="it-IT" u="sng" dirty="0"/>
              <a:t>rispondeva infatti, secondo i giudici (e  la prevalente dottrina),  a superiori esigenze di </a:t>
            </a:r>
            <a:r>
              <a:rPr lang="it-IT" b="1" u="sng" dirty="0"/>
              <a:t>logicità, economicità e ragionevolezza dell’azione amministrativa</a:t>
            </a:r>
            <a:r>
              <a:rPr lang="it-IT" u="sng" dirty="0"/>
              <a:t> e tutela dell’interesse privato</a:t>
            </a:r>
          </a:p>
          <a:p>
            <a:pPr lvl="1"/>
            <a:endParaRPr lang="it-IT" dirty="0"/>
          </a:p>
          <a:p>
            <a:pPr lvl="1"/>
            <a:r>
              <a:rPr lang="it-IT" dirty="0"/>
              <a:t>principi che, secondo l’Adunanza plenaria del Consiglio di Stato (n.5 del 17 maggio 1974) portavano a ritenere addirittura </a:t>
            </a:r>
            <a:r>
              <a:rPr lang="it-IT" i="1" dirty="0"/>
              <a:t>«aberrante, sotto il profilo del pubblico interesse, che l’Amministrazione disponga la demolizione di un edificio che essa può in quel momento autorizzare»</a:t>
            </a: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a:t>
            </a:fld>
            <a:endParaRPr lang="it-IT" dirty="0"/>
          </a:p>
        </p:txBody>
      </p:sp>
    </p:spTree>
    <p:extLst>
      <p:ext uri="{BB962C8B-B14F-4D97-AF65-F5344CB8AC3E}">
        <p14:creationId xmlns:p14="http://schemas.microsoft.com/office/powerpoint/2010/main" xmlns="" val="348505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70000" lnSpcReduction="20000"/>
          </a:bodyPr>
          <a:lstStyle/>
          <a:p>
            <a:r>
              <a:rPr lang="it-IT" dirty="0"/>
              <a:t>L’orientamento della giurisprudenza non variò neppure con la </a:t>
            </a:r>
            <a:r>
              <a:rPr lang="it-IT" u="sng" dirty="0"/>
              <a:t>prima limitata codificazione normativa di un meccanismo di sanatoria introdotta nell’art.15 </a:t>
            </a:r>
            <a:r>
              <a:rPr lang="it-IT" dirty="0"/>
              <a:t>(contenente il regime delle sanzioni amministrative in edilizia) al </a:t>
            </a:r>
            <a:r>
              <a:rPr lang="it-IT" u="sng" dirty="0"/>
              <a:t>comma 12 della legge «</a:t>
            </a:r>
            <a:r>
              <a:rPr lang="it-IT" u="sng" dirty="0" err="1"/>
              <a:t>Bucalossi</a:t>
            </a:r>
            <a:r>
              <a:rPr lang="it-IT" u="sng" dirty="0"/>
              <a:t>» n.10/1977</a:t>
            </a:r>
          </a:p>
          <a:p>
            <a:endParaRPr lang="it-IT" dirty="0"/>
          </a:p>
          <a:p>
            <a:pPr lvl="1"/>
            <a:r>
              <a:rPr lang="it-IT" i="1" dirty="0"/>
              <a:t>«Non si procede alla demolizione, ovvero all'applicazione della sanzione di cui al comma precedente </a:t>
            </a:r>
            <a:r>
              <a:rPr lang="it-IT" dirty="0"/>
              <a:t>[quella prevista per le opere parzialmente difformi dalla concessione] </a:t>
            </a:r>
            <a:r>
              <a:rPr lang="it-IT" i="1" dirty="0"/>
              <a:t>nel caso di realizzazione di varianti, purché esse non siano in contrasto con gli strumenti urbanistici vigenti e non modifichino la sagoma, le superfici utili e la destinazione d'uso delle costruzioni per le quali è stata rilasciata la concessione. Le varianti dovranno comunque essere approvate prima del rilascio del certificato di abitabilità.»</a:t>
            </a:r>
          </a:p>
          <a:p>
            <a:pPr lvl="1"/>
            <a:endParaRPr lang="it-IT" dirty="0"/>
          </a:p>
          <a:p>
            <a:pPr lvl="1"/>
            <a:r>
              <a:rPr lang="it-IT" u="sng" dirty="0"/>
              <a:t>Meccanismo che corrisponde, in sostanza, a quello delle </a:t>
            </a:r>
            <a:r>
              <a:rPr lang="it-IT" i="1" u="sng" dirty="0"/>
              <a:t>«varianti in corso d’opera»</a:t>
            </a:r>
            <a:r>
              <a:rPr lang="it-IT" u="sng" dirty="0"/>
              <a:t> </a:t>
            </a:r>
            <a:r>
              <a:rPr lang="it-IT" dirty="0"/>
              <a:t>per le quali l’art.15 della L.47/1985 (recante </a:t>
            </a:r>
            <a:r>
              <a:rPr lang="it-IT" i="1" dirty="0"/>
              <a:t>«Norme in materia di controllo dell'attività urbanistico-edilizia, sanzioni, recupero e sanatoria delle opere abusive»</a:t>
            </a:r>
            <a:r>
              <a:rPr lang="it-IT" dirty="0"/>
              <a:t>) si limitava a prescrivere la richiesta dell’approvazione prima della fine dei lavori, escludendo comunque rilevanza penale alla sua inosservanza</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a:t>
            </a:fld>
            <a:endParaRPr lang="it-IT" dirty="0"/>
          </a:p>
        </p:txBody>
      </p:sp>
    </p:spTree>
    <p:extLst>
      <p:ext uri="{BB962C8B-B14F-4D97-AF65-F5344CB8AC3E}">
        <p14:creationId xmlns:p14="http://schemas.microsoft.com/office/powerpoint/2010/main" xmlns="" val="38249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62500" lnSpcReduction="20000"/>
          </a:bodyPr>
          <a:lstStyle/>
          <a:p>
            <a:r>
              <a:rPr lang="it-IT" dirty="0"/>
              <a:t>Ricordiamo, solo per completezza, che il regime delle originarie «varianti in corso d’opera» è oggi quello della segnalazione certificata di inizio attività (SCIA) contenuto all’art.22, comma 2 del TUED</a:t>
            </a:r>
          </a:p>
          <a:p>
            <a:endParaRPr lang="it-IT" dirty="0"/>
          </a:p>
          <a:p>
            <a:pPr lvl="1"/>
            <a:r>
              <a:rPr lang="it-IT" sz="2600" i="1" dirty="0"/>
              <a:t>Sono, altresì, realizzabili mediante segnalazione certificata di inizio attività le varianti a permessi di costruire che non incidono sui parametri urbanistici e sulle volumetrie, che non modificano la destinazione d'uso e la categoria edilizia, non alterano la sagoma dell'edificio qualora sottoposto a vincolo ai sensi del </a:t>
            </a:r>
            <a:r>
              <a:rPr lang="it-IT" sz="2600" i="1" dirty="0">
                <a:hlinkClick r:id="rId3"/>
              </a:rPr>
              <a:t>decreto legislativo 22 gennaio 2004, n. 42</a:t>
            </a:r>
            <a:r>
              <a:rPr lang="it-IT" sz="2600" i="1" dirty="0"/>
              <a:t> e successive modificazioni, e non violano le eventuali prescrizioni contenute nel permesso di costruire. Ai fini dell'attività di vigilanza urbanistica ed edilizia, nonché ai fini dell’agibilità, tali segnalazioni certificate di inizio attività costituiscono parte integrante del procedimento relativo al permesso di costruzione dell'intervento principale e possono essere presentate prima della dichiarazione di ultimazione dei lavori</a:t>
            </a:r>
          </a:p>
          <a:p>
            <a:endParaRPr lang="it-IT" sz="2600" dirty="0"/>
          </a:p>
          <a:p>
            <a:r>
              <a:rPr lang="it-IT" dirty="0"/>
              <a:t>Mentre il comma 2-bis estende il regime della SCIA, con la comunicazione a fine lavori con attestazione del professionista,  anche </a:t>
            </a:r>
            <a:r>
              <a:rPr lang="it-IT" i="1" dirty="0"/>
              <a:t>«alle varianti a permessi di costruire che non configurano una variazione essenziale, a condizione che siano conformi alle prescrizioni urbanistico-edilizie e siano attuate dopo l'acquisizione degli eventuali atti di assenso prescritti dalla normativa sui vincoli paesaggistici, idrogeologici, ambientali, di tutela del patrimonio storico, artistico ed archeologico e dalle altre normative di settore»</a:t>
            </a:r>
            <a:br>
              <a:rPr lang="it-IT" i="1" dirty="0"/>
            </a:br>
            <a:endParaRPr lang="it-IT" i="1" dirty="0"/>
          </a:p>
          <a:p>
            <a:pPr lvl="2"/>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a:t>
            </a:fld>
            <a:endParaRPr lang="it-IT" dirty="0"/>
          </a:p>
        </p:txBody>
      </p:sp>
    </p:spTree>
    <p:extLst>
      <p:ext uri="{BB962C8B-B14F-4D97-AF65-F5344CB8AC3E}">
        <p14:creationId xmlns:p14="http://schemas.microsoft.com/office/powerpoint/2010/main" xmlns="" val="334427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a:bodyPr>
          <a:lstStyle/>
          <a:p>
            <a:r>
              <a:rPr lang="it-IT" u="sng" dirty="0"/>
              <a:t>È solo nel 1985, con la citata legge n.47, </a:t>
            </a:r>
            <a:r>
              <a:rPr lang="it-IT" dirty="0"/>
              <a:t>la c.d. legge quadro sul condono edilizio, che </a:t>
            </a:r>
            <a:r>
              <a:rPr lang="it-IT" u="sng" dirty="0"/>
              <a:t>viene compiutamente codificata la prassi della sanatoria </a:t>
            </a:r>
            <a:r>
              <a:rPr lang="it-IT" dirty="0"/>
              <a:t>edilizia, già nota e avallata dalla giurisprudenza, il cui regime positivo viene collocato </a:t>
            </a:r>
            <a:r>
              <a:rPr lang="it-IT" u="sng" dirty="0"/>
              <a:t>nell’art.13, rubricato </a:t>
            </a:r>
            <a:r>
              <a:rPr lang="it-IT" i="1" u="sng" dirty="0"/>
              <a:t>«accertamento di conformità»</a:t>
            </a:r>
          </a:p>
          <a:p>
            <a:endParaRPr lang="it-IT" i="1" dirty="0"/>
          </a:p>
          <a:p>
            <a:r>
              <a:rPr lang="it-IT" dirty="0"/>
              <a:t>Si tratta di disposizioni che, sia pur con alcune lievi modifiche, </a:t>
            </a:r>
            <a:r>
              <a:rPr lang="it-IT" u="sng" dirty="0"/>
              <a:t>troviamo oggi traslate nell’art.36 del vigente TUED</a:t>
            </a:r>
            <a:r>
              <a:rPr lang="it-IT" dirty="0"/>
              <a:t>, e che analizzeremo nel dettaglio nel prosieguo</a:t>
            </a:r>
          </a:p>
          <a:p>
            <a:endParaRPr lang="it-IT" dirty="0"/>
          </a:p>
          <a:p>
            <a:pPr lvl="2"/>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a:t>
            </a:fld>
            <a:endParaRPr lang="it-IT" dirty="0"/>
          </a:p>
        </p:txBody>
      </p:sp>
    </p:spTree>
    <p:extLst>
      <p:ext uri="{BB962C8B-B14F-4D97-AF65-F5344CB8AC3E}">
        <p14:creationId xmlns:p14="http://schemas.microsoft.com/office/powerpoint/2010/main" xmlns="" val="3214959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045029"/>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045029"/>
            <a:ext cx="8229600" cy="5812971"/>
          </a:xfrm>
        </p:spPr>
        <p:txBody>
          <a:bodyPr>
            <a:normAutofit fontScale="62500" lnSpcReduction="20000"/>
          </a:bodyPr>
          <a:lstStyle/>
          <a:p>
            <a:r>
              <a:rPr lang="it-IT" sz="3200" dirty="0"/>
              <a:t>Qui basti accennare ai tratti salienti della disciplina che subordinava il rilascio del titolo abilitativo in sanatoria (all’epoca concessione per le opere più consistenti e autorizzazione edilizia per quelle c.d. «minori»), oltre che al </a:t>
            </a:r>
            <a:r>
              <a:rPr lang="it-IT" sz="3200" u="sng" dirty="0"/>
              <a:t>pagamento di una somma a titolo di oblazione</a:t>
            </a:r>
            <a:r>
              <a:rPr lang="it-IT" sz="3200" dirty="0"/>
              <a:t>, ad un </a:t>
            </a:r>
            <a:r>
              <a:rPr lang="it-IT" sz="3200" u="sng" dirty="0"/>
              <a:t>quadruplice requisito relativo alle opere realizzate senza il previo titolo abilitante</a:t>
            </a:r>
          </a:p>
          <a:p>
            <a:pPr marL="0" indent="0">
              <a:buNone/>
            </a:pPr>
            <a:endParaRPr lang="it-IT" dirty="0"/>
          </a:p>
          <a:p>
            <a:pPr lvl="1"/>
            <a:r>
              <a:rPr lang="it-IT" sz="2900" dirty="0"/>
              <a:t>La </a:t>
            </a:r>
            <a:r>
              <a:rPr lang="it-IT" sz="2900" u="sng" dirty="0"/>
              <a:t>conformità agli strumenti urbanistici generali e di attuazione approvati, e quindi pienamente vigenti</a:t>
            </a:r>
            <a:r>
              <a:rPr lang="it-IT" sz="2900" dirty="0"/>
              <a:t>,</a:t>
            </a:r>
          </a:p>
          <a:p>
            <a:pPr lvl="1"/>
            <a:endParaRPr lang="it-IT" dirty="0"/>
          </a:p>
          <a:p>
            <a:pPr lvl="2"/>
            <a:r>
              <a:rPr lang="it-IT" sz="2600" dirty="0"/>
              <a:t> Sia al </a:t>
            </a:r>
            <a:r>
              <a:rPr lang="it-IT" sz="2600" b="1" dirty="0"/>
              <a:t>momento della realizzazione dell'opera</a:t>
            </a:r>
          </a:p>
          <a:p>
            <a:pPr lvl="2"/>
            <a:r>
              <a:rPr lang="it-IT" sz="2600" dirty="0"/>
              <a:t>Che al </a:t>
            </a:r>
            <a:r>
              <a:rPr lang="it-IT" sz="2600" b="1" dirty="0"/>
              <a:t>momento della presentazione della domanda</a:t>
            </a:r>
          </a:p>
          <a:p>
            <a:pPr lvl="2"/>
            <a:endParaRPr lang="it-IT" dirty="0"/>
          </a:p>
          <a:p>
            <a:pPr lvl="1"/>
            <a:r>
              <a:rPr lang="it-IT" sz="2900" u="sng" dirty="0"/>
              <a:t>Il non essere in contrasto, nei due predetti momenti, con i medesimi strumenti urbanistici non ancora approvati ma solo adottati </a:t>
            </a:r>
            <a:r>
              <a:rPr lang="it-IT" sz="2900" dirty="0"/>
              <a:t>e quindi in regime di salvaguardia ai sensi del disposto dell’articolo unico della L. n.1902/1952, oggi contenuto nell’art.12, comma 3 del TUED, secondo cui</a:t>
            </a:r>
          </a:p>
          <a:p>
            <a:pPr lvl="1"/>
            <a:endParaRPr lang="it-IT" dirty="0"/>
          </a:p>
          <a:p>
            <a:pPr lvl="2"/>
            <a:r>
              <a:rPr lang="it-IT" i="1" dirty="0"/>
              <a:t>«</a:t>
            </a:r>
            <a:r>
              <a:rPr lang="it-IT" sz="2600" i="1" dirty="0"/>
              <a:t>In caso di contrasto dell'intervento oggetto della domanda di permesso di costruire con le previsioni di strumenti urbanistici adottati, è sospesa ogni determinazione in ordine alla domanda. La misura di salvaguardia non ha efficacia decorsi tre anni dalla data di adozione dello strumento urbanistico, ovvero cinque anni nell'ipotesi in cui lo strumento urbanistico sia stato sottoposto all'amministrazione competente all'approvazione entro un anno dalla conclusione della fase di pubblicazione»</a:t>
            </a:r>
          </a:p>
          <a:p>
            <a:pPr lvl="2"/>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a:t>
            </a:fld>
            <a:endParaRPr lang="it-IT" dirty="0"/>
          </a:p>
        </p:txBody>
      </p:sp>
    </p:spTree>
    <p:extLst>
      <p:ext uri="{BB962C8B-B14F-4D97-AF65-F5344CB8AC3E}">
        <p14:creationId xmlns:p14="http://schemas.microsoft.com/office/powerpoint/2010/main" xmlns="" val="27395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881743"/>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73629"/>
            <a:ext cx="8229600" cy="5584371"/>
          </a:xfrm>
        </p:spPr>
        <p:txBody>
          <a:bodyPr>
            <a:normAutofit fontScale="77500" lnSpcReduction="20000"/>
          </a:bodyPr>
          <a:lstStyle/>
          <a:p>
            <a:r>
              <a:rPr lang="it-IT" dirty="0"/>
              <a:t>A seguito dell’introduzione all’art.13 della L.47/1985 dell’accertamento di conformità </a:t>
            </a:r>
            <a:r>
              <a:rPr lang="it-IT" u="sng" dirty="0"/>
              <a:t>la giurisprudenza amministrativa si divise in due orientamenti</a:t>
            </a:r>
          </a:p>
          <a:p>
            <a:endParaRPr lang="it-IT" dirty="0"/>
          </a:p>
          <a:p>
            <a:r>
              <a:rPr lang="it-IT" dirty="0"/>
              <a:t>Secondo il </a:t>
            </a:r>
            <a:r>
              <a:rPr lang="it-IT" u="sng" dirty="0"/>
              <a:t>primo approccio interpretativo, più rigorista</a:t>
            </a:r>
            <a:r>
              <a:rPr lang="it-IT" dirty="0"/>
              <a:t>, la disposizione di legge pretendendo la c.d. doppia conformità con le disposizioni vigenti al momento della realizzazione dell’abuso e a quello della presentazione della domanda di sanatoria, avrebbe,</a:t>
            </a:r>
          </a:p>
          <a:p>
            <a:pPr lvl="1"/>
            <a:endParaRPr lang="it-IT" dirty="0"/>
          </a:p>
          <a:p>
            <a:pPr lvl="1"/>
            <a:r>
              <a:rPr lang="it-IT" u="sng" dirty="0"/>
              <a:t>derogato al principio per il quale la legittimità della concessione va verificata al momento del relativo rilascio da parte dell’amministrazione comunale </a:t>
            </a:r>
            <a:r>
              <a:rPr lang="it-IT" dirty="0"/>
              <a:t>(</a:t>
            </a:r>
            <a:r>
              <a:rPr lang="it-IT" i="1" dirty="0" err="1"/>
              <a:t>tempus</a:t>
            </a:r>
            <a:r>
              <a:rPr lang="it-IT" i="1" dirty="0"/>
              <a:t> </a:t>
            </a:r>
            <a:r>
              <a:rPr lang="it-IT" i="1" dirty="0" err="1"/>
              <a:t>regit</a:t>
            </a:r>
            <a:r>
              <a:rPr lang="it-IT" i="1" dirty="0"/>
              <a:t> </a:t>
            </a:r>
            <a:r>
              <a:rPr lang="it-IT" i="1" dirty="0" err="1"/>
              <a:t>actum</a:t>
            </a:r>
            <a:r>
              <a:rPr lang="it-IT" dirty="0"/>
              <a:t>), </a:t>
            </a:r>
          </a:p>
          <a:p>
            <a:pPr lvl="2"/>
            <a:endParaRPr lang="it-IT" dirty="0"/>
          </a:p>
          <a:p>
            <a:pPr lvl="1"/>
            <a:r>
              <a:rPr lang="it-IT" dirty="0"/>
              <a:t>e, al contempo, </a:t>
            </a:r>
            <a:r>
              <a:rPr lang="it-IT" u="sng" dirty="0"/>
              <a:t>non ritenendo sufficiente la conformità con le previsioni </a:t>
            </a:r>
            <a:r>
              <a:rPr lang="it-IT" u="sng" dirty="0" err="1"/>
              <a:t>pianificatorie</a:t>
            </a:r>
            <a:r>
              <a:rPr lang="it-IT" u="sng" dirty="0"/>
              <a:t> vigenti al tempo della realizzazione, non avrebbe legittimato </a:t>
            </a:r>
            <a:r>
              <a:rPr lang="it-IT" i="1" u="sng" dirty="0"/>
              <a:t>«un’aspettativa alla sanatoria incondizionata e illimitata nel tempo, </a:t>
            </a:r>
            <a:r>
              <a:rPr lang="it-IT" i="1" dirty="0"/>
              <a:t>perché detta aspettativa può venire in ogni momento travolta e posta nel nulla da una sopravvenuta diversa pianificazione, nei confronti della quale il titolare dell’opera abusiva non è protetto» </a:t>
            </a:r>
            <a:r>
              <a:rPr lang="it-IT" dirty="0"/>
              <a:t>(</a:t>
            </a:r>
            <a:r>
              <a:rPr lang="it-IT" dirty="0" err="1"/>
              <a:t>Cons</a:t>
            </a:r>
            <a:r>
              <a:rPr lang="it-IT" dirty="0"/>
              <a:t>. stato Ad. Plenaria, 8 gennaio 1986 n.1)</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a:t>
            </a:fld>
            <a:endParaRPr lang="it-IT" dirty="0"/>
          </a:p>
        </p:txBody>
      </p:sp>
    </p:spTree>
    <p:extLst>
      <p:ext uri="{BB962C8B-B14F-4D97-AF65-F5344CB8AC3E}">
        <p14:creationId xmlns:p14="http://schemas.microsoft.com/office/powerpoint/2010/main" xmlns="" val="3230260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41514"/>
            <a:ext cx="8229600" cy="1006475"/>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84514"/>
            <a:ext cx="8229600" cy="5573486"/>
          </a:xfrm>
        </p:spPr>
        <p:txBody>
          <a:bodyPr>
            <a:normAutofit fontScale="92500" lnSpcReduction="10000"/>
          </a:bodyPr>
          <a:lstStyle/>
          <a:p>
            <a:pPr lvl="1"/>
            <a:r>
              <a:rPr lang="it-IT" dirty="0"/>
              <a:t>Secondo detto primo orientamento, in sostanza, la </a:t>
            </a:r>
            <a:r>
              <a:rPr lang="it-IT" i="1" u="sng" dirty="0"/>
              <a:t>ratio</a:t>
            </a:r>
            <a:r>
              <a:rPr lang="it-IT" u="sng" dirty="0"/>
              <a:t> della disposizione di cui all’art.13 L.47/1985 era quello di escludere che si potesse indurre alla realizzazione di opere abusive  in contrasto con la disciplina urbanistica vigente,  confidando nella successiva modificazione delle previsioni </a:t>
            </a:r>
            <a:r>
              <a:rPr lang="it-IT" u="sng" dirty="0" err="1"/>
              <a:t>pianificatorie</a:t>
            </a:r>
            <a:r>
              <a:rPr lang="it-IT" u="sng" dirty="0"/>
              <a:t> </a:t>
            </a:r>
            <a:r>
              <a:rPr lang="it-IT" dirty="0"/>
              <a:t>in senso tale da rendere successivamente conformi le medesime opere </a:t>
            </a:r>
            <a:r>
              <a:rPr lang="it-IT" u="sng" dirty="0"/>
              <a:t>(c.d. varianti urbanistiche in sanatoria)</a:t>
            </a:r>
          </a:p>
          <a:p>
            <a:pPr lvl="1"/>
            <a:endParaRPr lang="it-IT" dirty="0"/>
          </a:p>
          <a:p>
            <a:pPr lvl="1"/>
            <a:r>
              <a:rPr lang="it-IT" dirty="0"/>
              <a:t>Come ben evidenziato dalla dottrina (B. GRAZIOSI) </a:t>
            </a:r>
            <a:r>
              <a:rPr lang="it-IT" u="sng" dirty="0"/>
              <a:t>in questo più rigoroso approccio ermeneutico, l’assolutezza del requisito della doppia conformità presupponeva l’assunto che l’istituto dell’accertamento di conformità normato dall’art.13 fosse da intendersi esaustivo della fattispecie della sanatoria edilizia</a:t>
            </a:r>
            <a:r>
              <a:rPr lang="it-IT" dirty="0"/>
              <a:t>, determinando così l’indiretta abrogazione della sanatoria ordinaria come fino allora emersa nella prassi e negli enunciati della giurisprudenza</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a:t>
            </a:fld>
            <a:endParaRPr lang="it-IT" dirty="0"/>
          </a:p>
        </p:txBody>
      </p:sp>
    </p:spTree>
    <p:extLst>
      <p:ext uri="{BB962C8B-B14F-4D97-AF65-F5344CB8AC3E}">
        <p14:creationId xmlns:p14="http://schemas.microsoft.com/office/powerpoint/2010/main" xmlns="" val="91690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95942"/>
            <a:ext cx="8229600" cy="930275"/>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70000" lnSpcReduction="20000"/>
          </a:bodyPr>
          <a:lstStyle/>
          <a:p>
            <a:r>
              <a:rPr lang="it-IT" dirty="0"/>
              <a:t>In contrapposizione a tale orientamento emerse </a:t>
            </a:r>
            <a:r>
              <a:rPr lang="it-IT" u="sng" dirty="0"/>
              <a:t>nella giurisprudenza una seconda posizione, prima minoritaria e poi divenuta (temporaneamente) prevalente a far data dalla metà degli anni ‘90,</a:t>
            </a:r>
            <a:r>
              <a:rPr lang="it-IT" dirty="0"/>
              <a:t> secondo cui </a:t>
            </a:r>
          </a:p>
          <a:p>
            <a:endParaRPr lang="it-IT" dirty="0"/>
          </a:p>
          <a:p>
            <a:pPr lvl="1"/>
            <a:r>
              <a:rPr lang="it-IT" sz="2600" dirty="0"/>
              <a:t>anche nella vigenza dell’accertamento di conformità ex art.13 L.47/1985, risulterebbe in contrasto con il principio di economicità dell’attività amministrativa negare la concessione in sanatoria in presenza di opere realizzate abusivamente, ma che al momento della valutazione della domanda di sanatoria risultino conformi agli strumenti urbanistici, così che alla loro demolizione, a seguito della denegata sanatoria, potrebbe comunque sopravvenire l’obbligo della PA di rilasciare una concessione edilizia per </a:t>
            </a:r>
            <a:r>
              <a:rPr lang="it-IT" sz="2600" dirty="0" err="1"/>
              <a:t>rierigere</a:t>
            </a:r>
            <a:r>
              <a:rPr lang="it-IT" sz="2600" dirty="0"/>
              <a:t> un’opera identica a quella abusivamente realizzata (e demolita)</a:t>
            </a:r>
          </a:p>
          <a:p>
            <a:pPr lvl="1"/>
            <a:endParaRPr lang="it-IT" sz="2600" dirty="0"/>
          </a:p>
          <a:p>
            <a:pPr lvl="1"/>
            <a:r>
              <a:rPr lang="it-IT" sz="2600" u="sng" dirty="0"/>
              <a:t>In sostanza, dunque, all’accertamento di conformità legislativamente definito si sarebbe affiancata (</a:t>
            </a:r>
            <a:r>
              <a:rPr lang="it-IT" sz="2600" i="1" u="sng" dirty="0" err="1"/>
              <a:t>recte</a:t>
            </a:r>
            <a:r>
              <a:rPr lang="it-IT" sz="2600" u="sng" dirty="0"/>
              <a:t>, come visto, sarebbe sopravvissuta) una sanatoria di elaborazione pretoria (c.d. «giurisprudenziale»), per la quale è ammissibile il rilascio di un titolo edilizio postumo per opere conformi solo alla normativa vigente al momento del rilascio medesimo</a:t>
            </a:r>
            <a:r>
              <a:rPr lang="it-IT" sz="2600" dirty="0"/>
              <a:t>, ma in contrasto con la disciplina vigente al momento della commissione dell’abuso</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a:t>
            </a:fld>
            <a:endParaRPr lang="it-IT" dirty="0"/>
          </a:p>
        </p:txBody>
      </p:sp>
    </p:spTree>
    <p:extLst>
      <p:ext uri="{BB962C8B-B14F-4D97-AF65-F5344CB8AC3E}">
        <p14:creationId xmlns:p14="http://schemas.microsoft.com/office/powerpoint/2010/main" xmlns="" val="606709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92500" lnSpcReduction="20000"/>
          </a:bodyPr>
          <a:lstStyle/>
          <a:p>
            <a:r>
              <a:rPr lang="it-IT" dirty="0"/>
              <a:t>La </a:t>
            </a:r>
            <a:r>
              <a:rPr lang="it-IT" u="sng" dirty="0"/>
              <a:t>svolta  a favore della sanatoria giurisprudenziale, origina dalla storica pronuncia, n.238 depositata il 13 febbraio 1995, dalla sezione V del Consiglio di Stato </a:t>
            </a:r>
            <a:r>
              <a:rPr lang="it-IT" dirty="0"/>
              <a:t>ove si afferma</a:t>
            </a:r>
          </a:p>
          <a:p>
            <a:pPr lvl="1"/>
            <a:endParaRPr lang="it-IT" dirty="0"/>
          </a:p>
          <a:p>
            <a:pPr lvl="1"/>
            <a:r>
              <a:rPr lang="it-IT" dirty="0"/>
              <a:t>Che la concessione postuma, in sanatoria, delle opere edilizie, è istituto che la prassi amministrativa e la giurisprudenza hanno dedotto dai principi generali attinenti al buon andamento (art.97 Costituzione) e all’economia dell’azione amministrativa</a:t>
            </a:r>
          </a:p>
          <a:p>
            <a:pPr lvl="1"/>
            <a:endParaRPr lang="it-IT" dirty="0"/>
          </a:p>
          <a:p>
            <a:pPr lvl="1"/>
            <a:r>
              <a:rPr lang="it-IT" dirty="0"/>
              <a:t>Tale istituto consiste nell’</a:t>
            </a:r>
            <a:r>
              <a:rPr lang="it-IT" u="sng" dirty="0"/>
              <a:t>obbligo</a:t>
            </a:r>
            <a:r>
              <a:rPr lang="it-IT" dirty="0"/>
              <a:t> di rilasciare la concessione quando sia regolarmente richiesta e </a:t>
            </a:r>
            <a:r>
              <a:rPr lang="it-IT" u="sng" dirty="0"/>
              <a:t>conforme alle norme urbanistiche vigenti al momento del rilascio</a:t>
            </a:r>
            <a:r>
              <a:rPr lang="it-IT" dirty="0"/>
              <a:t>, anche se l’opera alla quale si riferisce sia già stata realizzata abusivamente</a:t>
            </a:r>
          </a:p>
          <a:p>
            <a:pPr lvl="1"/>
            <a:endParaRPr lang="it-IT" dirty="0"/>
          </a:p>
          <a:p>
            <a:pPr lvl="1"/>
            <a:r>
              <a:rPr lang="it-IT" i="1" dirty="0"/>
              <a:t>«Il buon senso, prima ancora dei ricordati principi, impedisce di subordinare l’autorizzazione di un’opera alla previa demolizione di quella, identica, già realizzata abusivamente»</a:t>
            </a:r>
          </a:p>
          <a:p>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a:t>
            </a:fld>
            <a:endParaRPr lang="it-IT" dirty="0"/>
          </a:p>
        </p:txBody>
      </p:sp>
    </p:spTree>
    <p:extLst>
      <p:ext uri="{BB962C8B-B14F-4D97-AF65-F5344CB8AC3E}">
        <p14:creationId xmlns:p14="http://schemas.microsoft.com/office/powerpoint/2010/main" xmlns="" val="4204680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045029"/>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045029"/>
            <a:ext cx="8229600" cy="5812971"/>
          </a:xfrm>
        </p:spPr>
        <p:txBody>
          <a:bodyPr>
            <a:normAutofit lnSpcReduction="10000"/>
          </a:bodyPr>
          <a:lstStyle/>
          <a:p>
            <a:pPr lvl="1"/>
            <a:r>
              <a:rPr lang="it-IT" sz="1700" u="sng" dirty="0"/>
              <a:t>L’art.13 L.47/1985</a:t>
            </a:r>
            <a:r>
              <a:rPr lang="it-IT" sz="1700" dirty="0"/>
              <a:t>, che subordina il rilascio della concessione o autorizzazione in sanatoria alla quadruplice condizione che l’opera sia conforme agli strumenti urbanistici vigenti tanto al momento della sua realizzazione quanto all’epoca della presentazione della domanda di sanatoria, e che l’opera medesima non si ponga in contrasto con gli strumenti urbanistici adottati a tali due epoche, </a:t>
            </a:r>
            <a:r>
              <a:rPr lang="it-IT" sz="1700" u="sng" dirty="0"/>
              <a:t>non ha in realtà escluso dal campo della sanabilità le opere conformi solo alla disciplina urbanistica vigente al momento del rilascio della sanatoria</a:t>
            </a:r>
          </a:p>
          <a:p>
            <a:pPr lvl="1"/>
            <a:endParaRPr lang="it-IT" sz="1700" dirty="0"/>
          </a:p>
          <a:p>
            <a:pPr lvl="1"/>
            <a:r>
              <a:rPr lang="it-IT" sz="1700" u="sng" dirty="0"/>
              <a:t>Al contrario detta norma è da intendersi (sempre secondo </a:t>
            </a:r>
            <a:r>
              <a:rPr lang="it-IT" sz="1700" u="sng" dirty="0" err="1"/>
              <a:t>Cons</a:t>
            </a:r>
            <a:r>
              <a:rPr lang="it-IT" sz="1700" u="sng" dirty="0"/>
              <a:t>. Stato, V, n.238/1995) come posta a tutela dell’interessato contro l’eventuale inerzia della PA,</a:t>
            </a:r>
            <a:r>
              <a:rPr lang="it-IT" sz="1700" dirty="0"/>
              <a:t> perché </a:t>
            </a:r>
            <a:r>
              <a:rPr lang="it-IT" sz="1700" u="sng" dirty="0"/>
              <a:t>essa impone al Comune di rilasciare il titolo in sanatoria anche per quelle opere che, sia pure conformi (e non in contrasto) con le previsioni urbanistiche nelle due predette epoche, risultassero in contrasto con la disciplina urbanistica vigente al momento del rilascio del provvedimento di sanatoria, in conseguenza delle variazioni degli strumenti urbanistici intervenute successivamente alla presentazione dell’istanza</a:t>
            </a:r>
          </a:p>
          <a:p>
            <a:pPr lvl="1"/>
            <a:endParaRPr lang="it-IT" sz="1700" dirty="0"/>
          </a:p>
          <a:p>
            <a:pPr lvl="1"/>
            <a:r>
              <a:rPr lang="it-IT" sz="1700" dirty="0"/>
              <a:t>Chiarita la portata della disposizione di legge, secondo la medesima sentenza, </a:t>
            </a:r>
            <a:r>
              <a:rPr lang="it-IT" sz="1700" i="1" dirty="0"/>
              <a:t>«resta fermo, naturalmente, il più generale istituto della sanatoria delle opere conformi agli strumenti urbanistici vigenti al momento in cui la PA provvede sulla domanda di autorizzazione: non essendovi ragione, dopo la legge n.47 del 1985 come in precedenza, di far demolire opere di cui viene chiesta la concessione, per poi farle ricostruire conformemente alla domanda»</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a:t>
            </a:fld>
            <a:endParaRPr lang="it-IT" dirty="0"/>
          </a:p>
        </p:txBody>
      </p:sp>
    </p:spTree>
    <p:extLst>
      <p:ext uri="{BB962C8B-B14F-4D97-AF65-F5344CB8AC3E}">
        <p14:creationId xmlns:p14="http://schemas.microsoft.com/office/powerpoint/2010/main" xmlns="" val="71924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70000" lnSpcReduction="20000"/>
          </a:bodyPr>
          <a:lstStyle/>
          <a:p>
            <a:r>
              <a:rPr lang="it-IT" dirty="0"/>
              <a:t>La dottrina (cfr. su tutti G. TERRACCIANO in Foro </a:t>
            </a:r>
            <a:r>
              <a:rPr lang="it-IT" dirty="0" err="1"/>
              <a:t>Amm.vo</a:t>
            </a:r>
            <a:r>
              <a:rPr lang="it-IT" dirty="0"/>
              <a:t>, 1995, 350 ss. nota a sentenza </a:t>
            </a:r>
            <a:r>
              <a:rPr lang="it-IT" dirty="0" err="1"/>
              <a:t>Cons</a:t>
            </a:r>
            <a:r>
              <a:rPr lang="it-IT" dirty="0"/>
              <a:t>. Stato, V, n.238/1995) non ha mancato di rilevare </a:t>
            </a:r>
            <a:r>
              <a:rPr lang="it-IT" u="sng" dirty="0"/>
              <a:t>diversi profili critici nella posizione assunta dal Consiglio di Stato, favorevole al permanere, accanto all’istituto tipizzato - dall’art.13 L.47/1985 - </a:t>
            </a:r>
            <a:r>
              <a:rPr lang="it-IT" b="1" u="sng" dirty="0"/>
              <a:t>dell’accertamento di conformità degli abusi edilizi meramente formali</a:t>
            </a:r>
            <a:r>
              <a:rPr lang="it-IT" u="sng" dirty="0"/>
              <a:t>, anche della vera e propria </a:t>
            </a:r>
            <a:r>
              <a:rPr lang="it-IT" b="1" u="sng" dirty="0"/>
              <a:t>sanatoria degli abusi sostanziali</a:t>
            </a:r>
            <a:r>
              <a:rPr lang="it-IT" b="1" dirty="0"/>
              <a:t>,</a:t>
            </a:r>
            <a:r>
              <a:rPr lang="it-IT" dirty="0"/>
              <a:t> ossia delle opere difformi dalla disciplina urbanistica vigente all’epoca della loro realizzazione, ma successivamente, al momento del rilascio del titolo postumo, divenute conformi per la variazione, intervenuta </a:t>
            </a:r>
            <a:r>
              <a:rPr lang="it-IT" i="1" dirty="0"/>
              <a:t>medio tempore</a:t>
            </a:r>
            <a:r>
              <a:rPr lang="it-IT" dirty="0"/>
              <a:t>, delle previsioni urbanistiche</a:t>
            </a:r>
          </a:p>
          <a:p>
            <a:endParaRPr lang="it-IT" dirty="0"/>
          </a:p>
          <a:p>
            <a:r>
              <a:rPr lang="it-IT" dirty="0"/>
              <a:t>In particolare si è osservato al riguardo</a:t>
            </a:r>
          </a:p>
          <a:p>
            <a:endParaRPr lang="it-IT" dirty="0"/>
          </a:p>
          <a:p>
            <a:pPr lvl="1"/>
            <a:r>
              <a:rPr lang="it-IT" dirty="0"/>
              <a:t>Che </a:t>
            </a:r>
            <a:r>
              <a:rPr lang="it-IT" u="sng" dirty="0"/>
              <a:t>la citata sentenza </a:t>
            </a:r>
            <a:r>
              <a:rPr lang="it-IT" dirty="0"/>
              <a:t>se da un lato àncora la sanatoria giurisprudenziale al principio costituzionale di buon andamento dell’azione amministrativa, dall’altra prescinde e </a:t>
            </a:r>
            <a:r>
              <a:rPr lang="it-IT" b="1" u="sng" dirty="0"/>
              <a:t>disattende un altro principio generale, di rango costituzionale, quello di legalità </a:t>
            </a:r>
            <a:r>
              <a:rPr lang="it-IT" dirty="0"/>
              <a:t>che impone l’osservanza della disciplina legale e, riguardo alla sanabilità delle opere abusive, imporrebbe, per il correlato principio di tipicità e nominatività degli atti amministrativi, di esercitare il potere di sanatoria esclusivamente nelle forme e nei limiti imposti dal legislatore ordinario nel disciplinare l’istituto dell’accertamento di conformità</a:t>
            </a:r>
          </a:p>
          <a:p>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a:t>
            </a:fld>
            <a:endParaRPr lang="it-IT" dirty="0"/>
          </a:p>
        </p:txBody>
      </p:sp>
    </p:spTree>
    <p:extLst>
      <p:ext uri="{BB962C8B-B14F-4D97-AF65-F5344CB8AC3E}">
        <p14:creationId xmlns:p14="http://schemas.microsoft.com/office/powerpoint/2010/main" xmlns="" val="3034986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92500"/>
          </a:bodyPr>
          <a:lstStyle/>
          <a:p>
            <a:pPr lvl="1"/>
            <a:r>
              <a:rPr lang="it-IT" u="sng" dirty="0"/>
              <a:t>La tesi della V sezione porta ad un totale svuotamento e ad un sovvertimento della portata del principio della doppia conformità, finendo per divenire l’art.13, </a:t>
            </a:r>
            <a:r>
              <a:rPr lang="it-IT" dirty="0"/>
              <a:t>nella lettura propostane dal Consiglio di Stato, </a:t>
            </a:r>
            <a:r>
              <a:rPr lang="it-IT" u="sng" dirty="0"/>
              <a:t>un insieme di disposizioni a garanzia dell’abusivista</a:t>
            </a:r>
            <a:r>
              <a:rPr lang="it-IT" dirty="0"/>
              <a:t> che, all’epoca della realizzazione delle opere aveva violato le prescrizioni urbanistico-edilizie vigenti</a:t>
            </a:r>
          </a:p>
          <a:p>
            <a:pPr lvl="1"/>
            <a:endParaRPr lang="it-IT" dirty="0"/>
          </a:p>
          <a:p>
            <a:pPr lvl="1"/>
            <a:r>
              <a:rPr lang="it-IT" dirty="0"/>
              <a:t>Il «postulato inespresso» della sentenza n.238/1995, sembra allora essere l’irragionevolezza del sistema sanzionatorio edilizio che non distingue adeguatamente tra illeciti formali e sostanziali: infatti l’art.7 della L.47/1985 ( oggi l’art.31 del TUED) sanziona allo stesso modo l’illecito rappresentato dalla costruzione in assenza di concessione e quello relativo alla totale difformità dalla stessa, senza che abbia alcuna rilevanza, nella graduazione della sanzione, l’eventuale conformità dell’opera alla strumentazione urbanistica vigente</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a:t>
            </a:fld>
            <a:endParaRPr lang="it-IT" dirty="0"/>
          </a:p>
        </p:txBody>
      </p:sp>
    </p:spTree>
    <p:extLst>
      <p:ext uri="{BB962C8B-B14F-4D97-AF65-F5344CB8AC3E}">
        <p14:creationId xmlns:p14="http://schemas.microsoft.com/office/powerpoint/2010/main" xmlns="" val="2268143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70000" lnSpcReduction="20000"/>
          </a:bodyPr>
          <a:lstStyle/>
          <a:p>
            <a:r>
              <a:rPr lang="it-IT" dirty="0"/>
              <a:t>In questa prospettiva critica della </a:t>
            </a:r>
            <a:r>
              <a:rPr lang="it-IT" b="1" dirty="0"/>
              <a:t>sanatoria c.d. giurisprudenziale </a:t>
            </a:r>
            <a:r>
              <a:rPr lang="it-IT" dirty="0"/>
              <a:t>è stato rimarcato come </a:t>
            </a:r>
            <a:r>
              <a:rPr lang="it-IT" u="sng" dirty="0"/>
              <a:t>il riconoscimento di un effetto sanante di opere originariamente contrastanti con le previsioni urbanistico-edilizie, avvicini questa tipologia di sanatoria ad </a:t>
            </a:r>
            <a:r>
              <a:rPr lang="it-IT" b="1" u="sng" dirty="0"/>
              <a:t>una sorta di condono introdotto surrettiziamente</a:t>
            </a:r>
          </a:p>
          <a:p>
            <a:endParaRPr lang="it-IT" dirty="0"/>
          </a:p>
          <a:p>
            <a:r>
              <a:rPr lang="it-IT" dirty="0"/>
              <a:t>Va infatti rapidamente ricordato che </a:t>
            </a:r>
            <a:r>
              <a:rPr lang="it-IT" u="sng" dirty="0"/>
              <a:t>la stessa legge n.47 del 1985, accanto all’accertamento di conformità</a:t>
            </a:r>
            <a:r>
              <a:rPr lang="it-IT" dirty="0"/>
              <a:t> che consentiva la sanatoria degli abusi formali (ossia realizzati senza titolo abilitativo preventivo, ma comunque conformi alla disciplina urbanistica in vigore al momento della loro realizzazione e al momento della presentazione dell’istanza per il rilascio del titolo postumo) </a:t>
            </a:r>
            <a:r>
              <a:rPr lang="it-IT" u="sng" dirty="0"/>
              <a:t>ha introdotto per la prima volta il c.d. condono edilizio, </a:t>
            </a:r>
            <a:r>
              <a:rPr lang="it-IT" dirty="0"/>
              <a:t>riconoscendo in via eccezionale e straordinaria, all’art.31 la possibilità di conseguire la concessione o la autorizzazione in sanatoria per i proprietari di costruzioni e di altre opere che risultino essere state ultimate entro la data del 1° ottobre 1983 ed eseguite</a:t>
            </a:r>
          </a:p>
          <a:p>
            <a:pPr lvl="1"/>
            <a:r>
              <a:rPr lang="it-IT" dirty="0"/>
              <a:t>senza licenza o concessione edilizia o autorizzazione a costruire prescritte da norme di legge o di regolamento, ovvero in difformità dalle stesse; </a:t>
            </a:r>
          </a:p>
          <a:p>
            <a:pPr lvl="1"/>
            <a:r>
              <a:rPr lang="it-IT" dirty="0"/>
              <a:t>in base a licenza o concessione edilizia o autorizzazione annullata, decaduta o comunque divenuta inefficace, ovvero nei cui confronti sia in corso procedimento di annullamento o di declaratoria di decadenza in sede giudiziaria o amministrativa.</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a:t>
            </a:fld>
            <a:endParaRPr lang="it-IT" dirty="0"/>
          </a:p>
        </p:txBody>
      </p:sp>
    </p:spTree>
    <p:extLst>
      <p:ext uri="{BB962C8B-B14F-4D97-AF65-F5344CB8AC3E}">
        <p14:creationId xmlns:p14="http://schemas.microsoft.com/office/powerpoint/2010/main" xmlns="" val="2723829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92500" lnSpcReduction="20000"/>
          </a:bodyPr>
          <a:lstStyle/>
          <a:p>
            <a:r>
              <a:rPr lang="it-IT" dirty="0"/>
              <a:t>Come noto </a:t>
            </a:r>
            <a:r>
              <a:rPr lang="it-IT" u="sng" dirty="0"/>
              <a:t>il secondo condono fu introdotto con la legge 23 dicembre 1994, n.724 </a:t>
            </a:r>
            <a:r>
              <a:rPr lang="it-IT" dirty="0"/>
              <a:t>(e successive modificazioni di cui alla L.662/1996) e concesso, ai sensi dell’art.39, per gli abusi realizzati entro il 31 dicembre 1993 che poterono dunque beneficiare della riapertura dei termini fissati dalla legge n.47/1985 (al contempo in più punti modificata) per la presentazione delle istanze di sanatoria</a:t>
            </a:r>
          </a:p>
          <a:p>
            <a:endParaRPr lang="it-IT" dirty="0"/>
          </a:p>
          <a:p>
            <a:r>
              <a:rPr lang="it-IT" dirty="0"/>
              <a:t>Rispetto alla precedente sanatoria straordinaria, fu però stabilita la </a:t>
            </a:r>
            <a:r>
              <a:rPr lang="it-IT" dirty="0" err="1"/>
              <a:t>condonabilità</a:t>
            </a:r>
            <a:r>
              <a:rPr lang="it-IT" dirty="0"/>
              <a:t> delle sole opere che non avessero comportato aumenti volumetrici superiori al 30% della volumetria originariamente assentita, con il limite massimo di 750 mc valevole anche per la </a:t>
            </a:r>
            <a:r>
              <a:rPr lang="it-IT" dirty="0" err="1"/>
              <a:t>condonabilità</a:t>
            </a:r>
            <a:r>
              <a:rPr lang="it-IT" dirty="0"/>
              <a:t> delle nuove costruzioni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a:t>
            </a:fld>
            <a:endParaRPr lang="it-IT" dirty="0"/>
          </a:p>
        </p:txBody>
      </p:sp>
    </p:spTree>
    <p:extLst>
      <p:ext uri="{BB962C8B-B14F-4D97-AF65-F5344CB8AC3E}">
        <p14:creationId xmlns:p14="http://schemas.microsoft.com/office/powerpoint/2010/main" xmlns="" val="830368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881743"/>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881743"/>
            <a:ext cx="8229600" cy="5976257"/>
          </a:xfrm>
        </p:spPr>
        <p:txBody>
          <a:bodyPr>
            <a:normAutofit fontScale="62500" lnSpcReduction="20000"/>
          </a:bodyPr>
          <a:lstStyle/>
          <a:p>
            <a:r>
              <a:rPr lang="it-IT" u="sng" dirty="0"/>
              <a:t>Dieci anni dopo si ricorse al 3° condono approvato con decreto legge 30 settembre 2003, n.269 </a:t>
            </a:r>
            <a:r>
              <a:rPr lang="it-IT" dirty="0"/>
              <a:t>(convertito con modificazioni nella L. n.326 del 2003) al quale furono ammesse le opere abusive ultimate entro il 31 marzo 2003, di nuovo riaprendo i termini di cui all’originaria legge n.47 del 1985, e, come con il secondo condono, fissando limiti volumetrici degli abusi ammessi a sanatoria</a:t>
            </a:r>
          </a:p>
          <a:p>
            <a:endParaRPr lang="it-IT" dirty="0"/>
          </a:p>
          <a:p>
            <a:r>
              <a:rPr lang="it-IT" u="sng" dirty="0"/>
              <a:t>Una delle più rilevanti peculiarità della disciplina del condono del 2003, rispetto ai due precedenti del 1985 e del 1994, è rappresentato dal diverso rilievo che assume l’eventuale insistenza, sull’area o sull’immobile ove è realizzato l’abuso, di vincoli posti a tutela di beni ambientali e paesistici</a:t>
            </a:r>
          </a:p>
          <a:p>
            <a:endParaRPr lang="it-IT" dirty="0"/>
          </a:p>
          <a:p>
            <a:pPr lvl="1"/>
            <a:r>
              <a:rPr lang="it-IT" sz="2600" dirty="0"/>
              <a:t>La presenza di tali vincoli rappresentava </a:t>
            </a:r>
            <a:r>
              <a:rPr lang="it-IT" sz="2600" u="sng" dirty="0"/>
              <a:t>un ostacolo relativo alla </a:t>
            </a:r>
            <a:r>
              <a:rPr lang="it-IT" sz="2600" u="sng" dirty="0" err="1"/>
              <a:t>condonabilità</a:t>
            </a:r>
            <a:r>
              <a:rPr lang="it-IT" sz="2600" u="sng" dirty="0"/>
              <a:t> degli abusi ammessi ai primi due condoni,</a:t>
            </a:r>
            <a:r>
              <a:rPr lang="it-IT" sz="2600" dirty="0"/>
              <a:t> essendo demandata, ai sensi dell’art.32 della L.47/1985, alla singola autorità competente alla gestione del vincolo, la valutazione circa la concreta compatibilità del manufatto abusivo rispetto ai valori tutelati dall’ordinamento attraverso l’apposizione del vincolo di tutela</a:t>
            </a:r>
          </a:p>
          <a:p>
            <a:pPr lvl="1"/>
            <a:endParaRPr lang="it-IT" sz="2600" dirty="0"/>
          </a:p>
          <a:p>
            <a:pPr lvl="1"/>
            <a:r>
              <a:rPr lang="it-IT" sz="2600" b="1" u="sng" dirty="0"/>
              <a:t>Diversamente per le opere ammesse al 3°condono l’art32, comma 27, </a:t>
            </a:r>
            <a:r>
              <a:rPr lang="it-IT" sz="2600" b="1" u="sng" dirty="0" err="1"/>
              <a:t>lett.d</a:t>
            </a:r>
            <a:r>
              <a:rPr lang="it-IT" sz="2600" b="1" u="sng" dirty="0"/>
              <a:t>) prevede l’</a:t>
            </a:r>
            <a:r>
              <a:rPr lang="it-IT" sz="2600" b="1" u="sng" dirty="0" err="1"/>
              <a:t>ostatività</a:t>
            </a:r>
            <a:r>
              <a:rPr lang="it-IT" sz="2600" b="1" u="sng" dirty="0"/>
              <a:t> assoluta della presenza del vincolo ambientale e paesaggistico </a:t>
            </a:r>
            <a:r>
              <a:rPr lang="it-IT" sz="2600" dirty="0"/>
              <a:t>rispetto al perfezionarsi della sanatoria, statuendo che </a:t>
            </a:r>
            <a:r>
              <a:rPr lang="it-IT" sz="2600" i="1" dirty="0"/>
              <a:t>«le opere abusive non sono comunque suscettibili di sanatoria, qualora … siano state realizzate su immobili soggetti a vincoli imposti sulla base di leggi statali e regionali a tutela degli interessi idrogeologici e delle falde acquifere, dei beni ambientali e paesistici, nonché dei parchi e delle aree protette nazionali, regionali e provinciali qualora istituiti prima della esecuzione di dette opere, in assenza o in difformità del titolo abilitativo edilizio e non conformi alle norme urbanistiche e alle prescrizioni degli strumenti urbanistici»</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a:t>
            </a:fld>
            <a:endParaRPr lang="it-IT" dirty="0"/>
          </a:p>
        </p:txBody>
      </p:sp>
    </p:spTree>
    <p:extLst>
      <p:ext uri="{BB962C8B-B14F-4D97-AF65-F5344CB8AC3E}">
        <p14:creationId xmlns:p14="http://schemas.microsoft.com/office/powerpoint/2010/main" xmlns="" val="1379534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55000" lnSpcReduction="20000"/>
          </a:bodyPr>
          <a:lstStyle/>
          <a:p>
            <a:r>
              <a:rPr lang="it-IT" sz="3400" u="sng" dirty="0"/>
              <a:t>Dopo molte incertezze, la </a:t>
            </a:r>
            <a:r>
              <a:rPr lang="it-IT" sz="3400" u="sng" dirty="0" err="1"/>
              <a:t>giurisprudenza,penale</a:t>
            </a:r>
            <a:r>
              <a:rPr lang="it-IT" sz="3400" u="sng" dirty="0"/>
              <a:t> e amministrativa, ormai consolidata </a:t>
            </a:r>
            <a:r>
              <a:rPr lang="it-IT" sz="3400" dirty="0"/>
              <a:t>(cfr. da ultimo </a:t>
            </a:r>
            <a:r>
              <a:rPr lang="it-IT" sz="3400" dirty="0" err="1"/>
              <a:t>Cons</a:t>
            </a:r>
            <a:r>
              <a:rPr lang="it-IT" sz="3400" dirty="0"/>
              <a:t>. Stato VI, 11 dicembre 2018, n.6991) </a:t>
            </a:r>
            <a:r>
              <a:rPr lang="it-IT" sz="3400" u="sng" dirty="0"/>
              <a:t>ha riconosciuto che, ai sensi dell'</a:t>
            </a:r>
            <a:r>
              <a:rPr lang="it-IT" sz="3400" i="1" u="sng" dirty="0"/>
              <a:t>art. </a:t>
            </a:r>
            <a:r>
              <a:rPr lang="it-IT" sz="3400" i="1" u="sng" dirty="0">
                <a:hlinkClick r:id="rId3"/>
              </a:rPr>
              <a:t>32, comma 27, lettera d)</a:t>
            </a:r>
            <a:r>
              <a:rPr lang="it-IT" sz="3400" i="1" u="sng" dirty="0"/>
              <a:t>, del </a:t>
            </a:r>
            <a:r>
              <a:rPr lang="it-IT" sz="3400" i="1" u="sng" dirty="0">
                <a:hlinkClick r:id="rId4"/>
              </a:rPr>
              <a:t>D.L. n. 269 del 2003</a:t>
            </a:r>
            <a:r>
              <a:rPr lang="it-IT" sz="3400" u="sng" dirty="0"/>
              <a:t> convertito nella </a:t>
            </a:r>
            <a:r>
              <a:rPr lang="it-IT" sz="3400" i="1" u="sng" dirty="0">
                <a:hlinkClick r:id="rId5"/>
              </a:rPr>
              <a:t>L. n. 326 del 2003</a:t>
            </a:r>
            <a:r>
              <a:rPr lang="it-IT" sz="3400" u="sng" dirty="0"/>
              <a:t>, sono sanabili le opere abusive realizzate in aree sottoposte a specifici vincoli (tra cui quello ambientale e paesistico) </a:t>
            </a:r>
            <a:r>
              <a:rPr lang="it-IT" sz="3400" b="1" u="sng" dirty="0"/>
              <a:t>purché ricorrano congiuntamente determinate condizioni</a:t>
            </a:r>
          </a:p>
          <a:p>
            <a:pPr lvl="1"/>
            <a:endParaRPr lang="it-IT" sz="3000" dirty="0"/>
          </a:p>
          <a:p>
            <a:pPr lvl="1"/>
            <a:r>
              <a:rPr lang="it-IT" sz="3000" u="sng" dirty="0"/>
              <a:t>che si tratti di opere realizzate prima dell'imposizione del vincolo</a:t>
            </a:r>
            <a:r>
              <a:rPr lang="it-IT" sz="3000" dirty="0"/>
              <a:t>; in proposito la Corte costituzionale (ordinanza n. 150 del 2009) ha negato che debba trattarsi, come previsto nella diversa fattispecie di cui all’art.33 della L.47/1985, solo dei vincoli che comportino l'inedificabilità assoluta;</a:t>
            </a:r>
          </a:p>
          <a:p>
            <a:pPr lvl="1"/>
            <a:endParaRPr lang="it-IT" sz="3000" dirty="0"/>
          </a:p>
          <a:p>
            <a:pPr lvl="1"/>
            <a:r>
              <a:rPr lang="it-IT" sz="3000" dirty="0"/>
              <a:t> che, pur realizzate in assenza o in difformità del titolo edilizio, </a:t>
            </a:r>
            <a:r>
              <a:rPr lang="it-IT" sz="3000" u="sng" dirty="0"/>
              <a:t>siano conformi alle prescrizioni urbanistiche;</a:t>
            </a:r>
          </a:p>
          <a:p>
            <a:pPr lvl="1"/>
            <a:endParaRPr lang="it-IT" sz="3000" dirty="0"/>
          </a:p>
          <a:p>
            <a:pPr lvl="1"/>
            <a:r>
              <a:rPr lang="it-IT" sz="3000" dirty="0"/>
              <a:t> che </a:t>
            </a:r>
            <a:r>
              <a:rPr lang="it-IT" sz="3000" u="sng" dirty="0"/>
              <a:t>siano opere di minore rilevanza</a:t>
            </a:r>
            <a:r>
              <a:rPr lang="it-IT" sz="3000" dirty="0"/>
              <a:t>, corrispondenti alle tipologie di illecito di cui ai </a:t>
            </a:r>
            <a:r>
              <a:rPr lang="it-IT" sz="3000" dirty="0" err="1"/>
              <a:t>nn</a:t>
            </a:r>
            <a:r>
              <a:rPr lang="it-IT" sz="3000" dirty="0"/>
              <a:t>. 4, 5 e 6 dell'</a:t>
            </a:r>
            <a:r>
              <a:rPr lang="it-IT" sz="3000" i="1" dirty="0"/>
              <a:t>allegato </a:t>
            </a:r>
            <a:r>
              <a:rPr lang="it-IT" sz="3000" i="1" dirty="0">
                <a:hlinkClick r:id="rId6"/>
              </a:rPr>
              <a:t>1</a:t>
            </a:r>
            <a:r>
              <a:rPr lang="it-IT" sz="3000" i="1" dirty="0"/>
              <a:t> del </a:t>
            </a:r>
            <a:r>
              <a:rPr lang="it-IT" sz="3000" i="1" dirty="0">
                <a:hlinkClick r:id="rId4"/>
              </a:rPr>
              <a:t>D.L. n. 269 del 2003</a:t>
            </a:r>
            <a:r>
              <a:rPr lang="it-IT" sz="3000" dirty="0"/>
              <a:t> (restauro, risanamento conservativo e manutenzione straordinaria) senza quindi aumento di superficie;</a:t>
            </a:r>
          </a:p>
          <a:p>
            <a:pPr lvl="1"/>
            <a:endParaRPr lang="it-IT" sz="3000" dirty="0"/>
          </a:p>
          <a:p>
            <a:pPr lvl="1"/>
            <a:r>
              <a:rPr lang="it-IT" sz="3000" dirty="0"/>
              <a:t> che </a:t>
            </a:r>
            <a:r>
              <a:rPr lang="it-IT" sz="3000" u="sng" dirty="0"/>
              <a:t>vi sia il previo parere favorevole dell'autorità preposta al vincolo </a:t>
            </a:r>
            <a:r>
              <a:rPr lang="it-IT" sz="3000" dirty="0"/>
              <a:t>(ex </a:t>
            </a:r>
            <a:r>
              <a:rPr lang="it-IT" sz="3000" dirty="0" err="1"/>
              <a:t>plurimis</a:t>
            </a:r>
            <a:r>
              <a:rPr lang="it-IT" sz="3000" dirty="0"/>
              <a:t>: Consiglio di Stato sez. VI, 2 marzo 2010, n. 1200; Consiglio di Stato, Sez. IV, 29 marzo 2017, n. 1434; sez. IV, 21 febbraio 2017, n. 813; Sez. VI, 2 agosto 2016 n. 3487; Sez. IV, sentenza 17 settembre 2013, n. 4587)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a:t>
            </a:fld>
            <a:endParaRPr lang="it-IT" dirty="0"/>
          </a:p>
        </p:txBody>
      </p:sp>
    </p:spTree>
    <p:extLst>
      <p:ext uri="{BB962C8B-B14F-4D97-AF65-F5344CB8AC3E}">
        <p14:creationId xmlns:p14="http://schemas.microsoft.com/office/powerpoint/2010/main" xmlns="" val="45921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70000" lnSpcReduction="20000"/>
          </a:bodyPr>
          <a:lstStyle/>
          <a:p>
            <a:r>
              <a:rPr lang="it-IT" dirty="0"/>
              <a:t>Nella stessa pronuncia (n.6991/1998) i giudici del Consiglio di Stato non hanno mancato di osservare che, proprio rispetto alla presenza dei vincoli di tutela, la condizione  posta dalla lettera d)  comma 27 del citato art.32, per la quale le opere realizzate in assenza o in difformità del titolo edilizio sono suscettibili di sanatoria, purché </a:t>
            </a:r>
            <a:r>
              <a:rPr lang="it-IT" i="1" dirty="0"/>
              <a:t>«siano conformi alle prescrizioni urbanistiche»</a:t>
            </a:r>
            <a:r>
              <a:rPr lang="it-IT" dirty="0"/>
              <a:t>, rappresenta </a:t>
            </a:r>
            <a:r>
              <a:rPr lang="it-IT" i="1" dirty="0"/>
              <a:t>«una significativa novità rispetto alle precedenti leggi sul condono edilizio, in quanto </a:t>
            </a:r>
            <a:r>
              <a:rPr lang="it-IT" i="1" u="sng" dirty="0"/>
              <a:t>avvicina il meccanismo di sanatoria all'istituto dell'accertamento di conformità, previsto dall'art. </a:t>
            </a:r>
            <a:r>
              <a:rPr lang="it-IT" i="1" u="sng" dirty="0">
                <a:hlinkClick r:id="rId3"/>
              </a:rPr>
              <a:t>36</a:t>
            </a:r>
            <a:r>
              <a:rPr lang="it-IT" i="1" u="sng" dirty="0"/>
              <a:t> del </a:t>
            </a:r>
            <a:r>
              <a:rPr lang="it-IT" i="1" u="sng" dirty="0">
                <a:hlinkClick r:id="rId4"/>
              </a:rPr>
              <a:t>D.P.R. 6 giugno 2001, n. 380</a:t>
            </a:r>
            <a:r>
              <a:rPr lang="it-IT" i="1" u="sng" dirty="0"/>
              <a:t>»</a:t>
            </a:r>
          </a:p>
          <a:p>
            <a:endParaRPr lang="it-IT" i="1" dirty="0"/>
          </a:p>
          <a:p>
            <a:r>
              <a:rPr lang="it-IT" dirty="0"/>
              <a:t>Al di fuori di questo limitato caso, tuttavia, </a:t>
            </a:r>
            <a:r>
              <a:rPr lang="it-IT" b="1" dirty="0"/>
              <a:t>riemergono con nettezza i profili distintivi tra accertamento di conformità e condono edilizio</a:t>
            </a:r>
          </a:p>
          <a:p>
            <a:endParaRPr lang="it-IT" dirty="0"/>
          </a:p>
          <a:p>
            <a:pPr lvl="1"/>
            <a:r>
              <a:rPr lang="it-IT" dirty="0"/>
              <a:t>il primo, come del resto la sanatoria giurisprudenziale, si riferisce a singoli casi particolari, mentre il condono si riferisce a provvedimenti legislativi di carattere eccezionale ma di efficacia generalizzata, sia pure limitata nel tempo</a:t>
            </a:r>
          </a:p>
          <a:p>
            <a:pPr lvl="1"/>
            <a:endParaRPr lang="it-IT" dirty="0"/>
          </a:p>
          <a:p>
            <a:pPr lvl="1"/>
            <a:r>
              <a:rPr lang="it-IT" dirty="0"/>
              <a:t>L’accertamento di conformità ex art.13 L.47/1985 (e ora 36 del TUED) riguarda abusi formali, ossia opere conformi agli strumenti urbanistici e ai regolamenti edilizi ma realizzati senza previo titolo edilizio, mentre il condono sana gli abusi sostanziali ossia opere esistenti non conformi alla disciplina vigente</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a:t>
            </a:fld>
            <a:endParaRPr lang="it-IT" dirty="0"/>
          </a:p>
        </p:txBody>
      </p:sp>
    </p:spTree>
    <p:extLst>
      <p:ext uri="{BB962C8B-B14F-4D97-AF65-F5344CB8AC3E}">
        <p14:creationId xmlns:p14="http://schemas.microsoft.com/office/powerpoint/2010/main" xmlns="" val="1592632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973818"/>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262743"/>
            <a:ext cx="8229600" cy="5595257"/>
          </a:xfrm>
        </p:spPr>
        <p:txBody>
          <a:bodyPr>
            <a:normAutofit fontScale="77500" lnSpcReduction="20000"/>
          </a:bodyPr>
          <a:lstStyle/>
          <a:p>
            <a:r>
              <a:rPr lang="it-IT" u="sng" dirty="0"/>
              <a:t>Tornando invece al permanere del diverso istituto della sanatoria giurisprudenziale</a:t>
            </a:r>
            <a:r>
              <a:rPr lang="it-IT" dirty="0"/>
              <a:t>, originata dalla prassi e legittimata, anche dopo la codificazione di cui all’art.13 della L.47/1985, dall’ampiamente citata sentenza n.238/1995 del Consiglio di Stato, </a:t>
            </a:r>
            <a:r>
              <a:rPr lang="it-IT" u="sng" dirty="0"/>
              <a:t>va dato conto della </a:t>
            </a:r>
            <a:r>
              <a:rPr lang="it-IT" b="1" u="sng" dirty="0"/>
              <a:t>successiva evoluzione </a:t>
            </a:r>
            <a:r>
              <a:rPr lang="it-IT" b="1" u="sng" dirty="0" err="1"/>
              <a:t>giuriprudenziale</a:t>
            </a:r>
            <a:endParaRPr lang="it-IT" b="1" u="sng" dirty="0"/>
          </a:p>
          <a:p>
            <a:endParaRPr lang="it-IT" dirty="0"/>
          </a:p>
          <a:p>
            <a:r>
              <a:rPr lang="it-IT" u="sng" dirty="0"/>
              <a:t>L’orientamento della V sezione del Consiglio di Stato </a:t>
            </a:r>
            <a:r>
              <a:rPr lang="it-IT" dirty="0"/>
              <a:t>(ribadito anche in successive pronunce del 2003, n.6498, del 2004, n.3431 e del 2005, n.1796) </a:t>
            </a:r>
            <a:r>
              <a:rPr lang="it-IT" u="sng" dirty="0"/>
              <a:t>ha trovato, inizialmente, un qualche seguito nella giurisprudenza amministrativa di alcuni TAR </a:t>
            </a:r>
            <a:r>
              <a:rPr lang="it-IT" dirty="0"/>
              <a:t>(Umbria, Perugia: nn.290 e 800 del 2000 e </a:t>
            </a:r>
            <a:r>
              <a:rPr lang="it-IT" dirty="0" err="1"/>
              <a:t>nn</a:t>
            </a:r>
            <a:r>
              <a:rPr lang="it-IT" dirty="0"/>
              <a:t>. 51 e 505 del 2002 ; Lombardia, Brescia: n.1176 del 2002; Sicilia, Catania: n.2440 del 1997)</a:t>
            </a:r>
          </a:p>
          <a:p>
            <a:endParaRPr lang="it-IT" dirty="0"/>
          </a:p>
          <a:p>
            <a:r>
              <a:rPr lang="it-IT" u="sng" dirty="0"/>
              <a:t>Anche parte della giurisprudenza penale si è allineata </a:t>
            </a:r>
            <a:r>
              <a:rPr lang="it-IT" dirty="0"/>
              <a:t>a detto filone interpretativo, </a:t>
            </a:r>
            <a:r>
              <a:rPr lang="it-IT" u="sng" dirty="0"/>
              <a:t>evidenziando un ulteriore decisivo distinguo</a:t>
            </a:r>
            <a:r>
              <a:rPr lang="it-IT" dirty="0"/>
              <a:t>, tra sanatoria giurisprudenziale (detta anche «impropria») e accertamento di conformità ex art.13</a:t>
            </a:r>
          </a:p>
          <a:p>
            <a:endParaRPr lang="it-IT" dirty="0"/>
          </a:p>
          <a:p>
            <a:pPr marL="457200" lvl="1"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a:t>
            </a:fld>
            <a:endParaRPr lang="it-IT" dirty="0"/>
          </a:p>
        </p:txBody>
      </p:sp>
    </p:spTree>
    <p:extLst>
      <p:ext uri="{BB962C8B-B14F-4D97-AF65-F5344CB8AC3E}">
        <p14:creationId xmlns:p14="http://schemas.microsoft.com/office/powerpoint/2010/main" xmlns="" val="1167218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903514"/>
          </a:xfrm>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ALL’ACCERTAMENTO DI </a:t>
            </a:r>
            <a:r>
              <a:rPr lang="it-IT" b="1" cap="all" dirty="0" err="1">
                <a:ln w="10541" cmpd="sng">
                  <a:solidFill>
                    <a:schemeClr val="accent1">
                      <a:shade val="88000"/>
                      <a:satMod val="110000"/>
                    </a:schemeClr>
                  </a:solidFill>
                  <a:prstDash val="solid"/>
                </a:ln>
                <a:solidFill>
                  <a:srgbClr val="00B050"/>
                </a:solidFill>
              </a:rPr>
              <a:t>CONFORMITà</a:t>
            </a:r>
            <a:r>
              <a:rPr lang="it-IT" b="1" cap="all" dirty="0">
                <a:ln w="10541" cmpd="sng">
                  <a:solidFill>
                    <a:schemeClr val="accent1">
                      <a:shade val="88000"/>
                      <a:satMod val="110000"/>
                    </a:schemeClr>
                  </a:solidFill>
                  <a:prstDash val="solid"/>
                </a:ln>
                <a:solidFill>
                  <a:srgbClr val="00B050"/>
                </a:solidFill>
              </a:rPr>
              <a:t>, </a:t>
            </a:r>
            <a:r>
              <a:rPr lang="it-IT" b="1" dirty="0">
                <a:ln w="10541" cmpd="sng">
                  <a:solidFill>
                    <a:schemeClr val="accent1">
                      <a:shade val="88000"/>
                      <a:satMod val="110000"/>
                    </a:schemeClr>
                  </a:solidFill>
                  <a:prstDash val="solid"/>
                </a:ln>
                <a:solidFill>
                  <a:srgbClr val="00B050"/>
                </a:solidFill>
              </a:rPr>
              <a:t>AL CONDONO</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903515"/>
            <a:ext cx="8229600" cy="5954486"/>
          </a:xfrm>
        </p:spPr>
        <p:txBody>
          <a:bodyPr>
            <a:normAutofit fontScale="70000" lnSpcReduction="20000"/>
          </a:bodyPr>
          <a:lstStyle/>
          <a:p>
            <a:r>
              <a:rPr lang="it-IT" dirty="0"/>
              <a:t>Secondo Cassazione penale, </a:t>
            </a:r>
            <a:r>
              <a:rPr lang="it-IT" dirty="0" err="1"/>
              <a:t>sez.III</a:t>
            </a:r>
            <a:r>
              <a:rPr lang="it-IT" dirty="0"/>
              <a:t>, 9 febbraio 1998, n.1492, infatti, </a:t>
            </a:r>
          </a:p>
          <a:p>
            <a:endParaRPr lang="it-IT" dirty="0"/>
          </a:p>
          <a:p>
            <a:pPr lvl="1"/>
            <a:r>
              <a:rPr lang="it-IT" u="sng" dirty="0"/>
              <a:t>l’accoglimento, con il rilascio del titolo postumo, dell’istanza di accertamento della doppia conformità dell’abuso formale, comporta </a:t>
            </a:r>
            <a:r>
              <a:rPr lang="it-IT" dirty="0"/>
              <a:t>il riconoscimento della piena legittimità dell’opera sotto il profilo edilizio ed il conseguente </a:t>
            </a:r>
            <a:r>
              <a:rPr lang="it-IT" b="1" u="sng" dirty="0"/>
              <a:t>effetto estintivo delle sanzioni amministrative e penali </a:t>
            </a:r>
            <a:r>
              <a:rPr lang="it-IT" dirty="0"/>
              <a:t>(queste ultime ai sensi dell’art.22 L.47/1985, oggi art.45 TUED),</a:t>
            </a:r>
          </a:p>
          <a:p>
            <a:pPr lvl="1"/>
            <a:endParaRPr lang="it-IT" dirty="0"/>
          </a:p>
          <a:p>
            <a:pPr lvl="1"/>
            <a:r>
              <a:rPr lang="it-IT" dirty="0"/>
              <a:t> </a:t>
            </a:r>
            <a:r>
              <a:rPr lang="it-IT" b="1" dirty="0"/>
              <a:t>mentre la sanatoria impropria </a:t>
            </a:r>
            <a:r>
              <a:rPr lang="it-IT" dirty="0"/>
              <a:t>delle opere realizzate non solo </a:t>
            </a:r>
            <a:r>
              <a:rPr lang="it-IT" i="1" dirty="0"/>
              <a:t>sine </a:t>
            </a:r>
            <a:r>
              <a:rPr lang="it-IT" i="1" dirty="0" err="1"/>
              <a:t>titulo</a:t>
            </a:r>
            <a:r>
              <a:rPr lang="it-IT" dirty="0"/>
              <a:t>, ma anche in difformità dalla disciplina urbanistica vigente all’epoca di realizzazione dell’abuso, </a:t>
            </a:r>
            <a:r>
              <a:rPr lang="it-IT" b="1" dirty="0"/>
              <a:t>non estingue l’illecito sul piano  amministrativo e penale, ma determina solo l’inapplicabilità delle sanzioni demolitorie </a:t>
            </a:r>
            <a:r>
              <a:rPr lang="it-IT" dirty="0"/>
              <a:t>altrimenti irrogabili dalla PA (ai sensi dell’art.7 L.47/1985 e ora art.31 TUED) e dal giudice penale con la sentenza di condanna per il reato edilizio</a:t>
            </a:r>
          </a:p>
          <a:p>
            <a:pPr lvl="1"/>
            <a:endParaRPr lang="it-IT" dirty="0"/>
          </a:p>
          <a:p>
            <a:pPr lvl="1"/>
            <a:r>
              <a:rPr lang="it-IT" dirty="0"/>
              <a:t>Altro corollario della mancata cessazione del carattere illecito dell’opera abusiva oggetto della sanatoria giurisprudenziale è anche il </a:t>
            </a:r>
            <a:r>
              <a:rPr lang="it-IT" b="1" dirty="0"/>
              <a:t>permanere del carattere di incommerciabilità del bene realizzato con l’intervento abusivo</a:t>
            </a:r>
            <a:r>
              <a:rPr lang="it-IT" dirty="0"/>
              <a:t>, sancita dall’art.17, comma 1 della L.47/1985 (ora art.46 del TUED)</a:t>
            </a:r>
          </a:p>
          <a:p>
            <a:pPr lvl="1"/>
            <a:endParaRPr lang="it-IT" dirty="0"/>
          </a:p>
          <a:p>
            <a:pPr lvl="2"/>
            <a:r>
              <a:rPr lang="it-IT" i="1" dirty="0"/>
              <a:t> «Gli atti tra vivi, sia in forma pubblica, sia in forma privata, aventi per oggetto trasferimento o costituzione o scioglimento della comunione di diritti reali, relativi ad edifici, o loro parti, la cui costruzione è iniziata dopo l'entrata in vigore della presente legge, sono nulli e non possono essere stipulati ove da essi non risultino, per dichiarazione dell'alienante, gli estremi della concessione ad edificare o della concessione in sanatoria rilasciata ai sensi dell'art. 13. Tali disposizioni non si applicano agli atti costitutivi, modificativi o estintivi di diritti reali di garanzia o di servitù.»</a:t>
            </a:r>
          </a:p>
          <a:p>
            <a:pPr marL="457200" lvl="1"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a:t>
            </a:fld>
            <a:endParaRPr lang="it-IT" dirty="0"/>
          </a:p>
        </p:txBody>
      </p:sp>
    </p:spTree>
    <p:extLst>
      <p:ext uri="{BB962C8B-B14F-4D97-AF65-F5344CB8AC3E}">
        <p14:creationId xmlns:p14="http://schemas.microsoft.com/office/powerpoint/2010/main" xmlns="" val="1596721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 CONDONO, ALL’ACCERTAMENTO DI </a:t>
            </a:r>
            <a:r>
              <a:rPr lang="it-IT" b="1" cap="all" dirty="0" err="1">
                <a:ln w="10541" cmpd="sng">
                  <a:solidFill>
                    <a:schemeClr val="accent1">
                      <a:shade val="88000"/>
                      <a:satMod val="110000"/>
                    </a:schemeClr>
                  </a:solidFill>
                  <a:prstDash val="solid"/>
                </a:ln>
                <a:solidFill>
                  <a:srgbClr val="00B050"/>
                </a:solidFill>
              </a:rPr>
              <a:t>CONFORMITà</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92500" lnSpcReduction="10000"/>
          </a:bodyPr>
          <a:lstStyle/>
          <a:p>
            <a:r>
              <a:rPr lang="it-IT" u="sng" dirty="0"/>
              <a:t>La questione del permanere o meno della sanatoria giurisprudenziale si è riproposta anche dopo il varo del TUED di cui al </a:t>
            </a:r>
            <a:r>
              <a:rPr lang="it-IT" u="sng" dirty="0" err="1"/>
              <a:t>d.P.R.</a:t>
            </a:r>
            <a:r>
              <a:rPr lang="it-IT" u="sng" dirty="0"/>
              <a:t> n.380 del 2001</a:t>
            </a:r>
            <a:r>
              <a:rPr lang="it-IT" dirty="0"/>
              <a:t>, in quanto è stata confermata nell’art.36, con modifiche non sostanziali, la rigorosa disciplina dell’accertamento di conformità già contenuta nell’art.13 della L.47/1985</a:t>
            </a:r>
          </a:p>
          <a:p>
            <a:endParaRPr lang="it-IT" dirty="0"/>
          </a:p>
          <a:p>
            <a:r>
              <a:rPr lang="it-IT" u="sng" dirty="0"/>
              <a:t>Assume particolare significato che il legislatore non abbia raccolto l’espresso invito, formulato dalla sezione atti normativi del Consiglio di Stato nel parere n.52 del 29 marzo 2001 reso sullo schema del TUED, ove si sollecitava l’introduzione, accanto all’accertamento di conformità, della sanatoria emersa nella prassi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a:t>
            </a:fld>
            <a:endParaRPr lang="it-IT" dirty="0"/>
          </a:p>
        </p:txBody>
      </p:sp>
    </p:spTree>
    <p:extLst>
      <p:ext uri="{BB962C8B-B14F-4D97-AF65-F5344CB8AC3E}">
        <p14:creationId xmlns:p14="http://schemas.microsoft.com/office/powerpoint/2010/main" xmlns="" val="2480500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 CONDONO, ALL’ACCERTAMENTO DI </a:t>
            </a:r>
            <a:r>
              <a:rPr lang="it-IT" b="1" cap="all" dirty="0" err="1">
                <a:ln w="10541" cmpd="sng">
                  <a:solidFill>
                    <a:schemeClr val="accent1">
                      <a:shade val="88000"/>
                      <a:satMod val="110000"/>
                    </a:schemeClr>
                  </a:solidFill>
                  <a:prstDash val="solid"/>
                </a:ln>
                <a:solidFill>
                  <a:srgbClr val="00B050"/>
                </a:solidFill>
              </a:rPr>
              <a:t>CONFORMITà</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92500"/>
          </a:bodyPr>
          <a:lstStyle/>
          <a:p>
            <a:r>
              <a:rPr lang="it-IT" dirty="0"/>
              <a:t>In particolare il Consiglio di stato nel predetto parere</a:t>
            </a:r>
          </a:p>
          <a:p>
            <a:pPr lvl="1"/>
            <a:endParaRPr lang="it-IT" dirty="0"/>
          </a:p>
          <a:p>
            <a:pPr lvl="1"/>
            <a:r>
              <a:rPr lang="it-IT" dirty="0"/>
              <a:t>Rilevava che </a:t>
            </a:r>
            <a:r>
              <a:rPr lang="it-IT" i="1" dirty="0"/>
              <a:t>«pur non potendosi, in astratto, contestare la necessità del duplice accertamento di conformità, nella prassi l’applicazione del principio viene disattesa, ritenendosi illogico ordinare la demolizione di un quid che, allo stato attuale, risulta conforme alla disciplina vigente»</a:t>
            </a:r>
          </a:p>
          <a:p>
            <a:pPr marL="457200" lvl="1" indent="0">
              <a:buNone/>
            </a:pPr>
            <a:r>
              <a:rPr lang="it-IT" i="1" dirty="0"/>
              <a:t> </a:t>
            </a:r>
          </a:p>
          <a:p>
            <a:pPr lvl="1"/>
            <a:r>
              <a:rPr lang="it-IT" dirty="0"/>
              <a:t>E pertanto invitava il governo a valutare </a:t>
            </a:r>
            <a:r>
              <a:rPr lang="it-IT" i="1" dirty="0"/>
              <a:t>«se non sia opportuno, in casi del genere, prevedere una sanatoria che, ferma restando la sanzione penale per l’illecito commesso, sia subordinata al pagamento di un’oblazione maggiore rispetto a quella che si chiede nell’ipotesi di duplice conformità»</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25</a:t>
            </a:fld>
            <a:endParaRPr lang="it-IT" dirty="0"/>
          </a:p>
        </p:txBody>
      </p:sp>
    </p:spTree>
    <p:extLst>
      <p:ext uri="{BB962C8B-B14F-4D97-AF65-F5344CB8AC3E}">
        <p14:creationId xmlns:p14="http://schemas.microsoft.com/office/powerpoint/2010/main" xmlns="" val="3255768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5400" cmpd="sng">
            <a:solidFill>
              <a:srgbClr val="00B050"/>
            </a:solidFill>
          </a:ln>
        </p:spPr>
        <p:txBody>
          <a:bodyPr>
            <a:normAutofit fontScale="90000"/>
          </a:bodyPr>
          <a:lstStyle/>
          <a:p>
            <a:r>
              <a:rPr lang="it-IT" b="1" dirty="0">
                <a:ln w="10541" cmpd="sng">
                  <a:solidFill>
                    <a:schemeClr val="accent1">
                      <a:shade val="88000"/>
                      <a:satMod val="110000"/>
                    </a:schemeClr>
                  </a:solidFill>
                  <a:prstDash val="solid"/>
                </a:ln>
                <a:solidFill>
                  <a:srgbClr val="00B050"/>
                </a:solidFill>
              </a:rPr>
              <a:t>1. L’EVOLUZIONE STORICA: DALLA SANATORIA AL CONDONO, ALL’ACCERTAMENTO DI </a:t>
            </a:r>
            <a:r>
              <a:rPr lang="it-IT" b="1" cap="all" dirty="0" err="1">
                <a:ln w="10541" cmpd="sng">
                  <a:solidFill>
                    <a:schemeClr val="accent1">
                      <a:shade val="88000"/>
                      <a:satMod val="110000"/>
                    </a:schemeClr>
                  </a:solidFill>
                  <a:prstDash val="solid"/>
                </a:ln>
                <a:solidFill>
                  <a:srgbClr val="00B050"/>
                </a:solidFill>
              </a:rPr>
              <a:t>CONFORMITà</a:t>
            </a:r>
            <a:endParaRPr lang="it-IT"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121275"/>
          </a:xfrm>
        </p:spPr>
        <p:txBody>
          <a:bodyPr>
            <a:normAutofit fontScale="85000" lnSpcReduction="20000"/>
          </a:bodyPr>
          <a:lstStyle/>
          <a:p>
            <a:r>
              <a:rPr lang="it-IT" u="sng" dirty="0"/>
              <a:t>Dunque la rinnovata, ma sostanzialmente simile, declinazione dell’accertamento di conformità nell’art.36 del TUED, non ha risolto la contrapposizione delle due teorie </a:t>
            </a:r>
            <a:r>
              <a:rPr lang="it-IT" dirty="0"/>
              <a:t>(giurisprudenziali e dottrinali), entrambe basate su principi di rango costituzionale, il buon andamento dell’azione amministrativa da un lato, e il rigoroso rispetto del principio di legalità dall’altro</a:t>
            </a:r>
          </a:p>
          <a:p>
            <a:endParaRPr lang="it-IT" dirty="0"/>
          </a:p>
          <a:p>
            <a:r>
              <a:rPr lang="it-IT" u="sng" dirty="0"/>
              <a:t>Tuttavia è ben presto mutato  lo scenario giurisprudenziale con una </a:t>
            </a:r>
            <a:r>
              <a:rPr lang="it-IT" b="1" u="sng" dirty="0"/>
              <a:t>progressiva e netta perdita di autorevolezza e consistenza della tesi a favore della sanatoria giurisprudenziale</a:t>
            </a:r>
          </a:p>
          <a:p>
            <a:endParaRPr lang="it-IT" dirty="0"/>
          </a:p>
          <a:p>
            <a:r>
              <a:rPr lang="it-IT" b="1" dirty="0"/>
              <a:t>In questo senso decisivi sono risultate una serie di pronunce della Corte Costituzionale</a:t>
            </a:r>
            <a:r>
              <a:rPr lang="it-IT" dirty="0"/>
              <a:t>: n.101/2013; N.233/2015;  n.107/2017; n.232/2017; N.2/2019.</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26</a:t>
            </a:fld>
            <a:endParaRPr lang="it-IT" dirty="0"/>
          </a:p>
        </p:txBody>
      </p:sp>
    </p:spTree>
    <p:extLst>
      <p:ext uri="{BB962C8B-B14F-4D97-AF65-F5344CB8AC3E}">
        <p14:creationId xmlns:p14="http://schemas.microsoft.com/office/powerpoint/2010/main" xmlns="" val="1011190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47500" lnSpcReduction="20000"/>
          </a:bodyPr>
          <a:lstStyle/>
          <a:p>
            <a:r>
              <a:rPr lang="it-IT" sz="3600" u="sng" dirty="0"/>
              <a:t>La consulta (a partire dalla sentenza 29 maggio 2013, n.101) ha riconosciuto che l'accertamento di conformità in sanatoria </a:t>
            </a:r>
            <a:r>
              <a:rPr lang="it-IT" sz="3600" dirty="0"/>
              <a:t>per le opere edilizie previsto, per la prima volta, dall'art. 13 della L. n.47/1985 e successivamente recepito all’art.36 del testo unico edilizia approvato con </a:t>
            </a:r>
            <a:r>
              <a:rPr lang="it-IT" sz="3600" dirty="0" err="1"/>
              <a:t>d.P.R.</a:t>
            </a:r>
            <a:r>
              <a:rPr lang="it-IT" sz="3600" dirty="0"/>
              <a:t> n. 380 del 2001, </a:t>
            </a:r>
            <a:r>
              <a:rPr lang="it-IT" sz="3600" b="1" dirty="0"/>
              <a:t>è da ascrivere, ai sensi dell’art. 1, comma 1, del medesimo TUED, tra i </a:t>
            </a:r>
            <a:r>
              <a:rPr lang="it-IT" sz="3600" b="1" i="1" dirty="0"/>
              <a:t>«principi fondamentali e generali [...] per la disciplina dell'attività edilizia»,</a:t>
            </a:r>
            <a:r>
              <a:rPr lang="it-IT" sz="3600" i="1" dirty="0"/>
              <a:t> </a:t>
            </a:r>
            <a:r>
              <a:rPr lang="it-IT" sz="3600" dirty="0"/>
              <a:t>che vincolano le regioni nell’esercizio della propria potestà legislativa concorrente in materia edilizia (</a:t>
            </a:r>
            <a:r>
              <a:rPr lang="it-IT" sz="3600" dirty="0" err="1"/>
              <a:t>recte</a:t>
            </a:r>
            <a:r>
              <a:rPr lang="it-IT" sz="3600" dirty="0"/>
              <a:t>: </a:t>
            </a:r>
            <a:r>
              <a:rPr lang="it-IT" sz="3600" i="1" dirty="0"/>
              <a:t>«governo del territorio» </a:t>
            </a:r>
            <a:r>
              <a:rPr lang="it-IT" sz="3600" dirty="0"/>
              <a:t>secondo la qualificazione della più ampia materia contenuta nell’art.117, comma 3 </a:t>
            </a:r>
            <a:r>
              <a:rPr lang="it-IT" sz="3600" dirty="0" err="1"/>
              <a:t>Cost</a:t>
            </a:r>
            <a:r>
              <a:rPr lang="it-IT" sz="3600" dirty="0"/>
              <a:t>.)</a:t>
            </a:r>
          </a:p>
          <a:p>
            <a:endParaRPr lang="it-IT" sz="3600" i="1" dirty="0"/>
          </a:p>
          <a:p>
            <a:r>
              <a:rPr lang="it-IT" sz="3600" dirty="0"/>
              <a:t>Muovendo da tale assunto </a:t>
            </a:r>
            <a:r>
              <a:rPr lang="it-IT" sz="3600" u="sng" dirty="0"/>
              <a:t>la Corte Costituzionale ha, dal 2013 ad oggi, sottoposto a scrutinio di legittimità costituzionale, tutta una serie di leggi urbanistiche regionali  (di Toscana, Campania, Sicilia, Lazio) che in varia misura hanno varato norme derogatorie rispetto al principio della doppia conformità richiamandosi spesso proprio al diverso istituto pretorio della sanatoria «impropria» </a:t>
            </a:r>
            <a:r>
              <a:rPr lang="it-IT" sz="3600" dirty="0"/>
              <a:t>o, per l’appunto, «giurisprudenziale»</a:t>
            </a:r>
          </a:p>
          <a:p>
            <a:endParaRPr lang="it-IT" sz="3600" dirty="0"/>
          </a:p>
          <a:p>
            <a:r>
              <a:rPr lang="it-IT" sz="3600" dirty="0"/>
              <a:t>Immancabilmente </a:t>
            </a:r>
            <a:r>
              <a:rPr lang="it-IT" sz="3600" u="sng" dirty="0"/>
              <a:t>tali disposizioni normative regionali sono state dichiarate costituzionalmente illegittime, perché contrastanti  con il principio della doppia conformità ex art.36 TUED, </a:t>
            </a:r>
            <a:r>
              <a:rPr lang="it-IT" sz="3600" i="1" u="sng" dirty="0"/>
              <a:t>«finalizzato a garantire l'assoluto rispetto della disciplina urbanistica ed edilizia durante tutto l'arco temporale compreso tra la realizzazione dell'opera e la presentazione dell'istanza volta ad ottenere l'accertamento di conformità»</a:t>
            </a:r>
            <a:r>
              <a:rPr lang="it-IT" sz="3600" i="1" dirty="0"/>
              <a:t> </a:t>
            </a:r>
            <a:r>
              <a:rPr lang="it-IT" sz="3600" dirty="0"/>
              <a:t>(n.101/2013)</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27</a:t>
            </a:fld>
            <a:endParaRPr lang="it-IT" dirty="0"/>
          </a:p>
        </p:txBody>
      </p:sp>
    </p:spTree>
    <p:extLst>
      <p:ext uri="{BB962C8B-B14F-4D97-AF65-F5344CB8AC3E}">
        <p14:creationId xmlns:p14="http://schemas.microsoft.com/office/powerpoint/2010/main" xmlns="" val="1941434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Autofit/>
          </a:bodyPr>
          <a:lstStyle/>
          <a:p>
            <a:r>
              <a:rPr lang="it-IT" sz="1800" b="1" u="sng" dirty="0"/>
              <a:t>La Corte Costituzionale </a:t>
            </a:r>
            <a:r>
              <a:rPr lang="it-IT" sz="1800" dirty="0"/>
              <a:t>rispetto al dibattito giurisprudenziale tutt’ora in corso circa il permanere o meno della sanatoria «impropria» accanto a quella legalmente tipizzata, </a:t>
            </a:r>
            <a:r>
              <a:rPr lang="it-IT" sz="1800" b="1" u="sng" dirty="0"/>
              <a:t>riconosce con chiarezza l’assoluta prevalenza del principio di legalità e quindi la piena forza espansiva del «principio della doppia conformità» quale unico paradigma ammissibile nella categoria dei titoli edilizi postumi, con il conseguente superamento della «sanatoria giurisprudenziale»</a:t>
            </a:r>
          </a:p>
          <a:p>
            <a:endParaRPr lang="it-IT" sz="1800" dirty="0"/>
          </a:p>
          <a:p>
            <a:r>
              <a:rPr lang="it-IT" sz="1800" dirty="0"/>
              <a:t>In questo senso </a:t>
            </a:r>
            <a:r>
              <a:rPr lang="it-IT" sz="1800" u="sng" dirty="0"/>
              <a:t>la Consulta (ancora sentenza n.101/2013) si richiama espressamente all’interpretazione rigorosa che una parte della giurisprudenza amministrativa ha fornito del principio in questione</a:t>
            </a:r>
            <a:r>
              <a:rPr lang="it-IT" sz="1800" dirty="0"/>
              <a:t>, affermando </a:t>
            </a:r>
            <a:r>
              <a:rPr lang="it-IT" sz="1800" i="1" dirty="0"/>
              <a:t>«che, ai fini della </a:t>
            </a:r>
            <a:r>
              <a:rPr lang="it-IT" sz="1800" i="1" dirty="0" err="1"/>
              <a:t>concedibilità</a:t>
            </a:r>
            <a:r>
              <a:rPr lang="it-IT" sz="1800" i="1" dirty="0"/>
              <a:t> del permesso di costruire in sanatoria, di cui all'art. 36 del </a:t>
            </a:r>
            <a:r>
              <a:rPr lang="it-IT" sz="1800" i="1" dirty="0" err="1"/>
              <a:t>d.P.R.</a:t>
            </a:r>
            <a:r>
              <a:rPr lang="it-IT" sz="1800" i="1" dirty="0"/>
              <a:t> n. 380 del 2001, </a:t>
            </a:r>
            <a:r>
              <a:rPr lang="it-IT" sz="1800" i="1" u="sng" dirty="0"/>
              <a:t>è necessario che le opere realizzate siano </a:t>
            </a:r>
            <a:r>
              <a:rPr lang="it-IT" sz="1800" i="1" u="sng" dirty="0" err="1"/>
              <a:t>assentibili</a:t>
            </a:r>
            <a:r>
              <a:rPr lang="it-IT" sz="1800" i="1" u="sng" dirty="0"/>
              <a:t> alla stregua non solo della disciplina urbanistica vigente al </a:t>
            </a:r>
            <a:r>
              <a:rPr lang="it-IT" sz="1800" b="1" i="1" u="sng" dirty="0"/>
              <a:t>momento della domanda di sanatoria, </a:t>
            </a:r>
            <a:r>
              <a:rPr lang="it-IT" sz="1800" i="1" u="sng" dirty="0"/>
              <a:t>ma anche di quella in vigore </a:t>
            </a:r>
            <a:r>
              <a:rPr lang="it-IT" sz="1800" b="1" i="1" u="sng" dirty="0"/>
              <a:t>all'epoca di esecuzione degli abusi </a:t>
            </a:r>
            <a:r>
              <a:rPr lang="it-IT" sz="1800" i="1" dirty="0"/>
              <a:t>(pronunce del Consiglio di Stato, sezione IV, 21 dicembre 2012, n. 6657; sezione IV, 2 novembre 2009, n. 6784; sezione V, 29 maggio 2006, n. 3267; sezione IV, 26 aprile 2006, n. 2306).»</a:t>
            </a:r>
          </a:p>
          <a:p>
            <a:endParaRPr lang="it-IT" sz="1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28</a:t>
            </a:fld>
            <a:endParaRPr lang="it-IT" dirty="0"/>
          </a:p>
        </p:txBody>
      </p:sp>
    </p:spTree>
    <p:extLst>
      <p:ext uri="{BB962C8B-B14F-4D97-AF65-F5344CB8AC3E}">
        <p14:creationId xmlns:p14="http://schemas.microsoft.com/office/powerpoint/2010/main" xmlns="" val="3156395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85000" lnSpcReduction="10000"/>
          </a:bodyPr>
          <a:lstStyle/>
          <a:p>
            <a:r>
              <a:rPr lang="it-IT" i="1" dirty="0">
                <a:solidFill>
                  <a:prstClr val="black"/>
                </a:solidFill>
              </a:rPr>
              <a:t>«In tal senso, </a:t>
            </a:r>
            <a:r>
              <a:rPr lang="it-IT" dirty="0">
                <a:solidFill>
                  <a:prstClr val="black"/>
                </a:solidFill>
              </a:rPr>
              <a:t>[prosegue sempre la sentenza 101/2013] </a:t>
            </a:r>
            <a:r>
              <a:rPr lang="it-IT" i="1" dirty="0">
                <a:solidFill>
                  <a:prstClr val="black"/>
                </a:solidFill>
              </a:rPr>
              <a:t>la stessa giurisprudenza afferma che la sanatoria in questione - in ciò distinguendosi da un vero e proprio condono - è stata deliberatamente circoscritta dal legislatore ai soli abusi «formali», ossia dovuti alla carenza del titolo abilitativo, rendendo così palese </a:t>
            </a:r>
            <a:r>
              <a:rPr lang="it-IT" i="1" u="sng" dirty="0">
                <a:solidFill>
                  <a:prstClr val="black"/>
                </a:solidFill>
              </a:rPr>
              <a:t>la ratio ispiratrice della previsione della sanatoria in esame, «anche di natura preventiva e deterrente», finalizzata a frenare l'abusivismo edilizio, </a:t>
            </a:r>
            <a:r>
              <a:rPr lang="it-IT" i="1" dirty="0">
                <a:solidFill>
                  <a:prstClr val="black"/>
                </a:solidFill>
              </a:rPr>
              <a:t>in modo da escludere letture «sostanzialiste» della norma che consentano la possibilità di regolarizzare opere in contrasto con la disciplina urbanistica ed edilizia vigente al momento della loro realizzazione, ma con essa conformi solo al momento della presentazione dell' istanza per l'accertamento di conformità (citata pronuncia del Consiglio di Stato, sezione IV, 21 dicembre 2012, n. 6657).» </a:t>
            </a:r>
          </a:p>
          <a:p>
            <a:endParaRPr lang="it-IT" i="1"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29</a:t>
            </a:fld>
            <a:endParaRPr lang="it-IT" dirty="0"/>
          </a:p>
        </p:txBody>
      </p:sp>
    </p:spTree>
    <p:extLst>
      <p:ext uri="{BB962C8B-B14F-4D97-AF65-F5344CB8AC3E}">
        <p14:creationId xmlns:p14="http://schemas.microsoft.com/office/powerpoint/2010/main" xmlns="" val="1294524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0000" lnSpcReduction="20000"/>
          </a:bodyPr>
          <a:lstStyle/>
          <a:p>
            <a:r>
              <a:rPr lang="it-IT" u="sng" dirty="0">
                <a:solidFill>
                  <a:prstClr val="black"/>
                </a:solidFill>
              </a:rPr>
              <a:t>La pronuncia 101/2013, oltre che per la sua portata generale</a:t>
            </a:r>
            <a:r>
              <a:rPr lang="it-IT" dirty="0">
                <a:solidFill>
                  <a:prstClr val="black"/>
                </a:solidFill>
              </a:rPr>
              <a:t>, di affermazione della valenza di parametro costituzionale del principio della «doppia conformità», sub specie di principio fondamentale della legislazione statale, </a:t>
            </a:r>
            <a:r>
              <a:rPr lang="it-IT" u="sng" dirty="0">
                <a:solidFill>
                  <a:prstClr val="black"/>
                </a:solidFill>
              </a:rPr>
              <a:t>è interessante anche perché statuisce che tra le norme alla cui stregua va accertata la doppia conformità delle opere realizzate senza previo titolo edilizio, vanno ricomprese</a:t>
            </a:r>
            <a:r>
              <a:rPr lang="it-IT" dirty="0">
                <a:solidFill>
                  <a:prstClr val="black"/>
                </a:solidFill>
              </a:rPr>
              <a:t>, diversamente da quanto prevedeva la legge della regione Toscana oggetto di scrutinio, </a:t>
            </a:r>
            <a:r>
              <a:rPr lang="it-IT" b="1" u="sng" dirty="0">
                <a:solidFill>
                  <a:prstClr val="black"/>
                </a:solidFill>
              </a:rPr>
              <a:t>le prescrizioni antisismiche </a:t>
            </a:r>
            <a:r>
              <a:rPr lang="it-IT" dirty="0">
                <a:solidFill>
                  <a:prstClr val="black"/>
                </a:solidFill>
              </a:rPr>
              <a:t> </a:t>
            </a:r>
            <a:r>
              <a:rPr lang="it-IT" dirty="0"/>
              <a:t>da comprendersi, anche a questo effetto, nelle norme per l'edilizia</a:t>
            </a:r>
            <a:r>
              <a:rPr lang="it-IT" dirty="0">
                <a:solidFill>
                  <a:prstClr val="black"/>
                </a:solidFill>
              </a:rPr>
              <a:t> </a:t>
            </a:r>
          </a:p>
          <a:p>
            <a:endParaRPr lang="it-IT" dirty="0">
              <a:solidFill>
                <a:prstClr val="black"/>
              </a:solidFill>
            </a:endParaRPr>
          </a:p>
          <a:p>
            <a:pPr lvl="1"/>
            <a:r>
              <a:rPr lang="it-IT" dirty="0">
                <a:solidFill>
                  <a:prstClr val="black"/>
                </a:solidFill>
              </a:rPr>
              <a:t>Tra le norme dichiarate illegittime vanno segnalate, in particolare, quelle che avevano sostituito</a:t>
            </a:r>
            <a:r>
              <a:rPr lang="it-IT" dirty="0"/>
              <a:t> l'art. 118, commi 1 e 2, della legge della Regione Toscana 3 gennaio 2005, n. 1 (Norme per il governo del territorio), introducendo la possibilità di ottenere il permesso in sanatoria per le opere ivi previste che risultassero conformi alla normativa tecnico-sismica vigente soltanto al momento della loro realizzazione, o al momento dell'inizio dei lavori, e non anche al momento della presentazione dell'istanza per ottenere l'accertamento di conformità in sanatoria. Inoltre, lo stesso novellato art. 118, prevedeva la possibilità di accedere all'accertamento di conformità anche per le opere realizzate in difformità dalla normativa tecnica vigente al momento della loro realizzazione</a:t>
            </a: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30</a:t>
            </a:fld>
            <a:endParaRPr lang="it-IT" dirty="0"/>
          </a:p>
        </p:txBody>
      </p:sp>
    </p:spTree>
    <p:extLst>
      <p:ext uri="{BB962C8B-B14F-4D97-AF65-F5344CB8AC3E}">
        <p14:creationId xmlns:p14="http://schemas.microsoft.com/office/powerpoint/2010/main" xmlns="" val="1792236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0000" lnSpcReduction="20000"/>
          </a:bodyPr>
          <a:lstStyle/>
          <a:p>
            <a:r>
              <a:rPr lang="it-IT" u="sng" dirty="0">
                <a:solidFill>
                  <a:prstClr val="black"/>
                </a:solidFill>
              </a:rPr>
              <a:t>La Corte Costituzionale ha poi ribadito (sentenza n. 107 dell’11 maggio 2017) </a:t>
            </a:r>
            <a:r>
              <a:rPr lang="it-IT" u="sng" dirty="0"/>
              <a:t>il richiamato principio fondamentale </a:t>
            </a:r>
            <a:r>
              <a:rPr lang="it-IT" dirty="0"/>
              <a:t>in forza del quale è possibile ottenere il permesso in sanatoria solo se l'intervento risulti conforme alla disciplina urbanistica ed edilizia vigente sia al momento della realizzazione dello stesso, sia al momento della presentazione della domanda, </a:t>
            </a:r>
            <a:r>
              <a:rPr lang="it-IT" u="sng" dirty="0"/>
              <a:t>per dichiarare l’illegittimità costituzionale delle disposizioni della legge regionale della Campania sul c.d. «Piano Casa» che prevedono l’applicazione della sanatoria di cui all’art.36 TUED</a:t>
            </a:r>
          </a:p>
          <a:p>
            <a:endParaRPr lang="it-IT" dirty="0"/>
          </a:p>
          <a:p>
            <a:pPr lvl="1"/>
            <a:r>
              <a:rPr lang="it-IT" dirty="0"/>
              <a:t>anche agli interventi ammessi ai benefici della medesima  legge regionale sul «Piano Casa» e realizzati dopo la sua entrata in vigore, privi di titolo abilitativo o in difformità da esso, ma che risultano conformi alla stessa legge sia al momento della realizzazione degli stessi interventi, sia al momento della presentazione della domanda</a:t>
            </a:r>
          </a:p>
          <a:p>
            <a:pPr lvl="1"/>
            <a:endParaRPr lang="it-IT" sz="2000" dirty="0"/>
          </a:p>
          <a:p>
            <a:r>
              <a:rPr lang="it-IT" sz="2900" dirty="0"/>
              <a:t>Si tratta di una </a:t>
            </a:r>
            <a:r>
              <a:rPr lang="it-IT" sz="2900" u="sng" dirty="0"/>
              <a:t>sentenza di estremo interesse che riprenderemo nel prosieguo</a:t>
            </a:r>
            <a:r>
              <a:rPr lang="it-IT" sz="2900" dirty="0"/>
              <a:t> allorché si tratterà specificatamente il tema della sanabilità degli interventi legittimati dalle norme derogatorie ed eccezionali dei c.c. </a:t>
            </a:r>
            <a:r>
              <a:rPr lang="it-IT" sz="2900" dirty="0" err="1"/>
              <a:t>dd</a:t>
            </a:r>
            <a:r>
              <a:rPr lang="it-IT" sz="2900" dirty="0"/>
              <a:t>. «Piani Casa»</a:t>
            </a:r>
          </a:p>
          <a:p>
            <a:pPr lvl="1"/>
            <a:endParaRPr lang="it-IT" sz="29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31</a:t>
            </a:fld>
            <a:endParaRPr lang="it-IT" dirty="0"/>
          </a:p>
        </p:txBody>
      </p:sp>
    </p:spTree>
    <p:extLst>
      <p:ext uri="{BB962C8B-B14F-4D97-AF65-F5344CB8AC3E}">
        <p14:creationId xmlns:p14="http://schemas.microsoft.com/office/powerpoint/2010/main" xmlns="" val="2682185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7500" lnSpcReduction="20000"/>
          </a:bodyPr>
          <a:lstStyle/>
          <a:p>
            <a:r>
              <a:rPr lang="it-IT" sz="3300" dirty="0"/>
              <a:t>Con la </a:t>
            </a:r>
            <a:r>
              <a:rPr lang="it-IT" sz="3300" u="sng" dirty="0"/>
              <a:t>sentenza n.232 dell’8 novembre 2017, la Corte Costituzionale</a:t>
            </a:r>
            <a:r>
              <a:rPr lang="it-IT" sz="3300" dirty="0"/>
              <a:t> </a:t>
            </a:r>
            <a:r>
              <a:rPr lang="it-IT" sz="3300" u="sng" dirty="0"/>
              <a:t>ha dichiarato l’illegittimità di una legge </a:t>
            </a:r>
            <a:r>
              <a:rPr lang="it-IT" sz="3300" dirty="0"/>
              <a:t>del 2016 </a:t>
            </a:r>
            <a:r>
              <a:rPr lang="it-IT" sz="3300" u="sng" dirty="0"/>
              <a:t>con la quale la regione Sicilia aveva recepito nel proprio ordinamento l’art.36 del TUED</a:t>
            </a:r>
            <a:r>
              <a:rPr lang="it-IT" sz="3300" dirty="0"/>
              <a:t>, prevedendo, in contrasto con la disciplina statale,</a:t>
            </a:r>
          </a:p>
          <a:p>
            <a:endParaRPr lang="it-IT" sz="3300" dirty="0"/>
          </a:p>
          <a:p>
            <a:pPr lvl="1"/>
            <a:r>
              <a:rPr lang="it-IT" dirty="0"/>
              <a:t>Che</a:t>
            </a:r>
            <a:r>
              <a:rPr lang="it-IT" i="1" dirty="0"/>
              <a:t> "... il responsabile dell'abuso, o l'attuale proprietario dell'immobile, possono ottenere il permesso in sanatoria se l'intervento risulti conforme </a:t>
            </a:r>
            <a:r>
              <a:rPr lang="it-IT" u="sng" dirty="0"/>
              <a:t>[UNICAMENTE] </a:t>
            </a:r>
            <a:r>
              <a:rPr lang="it-IT" i="1" dirty="0"/>
              <a:t>alla disciplina urbanistica ed edilizia vigente al momento della presentazione della domanda"</a:t>
            </a:r>
            <a:endParaRPr lang="it-IT" sz="2000" dirty="0"/>
          </a:p>
          <a:p>
            <a:pPr lvl="1"/>
            <a:endParaRPr lang="it-IT" u="sng" dirty="0"/>
          </a:p>
          <a:p>
            <a:pPr lvl="1"/>
            <a:r>
              <a:rPr lang="it-IT" dirty="0"/>
              <a:t>E che </a:t>
            </a:r>
            <a:r>
              <a:rPr lang="it-IT" i="1" dirty="0"/>
              <a:t>"in presenza della documentazione e dei pareri previsti, sulla richiesta di permesso in sanatoria il dirigente o il responsabile del competente ufficio comunale si pronuncia con adeguata motivazione, entro </a:t>
            </a:r>
            <a:r>
              <a:rPr lang="it-IT" i="1" u="sng" dirty="0"/>
              <a:t>novanta giorni decorsi i quali la richiesta si intende assentita </a:t>
            </a:r>
            <a:r>
              <a:rPr lang="it-IT" u="sng" dirty="0"/>
              <a:t>[MENTRE, COME NOTO, PER L’ART.36 TUED L’INERZIA DELLA PA SULL’ISTANZA DI ACCERTAMENTO DI CONFORMITA’ HA VALENZA DI RIGETTO] </a:t>
            </a:r>
            <a:r>
              <a:rPr lang="it-IT" i="1" dirty="0"/>
              <a:t>  "</a:t>
            </a:r>
            <a:endParaRPr lang="it-IT" sz="2000" i="1" dirty="0"/>
          </a:p>
          <a:p>
            <a:pPr lvl="1"/>
            <a:endParaRPr lang="it-IT" sz="29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32</a:t>
            </a:fld>
            <a:endParaRPr lang="it-IT" dirty="0"/>
          </a:p>
        </p:txBody>
      </p:sp>
    </p:spTree>
    <p:extLst>
      <p:ext uri="{BB962C8B-B14F-4D97-AF65-F5344CB8AC3E}">
        <p14:creationId xmlns:p14="http://schemas.microsoft.com/office/powerpoint/2010/main" xmlns="" val="555281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0000" lnSpcReduction="20000"/>
          </a:bodyPr>
          <a:lstStyle/>
          <a:p>
            <a:r>
              <a:rPr lang="it-IT" dirty="0"/>
              <a:t>Anche in questa decisione sulla legge siciliana in materia di sanatoria, la Consulta si richiama espressamente all’ormai </a:t>
            </a:r>
            <a:r>
              <a:rPr lang="it-IT" u="sng" dirty="0"/>
              <a:t>prevalente orientamento giurisprudenziale contrario alla sanatoria «impropria» </a:t>
            </a:r>
            <a:r>
              <a:rPr lang="it-IT" dirty="0"/>
              <a:t>che sia in ambito penale (</a:t>
            </a:r>
            <a:r>
              <a:rPr lang="it-IT" dirty="0" err="1"/>
              <a:t>Cass</a:t>
            </a:r>
            <a:r>
              <a:rPr lang="it-IT" dirty="0"/>
              <a:t>., </a:t>
            </a:r>
            <a:r>
              <a:rPr lang="it-IT" dirty="0" err="1"/>
              <a:t>sez</a:t>
            </a:r>
            <a:r>
              <a:rPr lang="it-IT" dirty="0"/>
              <a:t> terza, n. 26425 del 2016; </a:t>
            </a:r>
            <a:r>
              <a:rPr lang="it-IT" dirty="0" err="1"/>
              <a:t>Cass</a:t>
            </a:r>
            <a:r>
              <a:rPr lang="it-IT" dirty="0"/>
              <a:t>., sez. terza, n. 35872 del 2016) che amministrativo (Consiglio di Stato, sez. sesta, n. 3194 del 2016), ha riconosciuto che</a:t>
            </a:r>
          </a:p>
          <a:p>
            <a:endParaRPr lang="it-IT" dirty="0"/>
          </a:p>
          <a:p>
            <a:pPr lvl="1"/>
            <a:r>
              <a:rPr lang="it-IT" dirty="0"/>
              <a:t> </a:t>
            </a:r>
            <a:r>
              <a:rPr lang="it-IT" u="sng" dirty="0"/>
              <a:t>il rilascio del permesso in sanatoria </a:t>
            </a:r>
            <a:r>
              <a:rPr lang="it-IT" b="1" u="sng" dirty="0"/>
              <a:t>estingue il reato di cui all'art. 44 del TUED</a:t>
            </a:r>
            <a:r>
              <a:rPr lang="it-IT" u="sng" dirty="0"/>
              <a:t>, sempre che</a:t>
            </a:r>
            <a:r>
              <a:rPr lang="it-IT" i="1" u="sng" dirty="0"/>
              <a:t> "ricorrano tutte le condizioni espressamente indicate dall'art. 36 della normativa e precisamente, </a:t>
            </a:r>
            <a:r>
              <a:rPr lang="it-IT" b="1" i="1" u="sng" dirty="0"/>
              <a:t>la doppia conformità</a:t>
            </a:r>
            <a:r>
              <a:rPr lang="it-IT" b="1" i="1" dirty="0"/>
              <a:t> </a:t>
            </a:r>
            <a:r>
              <a:rPr lang="it-IT" i="1" dirty="0"/>
              <a:t>delle opere alla disciplina urbanistica vigente sia al momento della realizzazione del manufatto, sia al momento della presentazione della domanda di sanatoria, dovendo escludersi la possibilità di una legittimazione postuma di opere originariamente abusive che, solo successivamente, in applicazione della c.d. sanatoria giurisprudenziale, o impropria, siano divenute conformi alle norme edilizie ovvero agli strumenti di pianificazione urbanistica"</a:t>
            </a:r>
            <a:r>
              <a:rPr lang="it-IT" dirty="0"/>
              <a:t> (</a:t>
            </a:r>
            <a:r>
              <a:rPr lang="it-IT" dirty="0" err="1"/>
              <a:t>Cass</a:t>
            </a:r>
            <a:r>
              <a:rPr lang="it-IT" dirty="0"/>
              <a:t>., </a:t>
            </a:r>
            <a:r>
              <a:rPr lang="it-IT" dirty="0" err="1"/>
              <a:t>sez</a:t>
            </a:r>
            <a:r>
              <a:rPr lang="it-IT" dirty="0"/>
              <a:t> terza, n. 26425 del 2016). </a:t>
            </a:r>
          </a:p>
          <a:p>
            <a:endParaRPr lang="it-IT" dirty="0"/>
          </a:p>
          <a:p>
            <a:r>
              <a:rPr lang="it-IT" dirty="0"/>
              <a:t>L'art. 36 del </a:t>
            </a:r>
            <a:r>
              <a:rPr lang="it-IT" dirty="0" err="1"/>
              <a:t>t.u.</a:t>
            </a:r>
            <a:r>
              <a:rPr lang="it-IT" dirty="0"/>
              <a:t> edilizia stabilisce, inoltre, che, trascorsi 60 giorni dalla presentazione dell'istanza senza che l'ufficio competente si sia pronunciato, si formi il cosiddetto </a:t>
            </a:r>
            <a:r>
              <a:rPr lang="it-IT" u="sng" dirty="0"/>
              <a:t>silenzio rigetto, che pertanto esclude l'effetto estintivo del reato.</a:t>
            </a:r>
          </a:p>
          <a:p>
            <a:endParaRPr lang="it-IT" dirty="0"/>
          </a:p>
          <a:p>
            <a:pPr lvl="1"/>
            <a:endParaRPr lang="it-IT" sz="29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33</a:t>
            </a:fld>
            <a:endParaRPr lang="it-IT" dirty="0"/>
          </a:p>
        </p:txBody>
      </p:sp>
    </p:spTree>
    <p:extLst>
      <p:ext uri="{BB962C8B-B14F-4D97-AF65-F5344CB8AC3E}">
        <p14:creationId xmlns:p14="http://schemas.microsoft.com/office/powerpoint/2010/main" xmlns="" val="8509074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7500" lnSpcReduction="20000"/>
          </a:bodyPr>
          <a:lstStyle/>
          <a:p>
            <a:r>
              <a:rPr lang="it-IT" u="sng" dirty="0"/>
              <a:t>La sentenza n.232/2017 ribadisce, dunque, il proprio orientamento richiamandosi alle precedenti pronunce </a:t>
            </a:r>
            <a:r>
              <a:rPr lang="it-IT" dirty="0"/>
              <a:t>con le quali ha statuito</a:t>
            </a:r>
          </a:p>
          <a:p>
            <a:endParaRPr lang="it-IT" dirty="0"/>
          </a:p>
          <a:p>
            <a:pPr lvl="1"/>
            <a:r>
              <a:rPr lang="it-IT" dirty="0"/>
              <a:t> che </a:t>
            </a:r>
            <a:r>
              <a:rPr lang="it-IT" b="1" dirty="0"/>
              <a:t>il principio dell'accertamento di conformità di cui all'art. 36 </a:t>
            </a:r>
            <a:r>
              <a:rPr lang="it-IT" b="1" dirty="0" err="1"/>
              <a:t>t.u.</a:t>
            </a:r>
            <a:r>
              <a:rPr lang="it-IT" b="1" dirty="0"/>
              <a:t> edilizia costituisce </a:t>
            </a:r>
            <a:r>
              <a:rPr lang="it-IT" b="1" i="1" dirty="0"/>
              <a:t>"principio fondamentale </a:t>
            </a:r>
            <a:r>
              <a:rPr lang="it-IT" i="1" dirty="0"/>
              <a:t>nella materia governo del territorio" </a:t>
            </a:r>
            <a:r>
              <a:rPr lang="it-IT" dirty="0"/>
              <a:t>(sentenza n. 107 del 2017), </a:t>
            </a:r>
          </a:p>
          <a:p>
            <a:pPr lvl="1"/>
            <a:endParaRPr lang="it-IT" dirty="0"/>
          </a:p>
          <a:p>
            <a:pPr lvl="1"/>
            <a:r>
              <a:rPr lang="it-IT" dirty="0"/>
              <a:t> </a:t>
            </a:r>
            <a:r>
              <a:rPr lang="it-IT" i="1" dirty="0"/>
              <a:t>"</a:t>
            </a:r>
            <a:r>
              <a:rPr lang="it-IT" i="1" u="sng" dirty="0"/>
              <a:t>finalizzato a garantire l'assoluto rispetto della disciplina urbanistica ed edilizia durante tutto l'arco temporale compreso tra la realizzazione dell'opera e la presentazione dell'istanza </a:t>
            </a:r>
            <a:r>
              <a:rPr lang="it-IT" i="1" dirty="0"/>
              <a:t>volta ad ottenere l'accertamento di conformità" </a:t>
            </a:r>
            <a:r>
              <a:rPr lang="it-IT" dirty="0"/>
              <a:t>(sentenza n. 101 del 2013). </a:t>
            </a:r>
          </a:p>
          <a:p>
            <a:pPr lvl="1"/>
            <a:endParaRPr lang="it-IT" dirty="0"/>
          </a:p>
          <a:p>
            <a:pPr lvl="1"/>
            <a:r>
              <a:rPr lang="it-IT" u="sng" dirty="0"/>
              <a:t>Tale istituto </a:t>
            </a:r>
            <a:r>
              <a:rPr lang="it-IT" b="1" u="sng" dirty="0"/>
              <a:t>si distingue dal condono edilizio</a:t>
            </a:r>
            <a:r>
              <a:rPr lang="it-IT" u="sng" dirty="0"/>
              <a:t>, in quanto </a:t>
            </a:r>
            <a:r>
              <a:rPr lang="it-IT" i="1" u="sng" dirty="0"/>
              <a:t>"fa riferimento alla possibilità di sanare opere che, sebbene sostanzialmente conformi alla disciplina urbanistica ed edilizia, sono state realizzate in assenza del titolo stesso</a:t>
            </a:r>
            <a:r>
              <a:rPr lang="it-IT" i="1" dirty="0"/>
              <a:t>, ovvero con varianti essenziali", laddove il condono edilizio "ha quale effetto la sanatoria non solo formale ma anche sostanziale dell'abuso, a prescindere dalla conformità delle opere realizzate alla disciplina urbanistica ed edilizia"</a:t>
            </a:r>
            <a:r>
              <a:rPr lang="it-IT" dirty="0"/>
              <a:t> (sentenza n. 50 del 2017).</a:t>
            </a:r>
          </a:p>
          <a:p>
            <a:endParaRPr lang="it-IT" sz="2000" dirty="0"/>
          </a:p>
          <a:p>
            <a:pPr lvl="1"/>
            <a:endParaRPr lang="it-IT" sz="29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34</a:t>
            </a:fld>
            <a:endParaRPr lang="it-IT" dirty="0"/>
          </a:p>
        </p:txBody>
      </p:sp>
    </p:spTree>
    <p:extLst>
      <p:ext uri="{BB962C8B-B14F-4D97-AF65-F5344CB8AC3E}">
        <p14:creationId xmlns:p14="http://schemas.microsoft.com/office/powerpoint/2010/main" xmlns="" val="2770514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77500" lnSpcReduction="20000"/>
          </a:bodyPr>
          <a:lstStyle/>
          <a:p>
            <a:r>
              <a:rPr lang="it-IT" dirty="0"/>
              <a:t>Infine sempre la sentenza n.232/2017, ricorda al legislatore siciliano che per altro si muove nell’ambito di un’autonomia speciale e rafforzata rispetto a quella delle regioni a statuto ordinario, che, </a:t>
            </a:r>
            <a:r>
              <a:rPr lang="it-IT" i="1" dirty="0"/>
              <a:t>«sebbene questa Corte abbia riconosciuto che la disciplina dell'accertamento di conformità attiene al governo del territorio, ha comunque precisato che spetta al legislatore statale la scelta </a:t>
            </a:r>
            <a:r>
              <a:rPr lang="it-IT" i="1" dirty="0" err="1"/>
              <a:t>sull'an</a:t>
            </a:r>
            <a:r>
              <a:rPr lang="it-IT" i="1" dirty="0"/>
              <a:t>, sul quando e sul quantum della sanatoria, potendo il legislatore regionale intervenire solo per quanto riguarda l'articolazione e la specificazione di tali disposizioni (sentenza n. 233 del 2015).»</a:t>
            </a:r>
            <a:endParaRPr lang="it-IT" sz="2000" i="1" dirty="0"/>
          </a:p>
          <a:p>
            <a:endParaRPr lang="it-IT" dirty="0"/>
          </a:p>
          <a:p>
            <a:r>
              <a:rPr lang="it-IT" i="1" dirty="0"/>
              <a:t>«Né alcun rilievo assume la presunta coerenza delle disposizioni impugnate con gli approdi di una parte della giurisprudenza amministrativa (sulla cosiddetta sanatoria giurisprudenziale), peraltro contraddetta da orientamenti consolidati, espressi anche di recente (Consiglio di Stato, sez. sesta, n. 3194 del 2016), «perché un suo eventuale riconoscimento normativo non potrebbe che provenire dal legislatore statale» </a:t>
            </a:r>
            <a:r>
              <a:rPr lang="it-IT" dirty="0"/>
              <a:t>(sentenza n.233 del 2015).»</a:t>
            </a:r>
          </a:p>
          <a:p>
            <a:endParaRPr lang="it-IT" sz="2000" dirty="0"/>
          </a:p>
          <a:p>
            <a:pPr lvl="1"/>
            <a:endParaRPr lang="it-IT" sz="29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35</a:t>
            </a:fld>
            <a:endParaRPr lang="it-IT" dirty="0"/>
          </a:p>
        </p:txBody>
      </p:sp>
    </p:spTree>
    <p:extLst>
      <p:ext uri="{BB962C8B-B14F-4D97-AF65-F5344CB8AC3E}">
        <p14:creationId xmlns:p14="http://schemas.microsoft.com/office/powerpoint/2010/main" xmlns="" val="2957420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F0"/>
            </a:solidFill>
          </a:ln>
        </p:spPr>
        <p:txBody>
          <a:bodyPr>
            <a:normAutofit fontScale="90000"/>
          </a:bodyPr>
          <a:lstStyle/>
          <a:p>
            <a:r>
              <a:rPr lang="it-IT" b="1" dirty="0">
                <a:ln w="10541" cmpd="sng">
                  <a:solidFill>
                    <a:schemeClr val="accent1">
                      <a:shade val="88000"/>
                      <a:satMod val="110000"/>
                    </a:schemeClr>
                  </a:solidFill>
                  <a:prstDash val="solid"/>
                </a:ln>
                <a:solidFill>
                  <a:srgbClr val="00B0F0"/>
                </a:solidFill>
              </a:rPr>
              <a:t>2. IL SUPERAMENTO DELLA SANATORIA GIURISPRUDENZIALE NELLE PRONUNCE DELLA CORTE COSTITUZIONALE</a:t>
            </a:r>
            <a:endParaRPr lang="it-IT" b="1" cap="all" dirty="0">
              <a:ln w="10541" cmpd="sng">
                <a:solidFill>
                  <a:schemeClr val="accent1">
                    <a:shade val="88000"/>
                    <a:satMod val="110000"/>
                  </a:schemeClr>
                </a:solidFill>
                <a:prstDash val="solid"/>
              </a:ln>
              <a:solidFill>
                <a:srgbClr val="00B0F0"/>
              </a:solidFill>
            </a:endParaRPr>
          </a:p>
        </p:txBody>
      </p:sp>
      <p:sp>
        <p:nvSpPr>
          <p:cNvPr id="3" name="Segnaposto contenuto 2"/>
          <p:cNvSpPr>
            <a:spLocks noGrp="1"/>
          </p:cNvSpPr>
          <p:nvPr>
            <p:ph idx="1"/>
          </p:nvPr>
        </p:nvSpPr>
        <p:spPr>
          <a:xfrm>
            <a:off x="457200" y="1600199"/>
            <a:ext cx="8229600" cy="5121275"/>
          </a:xfrm>
        </p:spPr>
        <p:txBody>
          <a:bodyPr>
            <a:normAutofit fontScale="47500" lnSpcReduction="20000"/>
          </a:bodyPr>
          <a:lstStyle/>
          <a:p>
            <a:r>
              <a:rPr lang="it-IT" sz="3300" dirty="0"/>
              <a:t>Anche </a:t>
            </a:r>
            <a:r>
              <a:rPr lang="it-IT" sz="3300" u="sng" dirty="0"/>
              <a:t>da ultimo, con la sentenza 9 gennaio 2019, n.2 la Corte Costituzionale </a:t>
            </a:r>
            <a:r>
              <a:rPr lang="it-IT" sz="3300" dirty="0"/>
              <a:t>ha richiamato il «principio fondamentale nella materia governo del territorio» insito nella verifica della "doppia conformità» disciplinata dall’art.36 del TUED</a:t>
            </a:r>
          </a:p>
          <a:p>
            <a:endParaRPr lang="it-IT" sz="3300" dirty="0"/>
          </a:p>
          <a:p>
            <a:r>
              <a:rPr lang="it-IT" sz="3300" dirty="0"/>
              <a:t>A tale principio secondo la recentissima pronuncia </a:t>
            </a:r>
            <a:r>
              <a:rPr lang="it-IT" sz="3300" u="sng" dirty="0"/>
              <a:t>deve aggiungersi, quale principio fondamentale, anche la previsione del pagamento di una somma, a titolo di oblazione (cui è subordinata l’efficacia estintiva dell’illecito edilizio)</a:t>
            </a:r>
            <a:r>
              <a:rPr lang="it-IT" sz="3300" dirty="0"/>
              <a:t>, ma non necessariamente la relativa misura, che può essere autonomamente determinata dal legislatore regionale.</a:t>
            </a:r>
          </a:p>
          <a:p>
            <a:endParaRPr lang="it-IT" sz="3300" dirty="0"/>
          </a:p>
          <a:p>
            <a:r>
              <a:rPr lang="it-IT" sz="3300" dirty="0"/>
              <a:t>Torneremo più avanti sugli altri enunciati di questa sentenza, allorché tratteremo dell’oblazione e dei rapporti tra accertamento di conformità ex art.36 TUED e sanatoria degli interventi eseguiti in base a permesso di costruire successivamente annullato (art.38 TUED)</a:t>
            </a:r>
          </a:p>
          <a:p>
            <a:endParaRPr lang="it-IT" sz="3300" dirty="0"/>
          </a:p>
          <a:p>
            <a:r>
              <a:rPr lang="it-IT" sz="3300" u="sng" dirty="0"/>
              <a:t>La Consulta, infatti, pur riconoscendo al legislatore regionale la potestà di graduare diversamente la misura dell’oblazione prevista nel meccanismo dell’accertamento di conformità, ha ritenuto irragionevole, e quindi illegittimo sul piano costituzionale, che la medesima misura, rimodulata, dell’oblazione, sia stata prevista dalla impugnata legge della regione Lazio, per la più grave e diversa fattispecie di sanatoria prevista dal citato art.38, dove si è in presenza di un abuso sostanziale e non meramente formale come nel caso dell’accertamento della doppia conformità</a:t>
            </a:r>
          </a:p>
          <a:p>
            <a:endParaRPr lang="it-IT" sz="3300"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03120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30628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306287"/>
            <a:ext cx="8229600" cy="5415188"/>
          </a:xfrm>
        </p:spPr>
        <p:txBody>
          <a:bodyPr>
            <a:normAutofit fontScale="55000" lnSpcReduction="20000"/>
          </a:bodyPr>
          <a:lstStyle/>
          <a:p>
            <a:r>
              <a:rPr lang="it-IT" sz="3300" u="sng" dirty="0">
                <a:solidFill>
                  <a:prstClr val="black"/>
                </a:solidFill>
              </a:rPr>
              <a:t>Alla luce delle reiterate pronunce della Corte Costituzionale, anche la giurisprudenza amministrativa successiva si è allineata a questo orientamento maggiormente rigoroso e rispettoso del principio di legalità, sostanzialmente </a:t>
            </a:r>
            <a:r>
              <a:rPr lang="it-IT" sz="3300" u="sng" dirty="0" err="1">
                <a:solidFill>
                  <a:prstClr val="black"/>
                </a:solidFill>
              </a:rPr>
              <a:t>reiettivo</a:t>
            </a:r>
            <a:r>
              <a:rPr lang="it-IT" sz="3300" u="sng" dirty="0">
                <a:solidFill>
                  <a:prstClr val="black"/>
                </a:solidFill>
              </a:rPr>
              <a:t> della sanatoria giurisprudenziale</a:t>
            </a:r>
          </a:p>
          <a:p>
            <a:endParaRPr lang="it-IT" sz="3300" dirty="0">
              <a:solidFill>
                <a:prstClr val="black"/>
              </a:solidFill>
            </a:endParaRPr>
          </a:p>
          <a:p>
            <a:r>
              <a:rPr lang="it-IT" sz="3300" dirty="0"/>
              <a:t>Vedasi per tutte </a:t>
            </a:r>
            <a:r>
              <a:rPr lang="it-IT" sz="3300" u="sng" dirty="0" err="1"/>
              <a:t>Cons</a:t>
            </a:r>
            <a:r>
              <a:rPr lang="it-IT" sz="3300" u="sng" dirty="0"/>
              <a:t>. Stato, </a:t>
            </a:r>
            <a:r>
              <a:rPr lang="it-IT" sz="3300" u="sng" dirty="0" err="1"/>
              <a:t>sez.VI</a:t>
            </a:r>
            <a:r>
              <a:rPr lang="it-IT" sz="3300" u="sng" dirty="0"/>
              <a:t>, 18 luglio 2016, n.3194, ove si afferma</a:t>
            </a:r>
          </a:p>
          <a:p>
            <a:endParaRPr lang="it-IT" dirty="0"/>
          </a:p>
          <a:p>
            <a:pPr lvl="1"/>
            <a:r>
              <a:rPr lang="it-IT" sz="2700" dirty="0"/>
              <a:t>che </a:t>
            </a:r>
            <a:r>
              <a:rPr lang="it-IT" sz="2700" i="1" dirty="0"/>
              <a:t>«in base alla giurisprudenza amministrativa predominante, e qui condivisa, ai fini del rilascio della sanatoria ex art.36 cit. non si può prescindere dall'accertamento positivo del possesso del requisito della c. d. doppia conformità.»</a:t>
            </a:r>
          </a:p>
          <a:p>
            <a:endParaRPr lang="it-IT" sz="2700" dirty="0"/>
          </a:p>
          <a:p>
            <a:pPr lvl="1"/>
            <a:r>
              <a:rPr lang="it-IT" sz="2700" dirty="0"/>
              <a:t>In proposito lo stesso Collegio </a:t>
            </a:r>
            <a:r>
              <a:rPr lang="it-IT" sz="2700" i="1" dirty="0"/>
              <a:t>«fa rinvio alle argomentazioni e alle conclusioni delle sentenze di questo Consiglio di Stato </a:t>
            </a:r>
            <a:r>
              <a:rPr lang="it-IT" sz="2700" i="1" dirty="0" err="1"/>
              <a:t>nn</a:t>
            </a:r>
            <a:r>
              <a:rPr lang="it-IT" sz="2700" i="1" dirty="0"/>
              <a:t>. 2755 del 2014 e 2784 e 4552 del 2015 (si vedano anche i numerosi richiami giurisprudenziali operati da </a:t>
            </a:r>
            <a:r>
              <a:rPr lang="it-IT" sz="2700" i="1" dirty="0" err="1"/>
              <a:t>Cons</a:t>
            </a:r>
            <a:r>
              <a:rPr lang="it-IT" sz="2700" i="1" dirty="0"/>
              <a:t>. Stato n. 2755 del 2014), in base alle quali il permesso in sanatoria ex art. 36 del D.P.R. n. 380 del 2001 è ottenibile solo a condizione che l'intervento risulti conforme alla disciplina urbanistica ed edilizia vigente al momento sia della realizzazione del manufatto e sia della presentazione della domanda»</a:t>
            </a:r>
          </a:p>
          <a:p>
            <a:pPr lvl="1"/>
            <a:endParaRPr lang="it-IT" sz="2700" dirty="0"/>
          </a:p>
          <a:p>
            <a:pPr lvl="1"/>
            <a:r>
              <a:rPr lang="it-IT" sz="2700" dirty="0"/>
              <a:t>Ritenendo altrimenti verrebbe invece questione, con </a:t>
            </a:r>
            <a:r>
              <a:rPr lang="it-IT" sz="2700" b="1" u="sng" dirty="0"/>
              <a:t>la "sanatoria giurisprudenziale", </a:t>
            </a:r>
            <a:r>
              <a:rPr lang="it-IT" sz="2700" b="1" i="1" u="sng" dirty="0"/>
              <a:t>«un atto atipico con effetti </a:t>
            </a:r>
            <a:r>
              <a:rPr lang="it-IT" sz="2700" b="1" i="1" u="sng" dirty="0" err="1"/>
              <a:t>provvedimentali</a:t>
            </a:r>
            <a:r>
              <a:rPr lang="it-IT" sz="2700" b="1" i="1" u="sng" dirty="0"/>
              <a:t> che si colloca al di fuori di qualsiasi previsione normativa e che pertanto non può ritenersi ammesso nel nostro ordinamento, contrassegnato dal principio di legalità dell'azione amministrativa e dal carattere tipico dei poteri esercitati dall'Amministrazione</a:t>
            </a:r>
            <a:r>
              <a:rPr lang="it-IT" sz="2700" i="1" dirty="0"/>
              <a:t>, alla stregua del principio di nominatività, poteri che non possono essere surrogati dal giudice, pena la violazione del principio di separazione dei poteri e l'invasione di sfere di attribuzioni riservate all'Amministrazione.»</a:t>
            </a: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165635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40000" lnSpcReduction="20000"/>
          </a:bodyPr>
          <a:lstStyle/>
          <a:p>
            <a:r>
              <a:rPr lang="it-IT" sz="4300" u="sng" dirty="0">
                <a:solidFill>
                  <a:prstClr val="black"/>
                </a:solidFill>
              </a:rPr>
              <a:t>Conformi alla tesi ormai predominante che non ritiene ammissibile una sanatoria impropria di creazione giurisprudenziale, accanto a quella legalmente tipizzata all’art.36 del TUED, si registrano innumerevoli pronunce, sia del giudice di secondo grado</a:t>
            </a:r>
            <a:r>
              <a:rPr lang="it-IT" sz="4300" dirty="0">
                <a:solidFill>
                  <a:prstClr val="black"/>
                </a:solidFill>
              </a:rPr>
              <a:t> (</a:t>
            </a:r>
            <a:r>
              <a:rPr lang="it-IT" sz="4300" dirty="0" err="1">
                <a:solidFill>
                  <a:prstClr val="black"/>
                </a:solidFill>
              </a:rPr>
              <a:t>Cons</a:t>
            </a:r>
            <a:r>
              <a:rPr lang="it-IT" sz="4300" dirty="0">
                <a:solidFill>
                  <a:prstClr val="black"/>
                </a:solidFill>
              </a:rPr>
              <a:t>. </a:t>
            </a:r>
            <a:r>
              <a:rPr lang="it-IT" sz="4300" dirty="0" err="1">
                <a:solidFill>
                  <a:prstClr val="black"/>
                </a:solidFill>
              </a:rPr>
              <a:t>Giust</a:t>
            </a:r>
            <a:r>
              <a:rPr lang="it-IT" sz="4300" dirty="0">
                <a:solidFill>
                  <a:prstClr val="black"/>
                </a:solidFill>
              </a:rPr>
              <a:t>. Sicilia, parere 12 gennaio 2017 n.7; </a:t>
            </a:r>
            <a:r>
              <a:rPr lang="it-IT" sz="4300" dirty="0" err="1">
                <a:solidFill>
                  <a:prstClr val="black"/>
                </a:solidFill>
              </a:rPr>
              <a:t>Cons</a:t>
            </a:r>
            <a:r>
              <a:rPr lang="it-IT" sz="4300" dirty="0">
                <a:solidFill>
                  <a:prstClr val="black"/>
                </a:solidFill>
              </a:rPr>
              <a:t>. Stato, </a:t>
            </a:r>
            <a:r>
              <a:rPr lang="it-IT" sz="4300" dirty="0" err="1">
                <a:solidFill>
                  <a:prstClr val="black"/>
                </a:solidFill>
              </a:rPr>
              <a:t>sez.VI</a:t>
            </a:r>
            <a:r>
              <a:rPr lang="it-IT" sz="4300" dirty="0">
                <a:solidFill>
                  <a:prstClr val="black"/>
                </a:solidFill>
              </a:rPr>
              <a:t>, </a:t>
            </a:r>
            <a:r>
              <a:rPr lang="it-IT" sz="4300" dirty="0"/>
              <a:t>20 febbraio 2018, n. 1087 e 24 aprile 2018, n. 2496, con ulteriori estesi richiami, comprensivi di arresti della Corte costituzionale, e, da ultimo, sempre la VI sezione con la decisione n.5319 dell’11 settembre 2018), </a:t>
            </a:r>
            <a:r>
              <a:rPr lang="it-IT" sz="4300" u="sng" dirty="0"/>
              <a:t>sia dei TAR </a:t>
            </a:r>
            <a:r>
              <a:rPr lang="it-IT" sz="4300" dirty="0"/>
              <a:t>(ex </a:t>
            </a:r>
            <a:r>
              <a:rPr lang="it-IT" sz="4300" dirty="0" err="1"/>
              <a:t>multiis</a:t>
            </a:r>
            <a:r>
              <a:rPr lang="it-IT" sz="4300" dirty="0"/>
              <a:t>: TAR Campania, Napoli, 28 ottobre 2016, n.5010 e 6 novembre 2017, n.5160; TAR Toscana, 24 luglio 2017, n.953; </a:t>
            </a:r>
            <a:r>
              <a:rPr lang="it-IT" sz="4300" b="1" u="sng" dirty="0"/>
              <a:t>TAR Lombardia, 21 marzo 2017, n.676).</a:t>
            </a:r>
            <a:endParaRPr lang="it-IT" sz="4300" b="1" u="sng" dirty="0">
              <a:solidFill>
                <a:prstClr val="black"/>
              </a:solidFill>
            </a:endParaRPr>
          </a:p>
          <a:p>
            <a:endParaRPr lang="it-IT" sz="4300" dirty="0"/>
          </a:p>
          <a:p>
            <a:r>
              <a:rPr lang="it-IT" sz="4300" dirty="0"/>
              <a:t>In particolare merita di essere richiamata proprio </a:t>
            </a:r>
            <a:r>
              <a:rPr lang="it-IT" sz="4300" u="sng" dirty="0"/>
              <a:t>la sentenza del giudice lombardo, perché la stessa fa applicazione rigorosa del principio della doppia conformità rispetto ad opere pertinenziali come tali soggette a DIA/SCIA, negando che anche  queste possano accedere alla c.d. sanatoria impropria </a:t>
            </a:r>
            <a:r>
              <a:rPr lang="it-IT" sz="4300" i="1" dirty="0"/>
              <a:t>«atteso che, per giurisprudenza ormai costante, non può più essere invocata la c.d. sanatoria giurisprudenziale, che consentiva il rilascio del titolo allorquando l'opera abusiva risultava conforme alla disciplina urbanistica ed edilizia sopravvenuta, ed in vigore al momento della presentazione dell'istanza, non avendo infatti tale orientamento più ragione di esistere nel vigente ordinamento, caratterizzato da una disciplina puntuale ed esaustiva delle ipotesi di condono e sanatoria edilizia (C.S., Sez. VI,18.7.2016, n. 3194).»</a:t>
            </a:r>
          </a:p>
          <a:p>
            <a:endParaRPr lang="it-IT" dirty="0"/>
          </a:p>
          <a:p>
            <a:pPr marL="0" indent="0">
              <a:buNone/>
            </a:pPr>
            <a:r>
              <a:rPr lang="it-IT" dirty="0"/>
              <a:t/>
            </a:r>
            <a:br>
              <a:rPr lang="it-IT" dirty="0"/>
            </a:br>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64638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500" b="1" u="sng" dirty="0"/>
              <a:t>In sostanza, quindi, per la Corte Costituzionale e la giurisprudenza amministrativa dominante, solo gli abusi formali, per i quali è cioè accertato il rispetto continuo e ininterrotto della disciplina urbanistica vigente, possono accedere alla sanatoria ex art.36 TUED, </a:t>
            </a:r>
            <a:r>
              <a:rPr lang="it-IT" sz="3500" dirty="0"/>
              <a:t>per tutti gli altri abusi, divenuti successivamente conformi per un casuale e imprevedibile mutamento delle previsioni urbanistiche, l’ordinamento impone l’adozione della sanzione demolitoria</a:t>
            </a:r>
          </a:p>
          <a:p>
            <a:endParaRPr lang="it-IT" sz="3500" dirty="0"/>
          </a:p>
          <a:p>
            <a:r>
              <a:rPr lang="it-IT" sz="3500" dirty="0"/>
              <a:t>Come ha ben chiarito la dottrina (cfr. V. BRIGANTE,  </a:t>
            </a:r>
            <a:r>
              <a:rPr lang="it-IT" sz="3500" i="1" dirty="0"/>
              <a:t>«Accertamenti di conformità: tracce di una controversa evoluzione»</a:t>
            </a:r>
            <a:r>
              <a:rPr lang="it-IT" sz="3500" dirty="0"/>
              <a:t> in </a:t>
            </a:r>
            <a:r>
              <a:rPr lang="it-IT" sz="3500" dirty="0" err="1"/>
              <a:t>Riv</a:t>
            </a:r>
            <a:r>
              <a:rPr lang="it-IT" sz="3500" dirty="0"/>
              <a:t>. Giur. </a:t>
            </a:r>
            <a:r>
              <a:rPr lang="it-IT" sz="3500" dirty="0" err="1"/>
              <a:t>Edil</a:t>
            </a:r>
            <a:r>
              <a:rPr lang="it-IT" sz="3500" dirty="0"/>
              <a:t>., 2018, 173, ss.) </a:t>
            </a:r>
          </a:p>
          <a:p>
            <a:endParaRPr lang="it-IT" dirty="0"/>
          </a:p>
          <a:p>
            <a:pPr lvl="1"/>
            <a:r>
              <a:rPr lang="it-IT" sz="2900" i="1" dirty="0"/>
              <a:t>«l'arresto della Corte Costituzionale del maggio del 2017 sembra sancire l'approdo finale del contrasto, imponendo l'effettivo rispetto della disciplina urbanistica vigente al momento della costruzione e al momento della presentazione dell'istanza.</a:t>
            </a:r>
            <a:br>
              <a:rPr lang="it-IT" sz="2900" i="1" dirty="0"/>
            </a:br>
            <a:r>
              <a:rPr lang="it-IT" sz="2900" i="1" u="sng" dirty="0"/>
              <a:t>Il sacrificio del principio di conservazione dei valori giuridici ed economici appare necessario di fronte alla necessità di conferire certezza formale e sostanziale alla tematica dei permessi in sanatoria</a:t>
            </a:r>
            <a:r>
              <a:rPr lang="it-IT" sz="2900" i="1" dirty="0"/>
              <a:t>. Per il periodo antecedente alla sanatoria, l'illiceità, anche se solo formale, permane come realtà giuridica e, come tale, deve provocare la reazione dell'ordinamento giuridico.»</a:t>
            </a:r>
          </a:p>
          <a:p>
            <a:pPr marL="0" indent="0">
              <a:buNone/>
            </a:pPr>
            <a:r>
              <a:rPr lang="it-IT" dirty="0"/>
              <a:t/>
            </a:r>
            <a:br>
              <a:rPr lang="it-IT" dirty="0"/>
            </a:br>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39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80241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Sul fronte della </a:t>
            </a:r>
            <a:r>
              <a:rPr lang="it-IT" b="1" u="sng" dirty="0"/>
              <a:t>giurisprudenza del TAR Marche, che pure citeremo ampiamente più avanti</a:t>
            </a:r>
            <a:r>
              <a:rPr lang="it-IT" dirty="0"/>
              <a:t> in relazione a singole specifiche tematiche, merita di essere innanzitutto segnalata la </a:t>
            </a:r>
            <a:r>
              <a:rPr lang="it-IT" b="1" u="sng" dirty="0"/>
              <a:t>sentenza n.215 del 3 aprile 2018, con la quale il giudice marchigiano aderisce con estrema chiarezza alla tesi ormai dominante, </a:t>
            </a:r>
            <a:r>
              <a:rPr lang="it-IT" b="1" u="sng" dirty="0" err="1"/>
              <a:t>reiettiva</a:t>
            </a:r>
            <a:r>
              <a:rPr lang="it-IT" b="1" u="sng" dirty="0"/>
              <a:t> della sanatoria giurisprudenziale</a:t>
            </a:r>
          </a:p>
          <a:p>
            <a:endParaRPr lang="it-IT" dirty="0"/>
          </a:p>
          <a:p>
            <a:pPr lvl="1"/>
            <a:r>
              <a:rPr lang="it-IT" sz="2600" i="1" dirty="0"/>
              <a:t>«Quanto al cosiddetto requisito della "doppia conformità" necessario per poter rilasciare un titolo edilizio in sanatoria, chiaro è al riguardo il dettato normativo (art.36, comma 1, del D.P.R. n. 380 del 2001); inoltre, l'orientamento della giurisprudenza amministrativa è univoco e consolidato sul punto. Anche da ultimo è stato affermato che "È principio indiscusso nella giurisprudenza amministrativa quello secondo cui presupposto indefettibile per il rilascio del permesso di costruire in sanatoria è la c.d. doppia conformità, vale a dire la non contrarietà del manufatto abusivo alla disciplina urbanistica vigente sia al momento della sua realizzazione sia al momento della presentazione dell'istanza di sanatoria. </a:t>
            </a:r>
            <a:r>
              <a:rPr lang="it-IT" sz="2600" i="1" u="sng" dirty="0"/>
              <a:t>Altrettanto indiscusso è che l'adozione di una successiva variante al piano non potrebbe mai sanare un titolo edilizio già rilasciato (la cui legittimità andrebbe vagliata alla luce della regolamentazione urbanistica vigente all'epoca del rilascio del titolo medesimo) né rendere sanabili gli eventuali abusi edilizi commessi, </a:t>
            </a:r>
            <a:r>
              <a:rPr lang="it-IT" sz="2600" i="1" dirty="0"/>
              <a:t>la cui sanabilità, appunto per il principio della doppia conformità, andrebbe misurata sia in relazione alla legge urbanistica vigente al momento della realizzazione che a quella vigente al tempo della domanda di sanatoria" (</a:t>
            </a:r>
            <a:r>
              <a:rPr lang="it-IT" sz="2600" i="1" dirty="0" err="1"/>
              <a:t>Cons</a:t>
            </a:r>
            <a:r>
              <a:rPr lang="it-IT" sz="2600" i="1" dirty="0"/>
              <a:t>. St, sez. IV, 5 maggio 2017, n. 2063; in termini, T.A.R. Puglia Lecce, sez. I, 13 settembre 2017, n. 1444; T.A.R. Campania Napoli, sez. III, 28 agosto 2017, n. 4146; T.A.R. Toscana Firenze, sez. II, 24 luglio 2017, n. 953).»</a:t>
            </a:r>
          </a:p>
          <a:p>
            <a:pPr algn="l"/>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47448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dirty="0"/>
              <a:t>Nella medesima sentenza n.215/2018, il TAR Marche ritiene preliminarmente infondata anche la questione di costituzionalità sollevata dalla parte ricorrente riguardo il principio della doppia conformità come normato dall’art.36 TUED</a:t>
            </a:r>
          </a:p>
          <a:p>
            <a:endParaRPr lang="it-IT" dirty="0">
              <a:solidFill>
                <a:prstClr val="black"/>
              </a:solidFill>
            </a:endParaRPr>
          </a:p>
          <a:p>
            <a:r>
              <a:rPr lang="it-IT" dirty="0">
                <a:solidFill>
                  <a:prstClr val="black"/>
                </a:solidFill>
              </a:rPr>
              <a:t>Per il giudice marchigiano, infatti, la Consulta, con la (qui già vista) sentenza n.107 del 2017 resa sulla legge Campana del «Piano Casa», </a:t>
            </a:r>
          </a:p>
          <a:p>
            <a:endParaRPr lang="it-IT" dirty="0">
              <a:solidFill>
                <a:prstClr val="black"/>
              </a:solidFill>
            </a:endParaRPr>
          </a:p>
          <a:p>
            <a:pPr lvl="1"/>
            <a:r>
              <a:rPr lang="it-IT" dirty="0"/>
              <a:t>Ha  evidenziato la natura di principio fondamentale con riferimento alla "doppia conformità", ricordando, al riguardo, che la stessa Consulta </a:t>
            </a:r>
            <a:r>
              <a:rPr lang="it-IT" i="1" dirty="0"/>
              <a:t>« …(con la sentenza n. 101 del 2013) ha desunto dall'art. 36 del TUE il richiamato principio fondamentale in forza del quale è possibile ottenere un permesso in sanatoria solo se l'intervento risulti conforme alla disciplina urbanistica ed edilizia vigente sia al momento della realizzazione dello stesso, sia al momento della presentazione della domanda»</a:t>
            </a:r>
            <a:endParaRPr lang="it-IT" i="1" dirty="0">
              <a:solidFill>
                <a:prstClr val="black"/>
              </a:solidFill>
            </a:endParaRP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15630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300" u="sng" dirty="0">
                <a:solidFill>
                  <a:prstClr val="black"/>
                </a:solidFill>
              </a:rPr>
              <a:t>Le ragioni per cui un istituto giuridico come la «sanatoria impropria», è oggi tendenzialmente rifiutato dall’evoluzione giurisprudenziale, si correlano al profondo mutamento del contesto sociale in atto, dove i principi di efficacia e buon andamento dell’azione amministrativa, incorporano ormai quello di trasparenza risultando così rafforzato il principio di legalità in una visione sostanzialistica dell’operato della PA</a:t>
            </a:r>
          </a:p>
          <a:p>
            <a:endParaRPr lang="it-IT" sz="3300" dirty="0">
              <a:solidFill>
                <a:prstClr val="black"/>
              </a:solidFill>
            </a:endParaRPr>
          </a:p>
          <a:p>
            <a:r>
              <a:rPr lang="it-IT" sz="3300" dirty="0">
                <a:solidFill>
                  <a:prstClr val="black"/>
                </a:solidFill>
              </a:rPr>
              <a:t>Come ha rilevato la dottrina (cfr. </a:t>
            </a:r>
            <a:r>
              <a:rPr lang="it-IT" sz="3300" dirty="0" err="1">
                <a:solidFill>
                  <a:prstClr val="black"/>
                </a:solidFill>
              </a:rPr>
              <a:t>F</a:t>
            </a:r>
            <a:r>
              <a:rPr lang="it-IT" sz="3300" dirty="0">
                <a:solidFill>
                  <a:prstClr val="black"/>
                </a:solidFill>
              </a:rPr>
              <a:t>. SEMENTILLI, «</a:t>
            </a:r>
            <a:r>
              <a:rPr lang="it-IT" sz="3300" i="1" dirty="0">
                <a:solidFill>
                  <a:prstClr val="black"/>
                </a:solidFill>
              </a:rPr>
              <a:t>Declino e continuità della c.d. «sanatoria giurisprudenziale»: il ruolo dei principi» </a:t>
            </a:r>
            <a:r>
              <a:rPr lang="it-IT" sz="3300" dirty="0">
                <a:solidFill>
                  <a:prstClr val="black"/>
                </a:solidFill>
              </a:rPr>
              <a:t>in </a:t>
            </a:r>
            <a:r>
              <a:rPr lang="it-IT" sz="3300" dirty="0" err="1">
                <a:solidFill>
                  <a:prstClr val="black"/>
                </a:solidFill>
              </a:rPr>
              <a:t>Riv</a:t>
            </a:r>
            <a:r>
              <a:rPr lang="it-IT" sz="3300" dirty="0">
                <a:solidFill>
                  <a:prstClr val="black"/>
                </a:solidFill>
              </a:rPr>
              <a:t>. Giur. </a:t>
            </a:r>
            <a:r>
              <a:rPr lang="it-IT" sz="3300" dirty="0" err="1">
                <a:solidFill>
                  <a:prstClr val="black"/>
                </a:solidFill>
              </a:rPr>
              <a:t>Edil</a:t>
            </a:r>
            <a:r>
              <a:rPr lang="it-IT" sz="3300" dirty="0">
                <a:solidFill>
                  <a:prstClr val="black"/>
                </a:solidFill>
              </a:rPr>
              <a:t>., 2018, p.170 ss.) in questa mutata prospettiva </a:t>
            </a:r>
            <a:r>
              <a:rPr lang="it-IT" sz="3300" i="1" dirty="0">
                <a:solidFill>
                  <a:prstClr val="black"/>
                </a:solidFill>
              </a:rPr>
              <a:t>«</a:t>
            </a:r>
            <a:r>
              <a:rPr lang="it-IT" sz="3300" i="1" u="sng" dirty="0"/>
              <a:t>La sanatoria giurisprudenziale risulta invece estranea sia al principio di legalità, sia a quello di economicità, poiché finisce per addossare alla collettività il carico urbanistico e le altre conseguenze indotte sul territorio da costruzioni conformi solo ex post alle norme applicabili</a:t>
            </a:r>
            <a:r>
              <a:rPr lang="it-IT" sz="3300" i="1" dirty="0"/>
              <a:t>; ingenerando altresì attese distorsive in ordine all'auspicato mutamento degli strumenti urbanistici ed ai profili penali dell'illecito.»</a:t>
            </a:r>
          </a:p>
          <a:p>
            <a:endParaRPr lang="it-IT" dirty="0"/>
          </a:p>
          <a:p>
            <a:pPr lvl="1"/>
            <a:r>
              <a:rPr lang="it-IT" sz="2500" dirty="0"/>
              <a:t>Ecco quindi che </a:t>
            </a:r>
            <a:r>
              <a:rPr lang="it-IT" sz="2500" i="1" dirty="0"/>
              <a:t>«</a:t>
            </a:r>
            <a:r>
              <a:rPr lang="it-IT" sz="2500" i="1" u="sng" dirty="0"/>
              <a:t>i principi del diritto richiamati dalla giurisprudenza appaiono veicoli dei valori socio-economici di riferimento in una certa epoca</a:t>
            </a:r>
            <a:r>
              <a:rPr lang="it-IT" sz="2500" i="1" dirty="0"/>
              <a:t>. In un contesto più consapevole degli effetti potenzialmente negativi connessi alla sanatoria giurisprudenziale, in termini di costi per la collettività, impatto sul territorio, minore contrasto dell'abusivismo e di possibili fenomeni corruttivi, </a:t>
            </a:r>
            <a:r>
              <a:rPr lang="it-IT" sz="2500" i="1" u="sng" dirty="0"/>
              <a:t>è la soluzione “equitativa” (la cui negazione in precedenza era sembrata “aberrante”) a risultare ora irragionevole, oltre che contraria alle norme positive ed al diritto vivente</a:t>
            </a:r>
            <a:r>
              <a:rPr lang="it-IT" sz="2500" i="1" dirty="0"/>
              <a:t>. La revisione dell'istituto ad opera della giurisprudenza prevalente e della stessa Corte Costituzionale sembra quindi aver arrestato il percorso dell'istituto verso una più solida affermazione.»</a:t>
            </a: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50638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solidFill>
                  <a:srgbClr val="002060"/>
                </a:solidFill>
              </a:rPr>
              <a:t>3. IL SUPERAMENTO DELLA SANATORIA GIURISPRUDENZIALE NELLE PRONUNCE DEI GIUDICI AMMINISTRATIVI</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b="1" dirty="0">
                <a:solidFill>
                  <a:prstClr val="black"/>
                </a:solidFill>
              </a:rPr>
              <a:t>Non può tacersi, tuttavia, che sia pur recessiva, la sanatoria giurisprudenziale continua a riaffiorare, quasi </a:t>
            </a:r>
            <a:r>
              <a:rPr lang="it-IT" b="1" dirty="0" err="1">
                <a:solidFill>
                  <a:prstClr val="black"/>
                </a:solidFill>
              </a:rPr>
              <a:t>carsicamente</a:t>
            </a:r>
            <a:r>
              <a:rPr lang="it-IT" dirty="0">
                <a:solidFill>
                  <a:prstClr val="black"/>
                </a:solidFill>
              </a:rPr>
              <a:t>, </a:t>
            </a:r>
          </a:p>
          <a:p>
            <a:endParaRPr lang="it-IT" dirty="0">
              <a:solidFill>
                <a:prstClr val="black"/>
              </a:solidFill>
            </a:endParaRPr>
          </a:p>
          <a:p>
            <a:pPr lvl="1"/>
            <a:r>
              <a:rPr lang="it-IT" dirty="0">
                <a:solidFill>
                  <a:prstClr val="black"/>
                </a:solidFill>
              </a:rPr>
              <a:t>sia in alcune, comunque ormai </a:t>
            </a:r>
            <a:r>
              <a:rPr lang="it-IT" u="sng" dirty="0">
                <a:solidFill>
                  <a:prstClr val="black"/>
                </a:solidFill>
              </a:rPr>
              <a:t>isolate pronunce dei giudici amministrativi</a:t>
            </a:r>
          </a:p>
          <a:p>
            <a:pPr lvl="1"/>
            <a:endParaRPr lang="it-IT" dirty="0">
              <a:solidFill>
                <a:prstClr val="black"/>
              </a:solidFill>
            </a:endParaRPr>
          </a:p>
          <a:p>
            <a:pPr lvl="1"/>
            <a:r>
              <a:rPr lang="it-IT" dirty="0">
                <a:solidFill>
                  <a:prstClr val="black"/>
                </a:solidFill>
              </a:rPr>
              <a:t> sia nelle </a:t>
            </a:r>
            <a:r>
              <a:rPr lang="it-IT" u="sng" dirty="0">
                <a:solidFill>
                  <a:prstClr val="black"/>
                </a:solidFill>
              </a:rPr>
              <a:t>disposizioni di alcune leggi regionali </a:t>
            </a:r>
            <a:r>
              <a:rPr lang="it-IT" dirty="0">
                <a:solidFill>
                  <a:prstClr val="black"/>
                </a:solidFill>
              </a:rPr>
              <a:t>(art.17 della L.R. Emilia-Romagna n.23 del 2004; art.154 della L.R. Umbria, n.1 del 2015; art.14 della L.R. Sicilia n.16 del 2016 – questa tuttavia annullata, coma visto, dalla sentenza n.232 del 2017 della Corte </a:t>
            </a:r>
            <a:r>
              <a:rPr lang="it-IT" dirty="0" err="1">
                <a:solidFill>
                  <a:prstClr val="black"/>
                </a:solidFill>
              </a:rPr>
              <a:t>Costit</a:t>
            </a:r>
            <a:r>
              <a:rPr lang="it-IT" dirty="0">
                <a:solidFill>
                  <a:prstClr val="black"/>
                </a:solidFill>
              </a:rPr>
              <a:t>.)</a:t>
            </a:r>
          </a:p>
          <a:p>
            <a:pPr lvl="1"/>
            <a:r>
              <a:rPr lang="it-IT" dirty="0">
                <a:solidFill>
                  <a:prstClr val="black"/>
                </a:solidFill>
              </a:rPr>
              <a:t>Sia nelle recentissime norme emergenziali post-terremoto 2016 (vedasi infra)</a:t>
            </a:r>
          </a:p>
          <a:p>
            <a:pPr lvl="1"/>
            <a:r>
              <a:rPr lang="it-IT" dirty="0">
                <a:solidFill>
                  <a:prstClr val="black"/>
                </a:solidFill>
              </a:rPr>
              <a:t>che, soprattutto, </a:t>
            </a:r>
            <a:r>
              <a:rPr lang="it-IT" u="sng" dirty="0">
                <a:solidFill>
                  <a:prstClr val="black"/>
                </a:solidFill>
              </a:rPr>
              <a:t>nella prassi di alcune amministrazioni comunali </a:t>
            </a:r>
            <a:r>
              <a:rPr lang="it-IT" dirty="0">
                <a:solidFill>
                  <a:prstClr val="black"/>
                </a:solidFill>
              </a:rPr>
              <a:t>che continuano in certi casi a rilasciare provvedimenti edilizi postumi sulla base della sola conformità delle opere abusive alla normativa vigente al momento della presentazione dell’istanza, in dichiarata applicazione della «sanatoria giurisprudenziale»</a:t>
            </a: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759180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b="1" dirty="0">
                <a:ln w="10541" cmpd="sng">
                  <a:solidFill>
                    <a:schemeClr val="accent1">
                      <a:shade val="88000"/>
                      <a:satMod val="110000"/>
                    </a:schemeClr>
                  </a:solidFill>
                  <a:prstDash val="solid"/>
                </a:ln>
              </a:rPr>
              <a:t>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endParaRPr lang="it-IT"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a:bodyPr>
          <a:lstStyle/>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graphicFrame>
        <p:nvGraphicFramePr>
          <p:cNvPr id="6" name="Tabella 5">
            <a:extLst>
              <a:ext uri="{FF2B5EF4-FFF2-40B4-BE49-F238E27FC236}">
                <a16:creationId xmlns:a16="http://schemas.microsoft.com/office/drawing/2014/main" xmlns="" id="{7750B4F5-1A00-A148-9922-4D702DEE4092}"/>
              </a:ext>
            </a:extLst>
          </p:cNvPr>
          <p:cNvGraphicFramePr>
            <a:graphicFrameLocks noGrp="1"/>
          </p:cNvGraphicFramePr>
          <p:nvPr>
            <p:extLst>
              <p:ext uri="{D42A27DB-BD31-4B8C-83A1-F6EECF244321}">
                <p14:modId xmlns:p14="http://schemas.microsoft.com/office/powerpoint/2010/main" xmlns="" val="580982"/>
              </p:ext>
            </p:extLst>
          </p:nvPr>
        </p:nvGraphicFramePr>
        <p:xfrm>
          <a:off x="0" y="1491342"/>
          <a:ext cx="9144000" cy="5230133"/>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xmlns="" val="972193029"/>
                    </a:ext>
                  </a:extLst>
                </a:gridCol>
                <a:gridCol w="4572000">
                  <a:extLst>
                    <a:ext uri="{9D8B030D-6E8A-4147-A177-3AD203B41FA5}">
                      <a16:colId xmlns:a16="http://schemas.microsoft.com/office/drawing/2014/main" xmlns="" val="3194379083"/>
                    </a:ext>
                  </a:extLst>
                </a:gridCol>
              </a:tblGrid>
              <a:tr h="5230133">
                <a:tc>
                  <a:txBody>
                    <a:bodyPr/>
                    <a:lstStyle/>
                    <a:p>
                      <a:pPr algn="ctr"/>
                      <a:r>
                        <a:rPr lang="it-IT" b="1" u="sng" dirty="0"/>
                        <a:t>ART.13 L.47/1985</a:t>
                      </a:r>
                    </a:p>
                    <a:p>
                      <a:pPr algn="ctr"/>
                      <a:r>
                        <a:rPr lang="it-IT" b="0" u="sng" dirty="0"/>
                        <a:t>Accertamento di conformità</a:t>
                      </a:r>
                    </a:p>
                    <a:p>
                      <a:pPr algn="just"/>
                      <a:r>
                        <a:rPr lang="it-IT" sz="1600" b="0" i="0" u="none" strike="noStrike" kern="1200" dirty="0">
                          <a:solidFill>
                            <a:schemeClr val="lt1"/>
                          </a:solidFill>
                          <a:effectLst/>
                          <a:latin typeface="+mn-lt"/>
                          <a:ea typeface="+mn-ea"/>
                          <a:cs typeface="+mn-cs"/>
                        </a:rPr>
                        <a:t>1. </a:t>
                      </a:r>
                      <a:r>
                        <a:rPr lang="it-IT" sz="1600" b="0" i="1" u="none" strike="noStrike" kern="1200" dirty="0">
                          <a:solidFill>
                            <a:schemeClr val="lt1"/>
                          </a:solidFill>
                          <a:effectLst/>
                          <a:latin typeface="+mn-lt"/>
                          <a:ea typeface="+mn-ea"/>
                          <a:cs typeface="+mn-cs"/>
                        </a:rPr>
                        <a:t>Fino alla scadenza del termine di cui all'art. 7, terzo comma, per i casi di opere eseguite in assenza di concessione o </a:t>
                      </a:r>
                      <a:r>
                        <a:rPr lang="it-IT" sz="1600" b="0" i="1" u="sng" strike="noStrike" kern="1200" dirty="0">
                          <a:solidFill>
                            <a:schemeClr val="lt1"/>
                          </a:solidFill>
                          <a:effectLst/>
                          <a:latin typeface="+mn-lt"/>
                          <a:ea typeface="+mn-ea"/>
                          <a:cs typeface="+mn-cs"/>
                        </a:rPr>
                        <a:t>in totale </a:t>
                      </a:r>
                      <a:r>
                        <a:rPr lang="it-IT" sz="1600" b="0" i="1" u="none" strike="noStrike" kern="1200" dirty="0">
                          <a:solidFill>
                            <a:schemeClr val="lt1"/>
                          </a:solidFill>
                          <a:effectLst/>
                          <a:latin typeface="+mn-lt"/>
                          <a:ea typeface="+mn-ea"/>
                          <a:cs typeface="+mn-cs"/>
                        </a:rPr>
                        <a:t>difformità o con variazioni essenziali, o dei termini stabiliti nell'ordinanza del sindaco di cui al primo comma dell'art. 9, nonché, nei casi di parziale difformità, nel termine di cui al primo comma dell'art. 12, ovvero </a:t>
                      </a:r>
                      <a:r>
                        <a:rPr lang="it-IT" sz="1600" b="0" i="1" u="sng" strike="noStrike" kern="1200" dirty="0">
                          <a:solidFill>
                            <a:schemeClr val="lt1"/>
                          </a:solidFill>
                          <a:effectLst/>
                          <a:latin typeface="+mn-lt"/>
                          <a:ea typeface="+mn-ea"/>
                          <a:cs typeface="+mn-cs"/>
                        </a:rPr>
                        <a:t>nel caso di opere eseguite in assenza di autorizzazione ai sensi dell'art. 10 </a:t>
                      </a:r>
                      <a:r>
                        <a:rPr lang="it-IT" sz="1600" b="0" i="1" u="none" strike="noStrike" kern="1200" dirty="0">
                          <a:solidFill>
                            <a:schemeClr val="lt1"/>
                          </a:solidFill>
                          <a:effectLst/>
                          <a:latin typeface="+mn-lt"/>
                          <a:ea typeface="+mn-ea"/>
                          <a:cs typeface="+mn-cs"/>
                        </a:rPr>
                        <a:t>e comunque fino alla irrogazione delle sanzioni amministrative, il responsabile dell'abuso può ottenere </a:t>
                      </a:r>
                      <a:r>
                        <a:rPr lang="it-IT" sz="1600" b="0" i="1" u="sng" strike="noStrike" kern="1200" dirty="0">
                          <a:solidFill>
                            <a:schemeClr val="lt1"/>
                          </a:solidFill>
                          <a:effectLst/>
                          <a:latin typeface="+mn-lt"/>
                          <a:ea typeface="+mn-ea"/>
                          <a:cs typeface="+mn-cs"/>
                        </a:rPr>
                        <a:t>la concessione o l'autorizzazione </a:t>
                      </a:r>
                      <a:r>
                        <a:rPr lang="it-IT" sz="1600" b="0" i="1" u="none" strike="noStrike" kern="1200" dirty="0">
                          <a:solidFill>
                            <a:schemeClr val="lt1"/>
                          </a:solidFill>
                          <a:effectLst/>
                          <a:latin typeface="+mn-lt"/>
                          <a:ea typeface="+mn-ea"/>
                          <a:cs typeface="+mn-cs"/>
                        </a:rPr>
                        <a:t>in sanatoria quando l'opera eseguita in assenza della concessione o autorizzazione è conforme </a:t>
                      </a:r>
                      <a:r>
                        <a:rPr lang="it-IT" sz="1600" b="0" i="1" u="sng" strike="noStrike" kern="1200" dirty="0">
                          <a:solidFill>
                            <a:schemeClr val="lt1"/>
                          </a:solidFill>
                          <a:effectLst/>
                          <a:latin typeface="+mn-lt"/>
                          <a:ea typeface="+mn-ea"/>
                          <a:cs typeface="+mn-cs"/>
                        </a:rPr>
                        <a:t>agli strumenti urbanistici generali e di attuazione approvati e non in contrasto con quelli adottati </a:t>
                      </a:r>
                      <a:r>
                        <a:rPr lang="it-IT" sz="1600" b="0" i="1" u="none" strike="noStrike" kern="1200" dirty="0">
                          <a:solidFill>
                            <a:schemeClr val="lt1"/>
                          </a:solidFill>
                          <a:effectLst/>
                          <a:latin typeface="+mn-lt"/>
                          <a:ea typeface="+mn-ea"/>
                          <a:cs typeface="+mn-cs"/>
                        </a:rPr>
                        <a:t>sia al momento della realizzazione dell'opera, sia al momento della presentazione della domanda. </a:t>
                      </a:r>
                    </a:p>
                    <a:p>
                      <a:pPr algn="just"/>
                      <a:endParaRPr lang="it-IT" b="0" u="none" dirty="0"/>
                    </a:p>
                  </a:txBody>
                  <a:tcPr/>
                </a:tc>
                <a:tc>
                  <a:txBody>
                    <a:bodyPr/>
                    <a:lstStyle/>
                    <a:p>
                      <a:pPr algn="ctr"/>
                      <a:r>
                        <a:rPr lang="it-IT" b="1" u="sng" dirty="0"/>
                        <a:t>ART.36 TUED</a:t>
                      </a:r>
                    </a:p>
                    <a:p>
                      <a:pPr algn="ctr"/>
                      <a:r>
                        <a:rPr lang="it-IT" b="1" u="sng" dirty="0"/>
                        <a:t>Accertamento di conformità</a:t>
                      </a:r>
                    </a:p>
                    <a:p>
                      <a:pPr algn="just"/>
                      <a:r>
                        <a:rPr lang="it-IT" sz="1800" b="0" i="0" u="none" strike="noStrike" kern="1200" dirty="0">
                          <a:solidFill>
                            <a:schemeClr val="lt1"/>
                          </a:solidFill>
                          <a:effectLst/>
                          <a:latin typeface="+mn-lt"/>
                          <a:ea typeface="+mn-ea"/>
                          <a:cs typeface="+mn-cs"/>
                        </a:rPr>
                        <a:t>1. </a:t>
                      </a:r>
                      <a:r>
                        <a:rPr lang="it-IT" sz="1600" b="0" i="0" u="none" strike="noStrike" kern="1200" dirty="0">
                          <a:solidFill>
                            <a:schemeClr val="lt1"/>
                          </a:solidFill>
                          <a:effectLst/>
                          <a:latin typeface="+mn-lt"/>
                          <a:ea typeface="+mn-ea"/>
                          <a:cs typeface="+mn-cs"/>
                        </a:rPr>
                        <a:t> </a:t>
                      </a:r>
                      <a:r>
                        <a:rPr lang="it-IT" sz="1600" b="0" i="1" u="none" strike="noStrike" kern="1200" dirty="0">
                          <a:solidFill>
                            <a:schemeClr val="lt1"/>
                          </a:solidFill>
                          <a:effectLst/>
                          <a:latin typeface="+mn-lt"/>
                          <a:ea typeface="+mn-ea"/>
                          <a:cs typeface="+mn-cs"/>
                        </a:rPr>
                        <a:t>In caso di interventi realizzati in assenza di permesso di costruire, o </a:t>
                      </a:r>
                      <a:r>
                        <a:rPr lang="it-IT" sz="1600" b="0" i="1" u="sng" strike="noStrike" kern="1200" dirty="0">
                          <a:solidFill>
                            <a:schemeClr val="lt1"/>
                          </a:solidFill>
                          <a:effectLst/>
                          <a:latin typeface="+mn-lt"/>
                          <a:ea typeface="+mn-ea"/>
                          <a:cs typeface="+mn-cs"/>
                        </a:rPr>
                        <a:t>in difformità </a:t>
                      </a:r>
                      <a:r>
                        <a:rPr lang="it-IT" sz="1600" b="0" i="1" u="none" strike="noStrike" kern="1200" dirty="0">
                          <a:solidFill>
                            <a:schemeClr val="lt1"/>
                          </a:solidFill>
                          <a:effectLst/>
                          <a:latin typeface="+mn-lt"/>
                          <a:ea typeface="+mn-ea"/>
                          <a:cs typeface="+mn-cs"/>
                        </a:rPr>
                        <a:t>da esso, ovvero in assenza di </a:t>
                      </a:r>
                      <a:r>
                        <a:rPr lang="it-IT" sz="1600" b="0" i="1" u="sng" strike="noStrike" kern="1200" dirty="0">
                          <a:solidFill>
                            <a:schemeClr val="lt1"/>
                          </a:solidFill>
                          <a:effectLst/>
                          <a:latin typeface="+mn-lt"/>
                          <a:ea typeface="+mn-ea"/>
                          <a:cs typeface="+mn-cs"/>
                        </a:rPr>
                        <a:t>segnalazione certificata di inizio attività</a:t>
                      </a:r>
                      <a:r>
                        <a:rPr lang="it-IT" sz="1600" b="0" i="1" u="none" strike="noStrike" kern="1200" dirty="0">
                          <a:solidFill>
                            <a:schemeClr val="lt1"/>
                          </a:solidFill>
                          <a:effectLst/>
                          <a:latin typeface="+mn-lt"/>
                          <a:ea typeface="+mn-ea"/>
                          <a:cs typeface="+mn-cs"/>
                        </a:rPr>
                        <a:t>   nelle ipotesi di cui all'articolo 23, comma 01, o in difformità da essa, fino alla scadenza dei termini di cui agli </a:t>
                      </a:r>
                      <a:r>
                        <a:rPr lang="it-IT" sz="1600" b="0" i="1" u="none" strike="noStrike" kern="1200" dirty="0">
                          <a:solidFill>
                            <a:schemeClr val="lt1"/>
                          </a:solidFill>
                          <a:effectLst/>
                          <a:latin typeface="+mn-lt"/>
                          <a:ea typeface="+mn-ea"/>
                          <a:cs typeface="+mn-cs"/>
                          <a:hlinkClick r:id="rId3"/>
                        </a:rPr>
                        <a:t>articoli 31</a:t>
                      </a:r>
                      <a:r>
                        <a:rPr lang="it-IT" sz="1600" b="0" i="1" u="none" strike="noStrike" kern="1200" dirty="0">
                          <a:solidFill>
                            <a:schemeClr val="lt1"/>
                          </a:solidFill>
                          <a:effectLst/>
                          <a:latin typeface="+mn-lt"/>
                          <a:ea typeface="+mn-ea"/>
                          <a:cs typeface="+mn-cs"/>
                        </a:rPr>
                        <a:t>, comma 3, </a:t>
                      </a:r>
                      <a:r>
                        <a:rPr lang="it-IT" sz="1600" b="0" i="1" u="none" strike="noStrike" kern="1200" dirty="0">
                          <a:solidFill>
                            <a:schemeClr val="lt1"/>
                          </a:solidFill>
                          <a:effectLst/>
                          <a:latin typeface="+mn-lt"/>
                          <a:ea typeface="+mn-ea"/>
                          <a:cs typeface="+mn-cs"/>
                          <a:hlinkClick r:id="rId4"/>
                        </a:rPr>
                        <a:t>33</a:t>
                      </a:r>
                      <a:r>
                        <a:rPr lang="it-IT" sz="1600" b="0" i="1" u="none" strike="noStrike" kern="1200" dirty="0">
                          <a:solidFill>
                            <a:schemeClr val="lt1"/>
                          </a:solidFill>
                          <a:effectLst/>
                          <a:latin typeface="+mn-lt"/>
                          <a:ea typeface="+mn-ea"/>
                          <a:cs typeface="+mn-cs"/>
                        </a:rPr>
                        <a:t>, comma 1, </a:t>
                      </a:r>
                      <a:r>
                        <a:rPr lang="it-IT" sz="1600" b="0" i="1" u="none" strike="noStrike" kern="1200" dirty="0">
                          <a:solidFill>
                            <a:schemeClr val="lt1"/>
                          </a:solidFill>
                          <a:effectLst/>
                          <a:latin typeface="+mn-lt"/>
                          <a:ea typeface="+mn-ea"/>
                          <a:cs typeface="+mn-cs"/>
                          <a:hlinkClick r:id="rId5"/>
                        </a:rPr>
                        <a:t>34</a:t>
                      </a:r>
                      <a:r>
                        <a:rPr lang="it-IT" sz="1600" b="0" i="1" u="none" strike="noStrike" kern="1200" dirty="0">
                          <a:solidFill>
                            <a:schemeClr val="lt1"/>
                          </a:solidFill>
                          <a:effectLst/>
                          <a:latin typeface="+mn-lt"/>
                          <a:ea typeface="+mn-ea"/>
                          <a:cs typeface="+mn-cs"/>
                        </a:rPr>
                        <a:t>, comma 1, e comunque fino all'irrogazione delle sanzioni amministrative, il responsabile dell'abuso</a:t>
                      </a:r>
                      <a:r>
                        <a:rPr lang="it-IT" sz="1600" b="0" i="1" u="sng" strike="noStrike" kern="1200" dirty="0">
                          <a:solidFill>
                            <a:schemeClr val="lt1"/>
                          </a:solidFill>
                          <a:effectLst/>
                          <a:latin typeface="+mn-lt"/>
                          <a:ea typeface="+mn-ea"/>
                          <a:cs typeface="+mn-cs"/>
                        </a:rPr>
                        <a:t>, o l'attuale proprietario dell'immobile</a:t>
                      </a:r>
                      <a:r>
                        <a:rPr lang="it-IT" sz="1600" b="0" i="1" u="none" strike="noStrike" kern="1200" dirty="0">
                          <a:solidFill>
                            <a:schemeClr val="lt1"/>
                          </a:solidFill>
                          <a:effectLst/>
                          <a:latin typeface="+mn-lt"/>
                          <a:ea typeface="+mn-ea"/>
                          <a:cs typeface="+mn-cs"/>
                        </a:rPr>
                        <a:t>, possono ottenere </a:t>
                      </a:r>
                      <a:r>
                        <a:rPr lang="it-IT" sz="1600" b="0" i="1" u="sng" strike="noStrike" kern="1200" dirty="0">
                          <a:solidFill>
                            <a:schemeClr val="lt1"/>
                          </a:solidFill>
                          <a:effectLst/>
                          <a:latin typeface="+mn-lt"/>
                          <a:ea typeface="+mn-ea"/>
                          <a:cs typeface="+mn-cs"/>
                        </a:rPr>
                        <a:t>il permesso</a:t>
                      </a:r>
                      <a:r>
                        <a:rPr lang="it-IT" sz="1600" b="0" i="1" u="none" strike="noStrike" kern="1200" dirty="0">
                          <a:solidFill>
                            <a:schemeClr val="lt1"/>
                          </a:solidFill>
                          <a:effectLst/>
                          <a:latin typeface="+mn-lt"/>
                          <a:ea typeface="+mn-ea"/>
                          <a:cs typeface="+mn-cs"/>
                        </a:rPr>
                        <a:t> in sanatoria se l'intervento risulti conforme </a:t>
                      </a:r>
                      <a:r>
                        <a:rPr lang="it-IT" sz="1600" b="0" i="1" u="sng" strike="noStrike" kern="1200" dirty="0">
                          <a:solidFill>
                            <a:schemeClr val="lt1"/>
                          </a:solidFill>
                          <a:effectLst/>
                          <a:latin typeface="+mn-lt"/>
                          <a:ea typeface="+mn-ea"/>
                          <a:cs typeface="+mn-cs"/>
                        </a:rPr>
                        <a:t>alla disciplina urbanistica ed edilizia vigente</a:t>
                      </a:r>
                      <a:r>
                        <a:rPr lang="it-IT" sz="1600" b="0" i="1" u="none" strike="noStrike" kern="1200" dirty="0">
                          <a:solidFill>
                            <a:schemeClr val="lt1"/>
                          </a:solidFill>
                          <a:effectLst/>
                          <a:latin typeface="+mn-lt"/>
                          <a:ea typeface="+mn-ea"/>
                          <a:cs typeface="+mn-cs"/>
                        </a:rPr>
                        <a:t> sia al momento della realizzazione dello stesso, sia al momento della presentazione della domanda.</a:t>
                      </a:r>
                      <a:r>
                        <a:rPr lang="it-IT" sz="1800" b="0" i="0" u="none" strike="noStrike" kern="1200" dirty="0">
                          <a:solidFill>
                            <a:schemeClr val="lt1"/>
                          </a:solidFill>
                          <a:effectLst/>
                          <a:latin typeface="+mn-lt"/>
                          <a:ea typeface="+mn-ea"/>
                          <a:cs typeface="+mn-cs"/>
                        </a:rPr>
                        <a:t> </a:t>
                      </a:r>
                      <a:r>
                        <a:rPr lang="it-IT" sz="1800" b="0" i="0" u="none" strike="noStrike" kern="1200" baseline="30000" dirty="0">
                          <a:solidFill>
                            <a:schemeClr val="lt1"/>
                          </a:solidFill>
                          <a:effectLst/>
                          <a:latin typeface="+mn-lt"/>
                          <a:ea typeface="+mn-ea"/>
                          <a:cs typeface="+mn-cs"/>
                          <a:hlinkClick r:id="rId6"/>
                        </a:rPr>
                        <a:t>(147)</a:t>
                      </a:r>
                      <a:r>
                        <a:rPr lang="it-IT" sz="1800" b="0" i="0" u="none" strike="noStrike" kern="1200" dirty="0">
                          <a:solidFill>
                            <a:schemeClr val="lt1"/>
                          </a:solidFill>
                          <a:effectLst/>
                          <a:latin typeface="+mn-lt"/>
                          <a:ea typeface="+mn-ea"/>
                          <a:cs typeface="+mn-cs"/>
                        </a:rPr>
                        <a:t> </a:t>
                      </a:r>
                      <a:br>
                        <a:rPr lang="it-IT" sz="1800" b="0" i="0" u="none" strike="noStrike" kern="1200" dirty="0">
                          <a:solidFill>
                            <a:schemeClr val="lt1"/>
                          </a:solidFill>
                          <a:effectLst/>
                          <a:latin typeface="+mn-lt"/>
                          <a:ea typeface="+mn-ea"/>
                          <a:cs typeface="+mn-cs"/>
                        </a:rPr>
                      </a:br>
                      <a:endParaRPr lang="it-IT" sz="1800" b="0" i="0" u="none" strike="noStrike" kern="1200" dirty="0">
                        <a:solidFill>
                          <a:schemeClr val="lt1"/>
                        </a:solidFill>
                        <a:effectLst/>
                        <a:latin typeface="+mn-lt"/>
                        <a:ea typeface="+mn-ea"/>
                        <a:cs typeface="+mn-cs"/>
                      </a:endParaRPr>
                    </a:p>
                    <a:p>
                      <a:pPr algn="just"/>
                      <a:endParaRPr lang="it-IT" b="1" u="sng" dirty="0"/>
                    </a:p>
                  </a:txBody>
                  <a:tcPr/>
                </a:tc>
                <a:extLst>
                  <a:ext uri="{0D108BD9-81ED-4DB2-BD59-A6C34878D82A}">
                    <a16:rowId xmlns:a16="http://schemas.microsoft.com/office/drawing/2014/main" xmlns="" val="543421529"/>
                  </a:ext>
                </a:extLst>
              </a:tr>
            </a:tbl>
          </a:graphicData>
        </a:graphic>
      </p:graphicFrame>
    </p:spTree>
    <p:extLst>
      <p:ext uri="{BB962C8B-B14F-4D97-AF65-F5344CB8AC3E}">
        <p14:creationId xmlns:p14="http://schemas.microsoft.com/office/powerpoint/2010/main" xmlns="" val="63573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142999"/>
          </a:xfrm>
          <a:ln w="25400" cmpd="sng">
            <a:solidFill>
              <a:schemeClr val="tx1"/>
            </a:solidFill>
          </a:ln>
        </p:spPr>
        <p:txBody>
          <a:bodyPr>
            <a:normAutofit/>
          </a:bodyPr>
          <a:lstStyle/>
          <a:p>
            <a:r>
              <a:rPr lang="it-IT" b="1" dirty="0">
                <a:ln w="10541" cmpd="sng">
                  <a:solidFill>
                    <a:schemeClr val="accent1">
                      <a:shade val="88000"/>
                      <a:satMod val="110000"/>
                    </a:schemeClr>
                  </a:solidFill>
                  <a:prstDash val="solid"/>
                </a:ln>
              </a:rPr>
              <a:t>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endParaRPr lang="it-IT"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a:bodyPr>
          <a:lstStyle/>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graphicFrame>
        <p:nvGraphicFramePr>
          <p:cNvPr id="6" name="Tabella 5">
            <a:extLst>
              <a:ext uri="{FF2B5EF4-FFF2-40B4-BE49-F238E27FC236}">
                <a16:creationId xmlns:a16="http://schemas.microsoft.com/office/drawing/2014/main" xmlns="" id="{7750B4F5-1A00-A148-9922-4D702DEE4092}"/>
              </a:ext>
            </a:extLst>
          </p:cNvPr>
          <p:cNvGraphicFramePr>
            <a:graphicFrameLocks noGrp="1"/>
          </p:cNvGraphicFramePr>
          <p:nvPr>
            <p:extLst>
              <p:ext uri="{D42A27DB-BD31-4B8C-83A1-F6EECF244321}">
                <p14:modId xmlns:p14="http://schemas.microsoft.com/office/powerpoint/2010/main" xmlns="" val="1822157932"/>
              </p:ext>
            </p:extLst>
          </p:nvPr>
        </p:nvGraphicFramePr>
        <p:xfrm>
          <a:off x="76200" y="1219200"/>
          <a:ext cx="9067800" cy="5638800"/>
        </p:xfrm>
        <a:graphic>
          <a:graphicData uri="http://schemas.openxmlformats.org/drawingml/2006/table">
            <a:tbl>
              <a:tblPr firstRow="1" bandRow="1">
                <a:tableStyleId>{5C22544A-7EE6-4342-B048-85BDC9FD1C3A}</a:tableStyleId>
              </a:tblPr>
              <a:tblGrid>
                <a:gridCol w="4533900">
                  <a:extLst>
                    <a:ext uri="{9D8B030D-6E8A-4147-A177-3AD203B41FA5}">
                      <a16:colId xmlns:a16="http://schemas.microsoft.com/office/drawing/2014/main" xmlns="" val="972193029"/>
                    </a:ext>
                  </a:extLst>
                </a:gridCol>
                <a:gridCol w="4533900">
                  <a:extLst>
                    <a:ext uri="{9D8B030D-6E8A-4147-A177-3AD203B41FA5}">
                      <a16:colId xmlns:a16="http://schemas.microsoft.com/office/drawing/2014/main" xmlns="" val="3194379083"/>
                    </a:ext>
                  </a:extLst>
                </a:gridCol>
              </a:tblGrid>
              <a:tr h="5638800">
                <a:tc>
                  <a:txBody>
                    <a:bodyPr/>
                    <a:lstStyle/>
                    <a:p>
                      <a:pPr algn="ctr"/>
                      <a:r>
                        <a:rPr lang="it-IT" b="1" u="sng" dirty="0"/>
                        <a:t>ART.13 L.47/1985</a:t>
                      </a:r>
                    </a:p>
                    <a:p>
                      <a:pPr algn="ctr"/>
                      <a:r>
                        <a:rPr lang="it-IT" b="0" u="sng" dirty="0"/>
                        <a:t>Accertamento di conformità</a:t>
                      </a:r>
                    </a:p>
                    <a:p>
                      <a:pPr algn="just"/>
                      <a:endParaRPr lang="it-IT" sz="1200" b="0" i="0" u="none" strike="noStrike" kern="1200" dirty="0">
                        <a:solidFill>
                          <a:schemeClr val="lt1"/>
                        </a:solidFill>
                        <a:effectLst/>
                        <a:latin typeface="+mn-lt"/>
                        <a:ea typeface="+mn-ea"/>
                        <a:cs typeface="+mn-cs"/>
                      </a:endParaRPr>
                    </a:p>
                    <a:p>
                      <a:pPr algn="just"/>
                      <a:r>
                        <a:rPr lang="it-IT" sz="1600" b="0" i="0" u="none" strike="noStrike" kern="1200" dirty="0">
                          <a:solidFill>
                            <a:schemeClr val="lt1"/>
                          </a:solidFill>
                          <a:effectLst/>
                          <a:latin typeface="+mn-lt"/>
                          <a:ea typeface="+mn-ea"/>
                          <a:cs typeface="+mn-cs"/>
                        </a:rPr>
                        <a:t>2. Sulla richiesta di concessione o di autorizzazione in sanatoria </a:t>
                      </a:r>
                      <a:r>
                        <a:rPr lang="it-IT" sz="1600" b="0" i="0" u="sng" strike="noStrike" kern="1200" dirty="0">
                          <a:solidFill>
                            <a:schemeClr val="lt1"/>
                          </a:solidFill>
                          <a:effectLst/>
                          <a:latin typeface="+mn-lt"/>
                          <a:ea typeface="+mn-ea"/>
                          <a:cs typeface="+mn-cs"/>
                        </a:rPr>
                        <a:t>il sindaco </a:t>
                      </a:r>
                      <a:r>
                        <a:rPr lang="it-IT" sz="1600" b="0" i="0" u="none" strike="noStrike" kern="1200" dirty="0">
                          <a:solidFill>
                            <a:schemeClr val="lt1"/>
                          </a:solidFill>
                          <a:effectLst/>
                          <a:latin typeface="+mn-lt"/>
                          <a:ea typeface="+mn-ea"/>
                          <a:cs typeface="+mn-cs"/>
                        </a:rPr>
                        <a:t>si pronuncia entro sessanta giorni, trascorsi i quali la richiesta si intende </a:t>
                      </a:r>
                      <a:r>
                        <a:rPr lang="it-IT" sz="1600" b="0" i="0" u="sng" strike="noStrike" kern="1200" dirty="0">
                          <a:solidFill>
                            <a:schemeClr val="lt1"/>
                          </a:solidFill>
                          <a:effectLst/>
                          <a:latin typeface="+mn-lt"/>
                          <a:ea typeface="+mn-ea"/>
                          <a:cs typeface="+mn-cs"/>
                        </a:rPr>
                        <a:t>respinta</a:t>
                      </a:r>
                      <a:r>
                        <a:rPr lang="it-IT" sz="1600" b="0" i="0" u="none" strike="noStrike" kern="1200" dirty="0">
                          <a:solidFill>
                            <a:schemeClr val="lt1"/>
                          </a:solidFill>
                          <a:effectLst/>
                          <a:latin typeface="+mn-lt"/>
                          <a:ea typeface="+mn-ea"/>
                          <a:cs typeface="+mn-cs"/>
                        </a:rPr>
                        <a:t>. </a:t>
                      </a:r>
                    </a:p>
                    <a:p>
                      <a:pPr algn="just"/>
                      <a:r>
                        <a:rPr lang="it-IT" sz="1600" b="0" i="0" u="none" strike="noStrike" kern="1200" dirty="0">
                          <a:solidFill>
                            <a:schemeClr val="lt1"/>
                          </a:solidFill>
                          <a:effectLst/>
                          <a:latin typeface="+mn-lt"/>
                          <a:ea typeface="+mn-ea"/>
                          <a:cs typeface="+mn-cs"/>
                        </a:rPr>
                        <a:t>3. Il rilascio della </a:t>
                      </a:r>
                      <a:r>
                        <a:rPr lang="it-IT" sz="1600" b="0" i="0" u="sng" strike="noStrike" kern="1200" dirty="0">
                          <a:solidFill>
                            <a:schemeClr val="lt1"/>
                          </a:solidFill>
                          <a:effectLst/>
                          <a:latin typeface="+mn-lt"/>
                          <a:ea typeface="+mn-ea"/>
                          <a:cs typeface="+mn-cs"/>
                        </a:rPr>
                        <a:t>concessione</a:t>
                      </a:r>
                      <a:r>
                        <a:rPr lang="it-IT" sz="1600" b="0" i="0" u="none" strike="noStrike" kern="1200" dirty="0">
                          <a:solidFill>
                            <a:schemeClr val="lt1"/>
                          </a:solidFill>
                          <a:effectLst/>
                          <a:latin typeface="+mn-lt"/>
                          <a:ea typeface="+mn-ea"/>
                          <a:cs typeface="+mn-cs"/>
                        </a:rPr>
                        <a:t> in sanatoria è subordinato al pagamento, a titolo di oblazione, del contributo di </a:t>
                      </a:r>
                      <a:r>
                        <a:rPr lang="it-IT" sz="1600" b="0" i="0" u="sng" strike="noStrike" kern="1200" dirty="0">
                          <a:solidFill>
                            <a:schemeClr val="lt1"/>
                          </a:solidFill>
                          <a:effectLst/>
                          <a:latin typeface="+mn-lt"/>
                          <a:ea typeface="+mn-ea"/>
                          <a:cs typeface="+mn-cs"/>
                        </a:rPr>
                        <a:t>concessione</a:t>
                      </a:r>
                      <a:r>
                        <a:rPr lang="it-IT" sz="1600" b="0" i="0" u="none" strike="noStrike" kern="1200" dirty="0">
                          <a:solidFill>
                            <a:schemeClr val="lt1"/>
                          </a:solidFill>
                          <a:effectLst/>
                          <a:latin typeface="+mn-lt"/>
                          <a:ea typeface="+mn-ea"/>
                          <a:cs typeface="+mn-cs"/>
                        </a:rPr>
                        <a:t> in misura doppia, ovvero, nei soli casi di gratuità della concessione a norma di legge, in misura pari a quella prevista dagli </a:t>
                      </a:r>
                      <a:r>
                        <a:rPr lang="it-IT" sz="1600" b="0" i="1" u="none" strike="noStrike" kern="1200" dirty="0">
                          <a:solidFill>
                            <a:schemeClr val="lt1"/>
                          </a:solidFill>
                          <a:effectLst/>
                          <a:latin typeface="+mn-lt"/>
                          <a:ea typeface="+mn-ea"/>
                          <a:cs typeface="+mn-cs"/>
                        </a:rPr>
                        <a:t>artt. </a:t>
                      </a:r>
                      <a:r>
                        <a:rPr lang="it-IT" sz="1600" b="0" i="1" u="none" strike="noStrike" kern="1200" dirty="0">
                          <a:solidFill>
                            <a:schemeClr val="lt1"/>
                          </a:solidFill>
                          <a:effectLst/>
                          <a:latin typeface="+mn-lt"/>
                          <a:ea typeface="+mn-ea"/>
                          <a:cs typeface="+mn-cs"/>
                          <a:hlinkClick r:id="rId3"/>
                        </a:rPr>
                        <a:t>3</a:t>
                      </a:r>
                      <a:r>
                        <a:rPr lang="it-IT" sz="1600" b="0" i="1" u="none" strike="noStrike" kern="1200" dirty="0">
                          <a:solidFill>
                            <a:schemeClr val="lt1"/>
                          </a:solidFill>
                          <a:effectLst/>
                          <a:latin typeface="+mn-lt"/>
                          <a:ea typeface="+mn-ea"/>
                          <a:cs typeface="+mn-cs"/>
                        </a:rPr>
                        <a:t>, </a:t>
                      </a:r>
                      <a:r>
                        <a:rPr lang="it-IT" sz="1600" b="0" i="1" u="none" strike="noStrike" kern="1200" dirty="0">
                          <a:solidFill>
                            <a:schemeClr val="lt1"/>
                          </a:solidFill>
                          <a:effectLst/>
                          <a:latin typeface="+mn-lt"/>
                          <a:ea typeface="+mn-ea"/>
                          <a:cs typeface="+mn-cs"/>
                          <a:hlinkClick r:id="rId4"/>
                        </a:rPr>
                        <a:t>5</a:t>
                      </a:r>
                      <a:r>
                        <a:rPr lang="it-IT" sz="1600" b="0" i="1" u="none" strike="noStrike" kern="1200" dirty="0">
                          <a:solidFill>
                            <a:schemeClr val="lt1"/>
                          </a:solidFill>
                          <a:effectLst/>
                          <a:latin typeface="+mn-lt"/>
                          <a:ea typeface="+mn-ea"/>
                          <a:cs typeface="+mn-cs"/>
                        </a:rPr>
                        <a:t>,</a:t>
                      </a:r>
                      <a:r>
                        <a:rPr lang="it-IT" sz="1600" b="0" i="1" u="none" strike="noStrike" kern="1200" dirty="0">
                          <a:solidFill>
                            <a:schemeClr val="lt1"/>
                          </a:solidFill>
                          <a:effectLst/>
                          <a:latin typeface="+mn-lt"/>
                          <a:ea typeface="+mn-ea"/>
                          <a:cs typeface="+mn-cs"/>
                          <a:hlinkClick r:id="rId5"/>
                        </a:rPr>
                        <a:t>6</a:t>
                      </a:r>
                      <a:r>
                        <a:rPr lang="it-IT" sz="1600" b="0" i="1" u="none" strike="noStrike" kern="1200" dirty="0">
                          <a:solidFill>
                            <a:schemeClr val="lt1"/>
                          </a:solidFill>
                          <a:effectLst/>
                          <a:latin typeface="+mn-lt"/>
                          <a:ea typeface="+mn-ea"/>
                          <a:cs typeface="+mn-cs"/>
                        </a:rPr>
                        <a:t> e </a:t>
                      </a:r>
                      <a:r>
                        <a:rPr lang="it-IT" sz="1600" b="0" i="1" u="none" strike="noStrike" kern="1200" dirty="0">
                          <a:solidFill>
                            <a:schemeClr val="lt1"/>
                          </a:solidFill>
                          <a:effectLst/>
                          <a:latin typeface="+mn-lt"/>
                          <a:ea typeface="+mn-ea"/>
                          <a:cs typeface="+mn-cs"/>
                          <a:hlinkClick r:id="rId6"/>
                        </a:rPr>
                        <a:t>10</a:t>
                      </a:r>
                      <a:r>
                        <a:rPr lang="it-IT" sz="1600" b="0" i="1" u="none" strike="noStrike" kern="1200" dirty="0">
                          <a:solidFill>
                            <a:schemeClr val="lt1"/>
                          </a:solidFill>
                          <a:effectLst/>
                          <a:latin typeface="+mn-lt"/>
                          <a:ea typeface="+mn-ea"/>
                          <a:cs typeface="+mn-cs"/>
                        </a:rPr>
                        <a:t> della </a:t>
                      </a:r>
                      <a:r>
                        <a:rPr lang="it-IT" sz="1600" b="0" i="1" u="none" strike="noStrike" kern="1200" dirty="0">
                          <a:solidFill>
                            <a:schemeClr val="lt1"/>
                          </a:solidFill>
                          <a:effectLst/>
                          <a:latin typeface="+mn-lt"/>
                          <a:ea typeface="+mn-ea"/>
                          <a:cs typeface="+mn-cs"/>
                          <a:hlinkClick r:id="rId7"/>
                        </a:rPr>
                        <a:t>legge 28 gennaio 1977, n. 10</a:t>
                      </a:r>
                      <a:r>
                        <a:rPr lang="it-IT" sz="1600" b="0" i="0" u="none" strike="noStrike" kern="1200" dirty="0">
                          <a:solidFill>
                            <a:schemeClr val="lt1"/>
                          </a:solidFill>
                          <a:effectLst/>
                          <a:latin typeface="+mn-lt"/>
                          <a:ea typeface="+mn-ea"/>
                          <a:cs typeface="+mn-cs"/>
                        </a:rPr>
                        <a:t>. </a:t>
                      </a:r>
                    </a:p>
                    <a:p>
                      <a:pPr algn="just"/>
                      <a:r>
                        <a:rPr lang="it-IT" sz="1600" b="0" i="0" u="none" strike="noStrike" kern="1200" dirty="0">
                          <a:solidFill>
                            <a:schemeClr val="lt1"/>
                          </a:solidFill>
                          <a:effectLst/>
                          <a:latin typeface="+mn-lt"/>
                          <a:ea typeface="+mn-ea"/>
                          <a:cs typeface="+mn-cs"/>
                        </a:rPr>
                        <a:t>4. Per i casi di parziale difformità l'oblazione è calcolata con riferimento alla parte di opera difforme dalla </a:t>
                      </a:r>
                      <a:r>
                        <a:rPr lang="it-IT" sz="1600" b="0" i="0" u="sng" strike="noStrike" kern="1200" dirty="0">
                          <a:solidFill>
                            <a:schemeClr val="lt1"/>
                          </a:solidFill>
                          <a:effectLst/>
                          <a:latin typeface="+mn-lt"/>
                          <a:ea typeface="+mn-ea"/>
                          <a:cs typeface="+mn-cs"/>
                        </a:rPr>
                        <a:t>concessione</a:t>
                      </a:r>
                      <a:r>
                        <a:rPr lang="it-IT" sz="1600" b="0" i="0" u="none" strike="noStrike" kern="1200" dirty="0">
                          <a:solidFill>
                            <a:schemeClr val="lt1"/>
                          </a:solidFill>
                          <a:effectLst/>
                          <a:latin typeface="+mn-lt"/>
                          <a:ea typeface="+mn-ea"/>
                          <a:cs typeface="+mn-cs"/>
                        </a:rPr>
                        <a:t>. </a:t>
                      </a:r>
                    </a:p>
                    <a:p>
                      <a:pPr algn="just"/>
                      <a:r>
                        <a:rPr lang="it-IT" sz="1600" b="0" i="0" u="none" strike="noStrike" kern="1200" dirty="0">
                          <a:solidFill>
                            <a:schemeClr val="lt1"/>
                          </a:solidFill>
                          <a:effectLst/>
                          <a:latin typeface="+mn-lt"/>
                          <a:ea typeface="+mn-ea"/>
                          <a:cs typeface="+mn-cs"/>
                        </a:rPr>
                        <a:t>5. </a:t>
                      </a:r>
                      <a:r>
                        <a:rPr lang="it-IT" sz="1600" b="0" i="0" u="sng" strike="noStrike" kern="1200" dirty="0">
                          <a:solidFill>
                            <a:schemeClr val="lt1"/>
                          </a:solidFill>
                          <a:effectLst/>
                          <a:latin typeface="+mn-lt"/>
                          <a:ea typeface="+mn-ea"/>
                          <a:cs typeface="+mn-cs"/>
                        </a:rPr>
                        <a:t>L'autorizzazione in sanatoria è subordinata al pagamento di una somma determinata dal sindaco nella misura da lire cinquecentomila a lire due milioni.</a:t>
                      </a:r>
                    </a:p>
                    <a:p>
                      <a:pPr algn="just"/>
                      <a:endParaRPr lang="it-IT" b="0" u="none" dirty="0"/>
                    </a:p>
                  </a:txBody>
                  <a:tcPr/>
                </a:tc>
                <a:tc>
                  <a:txBody>
                    <a:bodyPr/>
                    <a:lstStyle/>
                    <a:p>
                      <a:pPr algn="ctr"/>
                      <a:r>
                        <a:rPr lang="it-IT" b="1" u="sng" dirty="0"/>
                        <a:t>ART.36 TUED</a:t>
                      </a:r>
                    </a:p>
                    <a:p>
                      <a:pPr marL="0" marR="0" lvl="0" indent="0" algn="ctr" defTabSz="457200" rtl="0" eaLnBrk="1" fontAlgn="auto" latinLnBrk="0" hangingPunct="1">
                        <a:lnSpc>
                          <a:spcPct val="100000"/>
                        </a:lnSpc>
                        <a:spcBef>
                          <a:spcPts val="0"/>
                        </a:spcBef>
                        <a:spcAft>
                          <a:spcPts val="0"/>
                        </a:spcAft>
                        <a:buClrTx/>
                        <a:buSzTx/>
                        <a:buFontTx/>
                        <a:buNone/>
                        <a:tabLst/>
                        <a:defRPr/>
                      </a:pPr>
                      <a:r>
                        <a:rPr lang="it-IT" b="0" u="sng" dirty="0"/>
                        <a:t>Accertamento di conformità</a:t>
                      </a:r>
                    </a:p>
                    <a:p>
                      <a:pPr algn="just"/>
                      <a:r>
                        <a:rPr lang="it-IT" sz="1800" b="0" i="0" u="none" strike="noStrike" kern="1200" dirty="0">
                          <a:solidFill>
                            <a:schemeClr val="lt1"/>
                          </a:solidFill>
                          <a:effectLst/>
                          <a:latin typeface="+mn-lt"/>
                          <a:ea typeface="+mn-ea"/>
                          <a:cs typeface="+mn-cs"/>
                        </a:rPr>
                        <a:t>2. </a:t>
                      </a:r>
                      <a:r>
                        <a:rPr lang="it-IT" sz="1600" b="0" i="0" u="none" strike="noStrike" kern="1200" dirty="0">
                          <a:solidFill>
                            <a:schemeClr val="lt1"/>
                          </a:solidFill>
                          <a:effectLst/>
                          <a:latin typeface="+mn-lt"/>
                          <a:ea typeface="+mn-ea"/>
                          <a:cs typeface="+mn-cs"/>
                        </a:rPr>
                        <a:t> Il rilascio del </a:t>
                      </a:r>
                      <a:r>
                        <a:rPr lang="it-IT" sz="1600" b="0" i="0" u="sng" strike="noStrike" kern="1200" dirty="0">
                          <a:solidFill>
                            <a:schemeClr val="lt1"/>
                          </a:solidFill>
                          <a:effectLst/>
                          <a:latin typeface="+mn-lt"/>
                          <a:ea typeface="+mn-ea"/>
                          <a:cs typeface="+mn-cs"/>
                        </a:rPr>
                        <a:t>permesso</a:t>
                      </a:r>
                      <a:r>
                        <a:rPr lang="it-IT" sz="1600" b="0" i="0" u="none" strike="noStrike" kern="1200" dirty="0">
                          <a:solidFill>
                            <a:schemeClr val="lt1"/>
                          </a:solidFill>
                          <a:effectLst/>
                          <a:latin typeface="+mn-lt"/>
                          <a:ea typeface="+mn-ea"/>
                          <a:cs typeface="+mn-cs"/>
                        </a:rPr>
                        <a:t> in sanatoria è subordinato al pagamento, a titolo di oblazione, del contributo di </a:t>
                      </a:r>
                      <a:r>
                        <a:rPr lang="it-IT" sz="1600" b="0" i="0" u="sng" strike="noStrike" kern="1200" dirty="0">
                          <a:solidFill>
                            <a:schemeClr val="lt1"/>
                          </a:solidFill>
                          <a:effectLst/>
                          <a:latin typeface="+mn-lt"/>
                          <a:ea typeface="+mn-ea"/>
                          <a:cs typeface="+mn-cs"/>
                        </a:rPr>
                        <a:t>costruzione</a:t>
                      </a:r>
                      <a:r>
                        <a:rPr lang="it-IT" sz="1600" b="0" i="0" u="none" strike="noStrike" kern="1200" dirty="0">
                          <a:solidFill>
                            <a:schemeClr val="lt1"/>
                          </a:solidFill>
                          <a:effectLst/>
                          <a:latin typeface="+mn-lt"/>
                          <a:ea typeface="+mn-ea"/>
                          <a:cs typeface="+mn-cs"/>
                        </a:rPr>
                        <a:t> in misura doppia, ovvero, in caso di gratuità a norma di legge, in misura pari a quella prevista dall'</a:t>
                      </a:r>
                      <a:r>
                        <a:rPr lang="it-IT" sz="1600" b="0" i="1" u="none" strike="noStrike" kern="1200" dirty="0">
                          <a:solidFill>
                            <a:schemeClr val="lt1"/>
                          </a:solidFill>
                          <a:effectLst/>
                          <a:latin typeface="+mn-lt"/>
                          <a:ea typeface="+mn-ea"/>
                          <a:cs typeface="+mn-cs"/>
                          <a:hlinkClick r:id="rId8"/>
                        </a:rPr>
                        <a:t>articolo 16</a:t>
                      </a:r>
                      <a:r>
                        <a:rPr lang="it-IT" sz="1600" b="0" i="0" u="none" strike="noStrike" kern="1200" dirty="0">
                          <a:solidFill>
                            <a:schemeClr val="lt1"/>
                          </a:solidFill>
                          <a:effectLst/>
                          <a:latin typeface="+mn-lt"/>
                          <a:ea typeface="+mn-ea"/>
                          <a:cs typeface="+mn-cs"/>
                        </a:rPr>
                        <a:t>. Nell'ipotesi di intervento realizzato in parziale difformità, l'oblazione è calcolata con riferimento alla parte di opera difforme dal </a:t>
                      </a:r>
                      <a:r>
                        <a:rPr lang="it-IT" sz="1600" b="0" i="0" u="sng" strike="noStrike" kern="1200" dirty="0">
                          <a:solidFill>
                            <a:schemeClr val="lt1"/>
                          </a:solidFill>
                          <a:effectLst/>
                          <a:latin typeface="+mn-lt"/>
                          <a:ea typeface="+mn-ea"/>
                          <a:cs typeface="+mn-cs"/>
                        </a:rPr>
                        <a:t>permesso.</a:t>
                      </a:r>
                    </a:p>
                    <a:p>
                      <a:pPr algn="just"/>
                      <a:endParaRPr lang="it-IT" sz="1600" b="0" i="0" u="none" strike="noStrike" kern="1200" dirty="0">
                        <a:solidFill>
                          <a:schemeClr val="lt1"/>
                        </a:solidFill>
                        <a:effectLst/>
                        <a:latin typeface="+mn-lt"/>
                        <a:ea typeface="+mn-ea"/>
                        <a:cs typeface="+mn-cs"/>
                      </a:endParaRPr>
                    </a:p>
                    <a:p>
                      <a:pPr algn="just"/>
                      <a:r>
                        <a:rPr lang="it-IT" sz="1600" b="0" i="0" u="none" strike="noStrike" kern="1200" dirty="0">
                          <a:solidFill>
                            <a:schemeClr val="lt1"/>
                          </a:solidFill>
                          <a:effectLst/>
                          <a:latin typeface="+mn-lt"/>
                          <a:ea typeface="+mn-ea"/>
                          <a:cs typeface="+mn-cs"/>
                        </a:rPr>
                        <a:t>3.  Sulla richiesta di permesso in sanatoria </a:t>
                      </a:r>
                      <a:r>
                        <a:rPr lang="it-IT" sz="1600" b="0" i="0" u="sng" strike="noStrike" kern="1200" dirty="0">
                          <a:solidFill>
                            <a:schemeClr val="lt1"/>
                          </a:solidFill>
                          <a:effectLst/>
                          <a:latin typeface="+mn-lt"/>
                          <a:ea typeface="+mn-ea"/>
                          <a:cs typeface="+mn-cs"/>
                        </a:rPr>
                        <a:t>il dirigente o il responsabile del competente ufficio comunale</a:t>
                      </a:r>
                      <a:r>
                        <a:rPr lang="it-IT" sz="1600" b="0" i="0" u="none" strike="noStrike" kern="1200" dirty="0">
                          <a:solidFill>
                            <a:schemeClr val="lt1"/>
                          </a:solidFill>
                          <a:effectLst/>
                          <a:latin typeface="+mn-lt"/>
                          <a:ea typeface="+mn-ea"/>
                          <a:cs typeface="+mn-cs"/>
                        </a:rPr>
                        <a:t> si pronuncia </a:t>
                      </a:r>
                      <a:r>
                        <a:rPr lang="it-IT" sz="1600" b="0" i="0" u="sng" strike="noStrike" kern="1200" dirty="0">
                          <a:solidFill>
                            <a:schemeClr val="lt1"/>
                          </a:solidFill>
                          <a:effectLst/>
                          <a:latin typeface="+mn-lt"/>
                          <a:ea typeface="+mn-ea"/>
                          <a:cs typeface="+mn-cs"/>
                        </a:rPr>
                        <a:t>con adeguata motivazione</a:t>
                      </a:r>
                      <a:r>
                        <a:rPr lang="it-IT" sz="1600" b="0" i="0" u="none" strike="noStrike" kern="1200" dirty="0">
                          <a:solidFill>
                            <a:schemeClr val="lt1"/>
                          </a:solidFill>
                          <a:effectLst/>
                          <a:latin typeface="+mn-lt"/>
                          <a:ea typeface="+mn-ea"/>
                          <a:cs typeface="+mn-cs"/>
                        </a:rPr>
                        <a:t>, entro sessanta giorni decorsi i quali la richiesta si intende </a:t>
                      </a:r>
                      <a:r>
                        <a:rPr lang="it-IT" sz="1600" b="0" i="0" u="sng" strike="noStrike" kern="1200" dirty="0">
                          <a:solidFill>
                            <a:schemeClr val="lt1"/>
                          </a:solidFill>
                          <a:effectLst/>
                          <a:latin typeface="+mn-lt"/>
                          <a:ea typeface="+mn-ea"/>
                          <a:cs typeface="+mn-cs"/>
                        </a:rPr>
                        <a:t>rifiutata</a:t>
                      </a:r>
                      <a:r>
                        <a:rPr lang="it-IT" sz="1600" b="0" i="0" u="none" strike="noStrike" kern="1200" dirty="0">
                          <a:solidFill>
                            <a:schemeClr val="lt1"/>
                          </a:solidFill>
                          <a:effectLst/>
                          <a:latin typeface="+mn-lt"/>
                          <a:ea typeface="+mn-ea"/>
                          <a:cs typeface="+mn-cs"/>
                        </a:rPr>
                        <a:t>.</a:t>
                      </a:r>
                    </a:p>
                    <a:p>
                      <a:pPr algn="just"/>
                      <a:endParaRPr lang="it-IT" b="1" u="sng" dirty="0"/>
                    </a:p>
                    <a:p>
                      <a:pPr algn="just"/>
                      <a:r>
                        <a:rPr lang="it-IT" b="1" u="sng" dirty="0"/>
                        <a:t>N.B. Per le opere minori di cui all’art.22 commi 1 e 2, oggi opera il regime della SCIA e per le stesse l’istituto dell’accertamento di conformità è previsto dall’art.37 del TUED</a:t>
                      </a:r>
                    </a:p>
                  </a:txBody>
                  <a:tcPr/>
                </a:tc>
                <a:extLst>
                  <a:ext uri="{0D108BD9-81ED-4DB2-BD59-A6C34878D82A}">
                    <a16:rowId xmlns:a16="http://schemas.microsoft.com/office/drawing/2014/main" xmlns="" val="543421529"/>
                  </a:ext>
                </a:extLst>
              </a:tr>
            </a:tbl>
          </a:graphicData>
        </a:graphic>
      </p:graphicFrame>
    </p:spTree>
    <p:extLst>
      <p:ext uri="{BB962C8B-B14F-4D97-AF65-F5344CB8AC3E}">
        <p14:creationId xmlns:p14="http://schemas.microsoft.com/office/powerpoint/2010/main" xmlns="" val="3677671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b="1" dirty="0">
                <a:ln w="10541" cmpd="sng">
                  <a:solidFill>
                    <a:schemeClr val="accent1">
                      <a:shade val="88000"/>
                      <a:satMod val="110000"/>
                    </a:schemeClr>
                  </a:solidFill>
                  <a:prstDash val="solid"/>
                </a:ln>
              </a:rPr>
              <a:t>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u="sng" dirty="0">
                <a:solidFill>
                  <a:prstClr val="black"/>
                </a:solidFill>
              </a:rPr>
              <a:t>Come si evince agevolmente dal raffronto dei testi dell’art.13 della L.47/1985 e del vigente art.36 del TUED </a:t>
            </a:r>
            <a:r>
              <a:rPr lang="it-IT" dirty="0">
                <a:solidFill>
                  <a:prstClr val="black"/>
                </a:solidFill>
              </a:rPr>
              <a:t>(come risulta </a:t>
            </a:r>
            <a:r>
              <a:rPr lang="it-IT" dirty="0"/>
              <a:t>modificato dall'</a:t>
            </a:r>
            <a:r>
              <a:rPr lang="it-IT" i="1" dirty="0">
                <a:hlinkClick r:id="rId3"/>
              </a:rPr>
              <a:t>art. 1, comma 1, lett. m), D.Lgs. 27 dicembre 2002, n. 301</a:t>
            </a:r>
            <a:r>
              <a:rPr lang="it-IT" dirty="0"/>
              <a:t> e, successivamente, dall’ </a:t>
            </a:r>
            <a:r>
              <a:rPr lang="it-IT" i="1" dirty="0">
                <a:hlinkClick r:id="rId4"/>
              </a:rPr>
              <a:t>art. 3, comma 1, lett. p), D.Lgs. 25 novembre 2016, n. 222</a:t>
            </a:r>
            <a:r>
              <a:rPr lang="it-IT" dirty="0"/>
              <a:t>), </a:t>
            </a:r>
            <a:r>
              <a:rPr lang="it-IT" b="1" u="sng" dirty="0"/>
              <a:t>nelle due successive codificazioni legislative l’accertamento di conformità ha mantenuto pressoché inalterati i suoi connotati essenziali</a:t>
            </a:r>
            <a:r>
              <a:rPr lang="it-IT" dirty="0"/>
              <a:t>, ed in particolare le condizioni perché si produca l’effetto sanante dell’abuso, ovvero</a:t>
            </a:r>
          </a:p>
          <a:p>
            <a:pPr marL="0" indent="0">
              <a:buNone/>
            </a:pPr>
            <a:endParaRPr lang="it-IT" dirty="0"/>
          </a:p>
          <a:p>
            <a:pPr lvl="1"/>
            <a:r>
              <a:rPr lang="it-IT" dirty="0"/>
              <a:t>La conformità dell’abuso con riferimento </a:t>
            </a:r>
            <a:r>
              <a:rPr lang="it-IT" i="1" dirty="0"/>
              <a:t>«alla disciplina urbanistica ed edilizia vigente sia al momento della realizzazione dello stesso, sia al momento della presentazione della domanda»</a:t>
            </a:r>
          </a:p>
          <a:p>
            <a:pPr lvl="1"/>
            <a:endParaRPr lang="it-IT" i="1" dirty="0"/>
          </a:p>
          <a:p>
            <a:pPr lvl="1"/>
            <a:r>
              <a:rPr lang="it-IT" dirty="0"/>
              <a:t>Il pagamento, a titolo di oblazione, del contributo di costruzione in misura doppia, ovvero, in caso di gratuità a norma di legge, in misura pari a quella prevista per il rilascio del permesso di costruire</a:t>
            </a:r>
            <a:endParaRPr lang="it-IT" i="1" dirty="0"/>
          </a:p>
          <a:p>
            <a:pPr lvl="1"/>
            <a:endParaRPr lang="it-IT" dirty="0"/>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50019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b="1" dirty="0">
                <a:ln w="10541" cmpd="sng">
                  <a:solidFill>
                    <a:schemeClr val="accent1">
                      <a:shade val="88000"/>
                      <a:satMod val="110000"/>
                    </a:schemeClr>
                  </a:solidFill>
                  <a:prstDash val="solid"/>
                </a:ln>
              </a:rPr>
              <a:t>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dirty="0"/>
              <a:t> Le </a:t>
            </a:r>
            <a:r>
              <a:rPr lang="it-IT" u="sng" dirty="0"/>
              <a:t>lievi e non sostanziali modifiche rinvenibili nell’art.36 TUED rispetto alla previgente disciplina di cui all’art.13 </a:t>
            </a:r>
            <a:r>
              <a:rPr lang="it-IT" dirty="0"/>
              <a:t>L.47/1985, </a:t>
            </a:r>
            <a:r>
              <a:rPr lang="it-IT" u="sng" dirty="0"/>
              <a:t>discendono innanzitutto dai profondi mutamenti, s</a:t>
            </a:r>
            <a:r>
              <a:rPr lang="it-IT" dirty="0"/>
              <a:t>ia nominalistici che sostanziali, </a:t>
            </a:r>
            <a:r>
              <a:rPr lang="it-IT" u="sng" dirty="0"/>
              <a:t>che</a:t>
            </a:r>
            <a:r>
              <a:rPr lang="it-IT" dirty="0"/>
              <a:t>, a seguito della codificazione organica di cui al d.P.R.380/2001, </a:t>
            </a:r>
            <a:r>
              <a:rPr lang="it-IT" u="sng" dirty="0"/>
              <a:t>hanno interessato il regime dei titoli abilitativi edilizi,</a:t>
            </a:r>
          </a:p>
          <a:p>
            <a:endParaRPr lang="it-IT" dirty="0"/>
          </a:p>
          <a:p>
            <a:pPr lvl="1"/>
            <a:r>
              <a:rPr lang="it-IT" dirty="0"/>
              <a:t> prima imperniato sul dualismo, concessione e autorizzazione </a:t>
            </a:r>
          </a:p>
          <a:p>
            <a:pPr lvl="1"/>
            <a:endParaRPr lang="it-IT" dirty="0"/>
          </a:p>
          <a:p>
            <a:pPr lvl="1"/>
            <a:r>
              <a:rPr lang="it-IT" dirty="0"/>
              <a:t>e </a:t>
            </a:r>
            <a:r>
              <a:rPr lang="it-IT" u="sng" dirty="0"/>
              <a:t>oggi</a:t>
            </a:r>
            <a:r>
              <a:rPr lang="it-IT" dirty="0"/>
              <a:t>, anche a seguito delle successive reiterate modifiche che hanno investito il TUED, sul </a:t>
            </a:r>
            <a:r>
              <a:rPr lang="it-IT" u="sng" dirty="0"/>
              <a:t>binomio permesso di costruire/</a:t>
            </a:r>
            <a:r>
              <a:rPr lang="it-IT" u="sng" dirty="0" err="1"/>
              <a:t>s.c.i.a</a:t>
            </a:r>
            <a:r>
              <a:rPr lang="it-IT" u="sng" dirty="0"/>
              <a:t>. e sulle rispettive «varianti»: super-</a:t>
            </a:r>
            <a:r>
              <a:rPr lang="it-IT" u="sng" dirty="0" err="1"/>
              <a:t>s.c.i.a</a:t>
            </a:r>
            <a:r>
              <a:rPr lang="it-IT" u="sng" dirty="0"/>
              <a:t>. e </a:t>
            </a:r>
            <a:r>
              <a:rPr lang="it-IT" u="sng" dirty="0" err="1"/>
              <a:t>c.i.l.a</a:t>
            </a:r>
            <a:r>
              <a:rPr lang="it-IT" u="sng" dirty="0"/>
              <a:t>. </a:t>
            </a:r>
          </a:p>
          <a:p>
            <a:endParaRPr lang="it-IT" dirty="0">
              <a:solidFill>
                <a:prstClr val="black"/>
              </a:solidFill>
            </a:endParaRPr>
          </a:p>
          <a:p>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22943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4.1. LA CODIFICAZIONE LEGISLATIVA DELL’ACCERTAMENTO DI </a:t>
            </a:r>
            <a:r>
              <a:rPr lang="it-IT" sz="2400" b="1" dirty="0" err="1">
                <a:ln w="10541" cmpd="sng">
                  <a:solidFill>
                    <a:schemeClr val="accent1">
                      <a:shade val="88000"/>
                      <a:satMod val="110000"/>
                    </a:schemeClr>
                  </a:solidFill>
                  <a:prstDash val="solid"/>
                </a:ln>
              </a:rPr>
              <a:t>CONFORMIT</a:t>
            </a:r>
            <a:r>
              <a:rPr lang="it-IT" sz="2400" b="1" cap="all" dirty="0" err="1">
                <a:ln w="10541" cmpd="sng">
                  <a:solidFill>
                    <a:schemeClr val="accent1">
                      <a:shade val="88000"/>
                      <a:satMod val="110000"/>
                    </a:schemeClr>
                  </a:solidFill>
                  <a:prstDash val="solid"/>
                </a:ln>
              </a:rPr>
              <a:t>à</a:t>
            </a:r>
            <a:r>
              <a:rPr lang="it-IT" sz="2400" b="1" cap="all" dirty="0">
                <a:ln w="10541" cmpd="sng">
                  <a:solidFill>
                    <a:schemeClr val="accent1">
                      <a:shade val="88000"/>
                      <a:satMod val="110000"/>
                    </a:schemeClr>
                  </a:solidFill>
                  <a:prstDash val="solid"/>
                </a:ln>
              </a:rPr>
              <a:t>: </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IL «NON CONTRASTO» CON LE MISURE DI SALVAGUARDIA</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Altre modifiche sono frutto, in parte, di una più attenta e chiara formulazione letterale della normativa </a:t>
            </a:r>
            <a:r>
              <a:rPr lang="it-IT" dirty="0"/>
              <a:t>e, </a:t>
            </a:r>
            <a:r>
              <a:rPr lang="it-IT" u="sng" dirty="0"/>
              <a:t>in parte, del recepimento di alcuni indirizzi giurisprudenziali </a:t>
            </a:r>
            <a:r>
              <a:rPr lang="it-IT" dirty="0"/>
              <a:t>maturati in vigenza dell’art.13 L.47/1985</a:t>
            </a:r>
          </a:p>
          <a:p>
            <a:endParaRPr lang="it-IT" dirty="0">
              <a:solidFill>
                <a:prstClr val="black"/>
              </a:solidFill>
            </a:endParaRPr>
          </a:p>
          <a:p>
            <a:r>
              <a:rPr lang="it-IT" dirty="0">
                <a:solidFill>
                  <a:prstClr val="black"/>
                </a:solidFill>
              </a:rPr>
              <a:t>Per definire </a:t>
            </a:r>
            <a:r>
              <a:rPr lang="it-IT" u="sng" dirty="0">
                <a:solidFill>
                  <a:prstClr val="black"/>
                </a:solidFill>
              </a:rPr>
              <a:t>il parametro a cui riferire l’accertamento di conformità si è usata una locuzione più sintetica e onnicomprensiva richiedendosi la conformità dell’intervento </a:t>
            </a:r>
            <a:r>
              <a:rPr lang="it-IT" i="1" u="sng" dirty="0">
                <a:solidFill>
                  <a:prstClr val="black"/>
                </a:solidFill>
              </a:rPr>
              <a:t>«</a:t>
            </a:r>
            <a:r>
              <a:rPr lang="it-IT" i="1" u="sng" dirty="0"/>
              <a:t>alla disciplina urbanistica ed edilizia vigente»</a:t>
            </a:r>
            <a:r>
              <a:rPr lang="it-IT" u="sng" dirty="0"/>
              <a:t>, </a:t>
            </a:r>
            <a:r>
              <a:rPr lang="it-IT" dirty="0"/>
              <a:t>mentre precedentemente il parametro era individuato nelle previsioni degli </a:t>
            </a:r>
            <a:r>
              <a:rPr lang="it-IT" i="1" dirty="0"/>
              <a:t>«strumenti urbanistici generali e di attuazione approvati e … adottati» </a:t>
            </a:r>
            <a:r>
              <a:rPr lang="it-IT" dirty="0"/>
              <a:t>(vedasi su questa differenza anche </a:t>
            </a:r>
            <a:r>
              <a:rPr lang="it-IT" dirty="0" err="1"/>
              <a:t>Cons</a:t>
            </a:r>
            <a:r>
              <a:rPr lang="it-IT" dirty="0"/>
              <a:t>. Stato, V, 29 maggio 2006, n.3267), richiedendosi per questi ultimi non il requisito positivo della «conformità», ma quello virato «in negativo» del </a:t>
            </a:r>
            <a:r>
              <a:rPr lang="it-IT" i="1" dirty="0"/>
              <a:t>«non contrasto»</a:t>
            </a:r>
            <a:endParaRPr lang="it-IT" dirty="0"/>
          </a:p>
          <a:p>
            <a:endParaRPr lang="it-IT" dirty="0"/>
          </a:p>
          <a:p>
            <a:pPr lvl="1"/>
            <a:r>
              <a:rPr lang="it-IT" dirty="0"/>
              <a:t>ciò coerentemente con la disciplina legislativa delle </a:t>
            </a:r>
            <a:r>
              <a:rPr lang="it-IT" u="sng" dirty="0"/>
              <a:t>misure di salvaguardia </a:t>
            </a:r>
            <a:r>
              <a:rPr lang="it-IT" dirty="0"/>
              <a:t>(cfr. L. n.1902/1952, e oggi l’art.12, comma 3 del TUED) che impone al Comune di sospendere il rilascio dei titoli edilizi per quegli interventi che, pur conformi con gli strumenti urbanistici vigenti, si pongano in contrasto con quelli solo adottati per i quali, cioè, non si sia ancora perfezionato l’iter di approvazione, secondo il noto modello procedimentale dell’atto di pianificazione a complessità ineguale </a:t>
            </a:r>
          </a:p>
          <a:p>
            <a:endParaRPr lang="it-IT" dirty="0"/>
          </a:p>
          <a:p>
            <a:pPr marL="0" indent="0">
              <a:buNone/>
            </a:pPr>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54697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4.1. LA CODIFICAZIONE LEGISLATIVA DELL’ACCERTAMENTO DI </a:t>
            </a:r>
            <a:r>
              <a:rPr lang="it-IT" sz="2400" b="1" dirty="0" err="1">
                <a:ln w="10541" cmpd="sng">
                  <a:solidFill>
                    <a:schemeClr val="accent1">
                      <a:shade val="88000"/>
                      <a:satMod val="110000"/>
                    </a:schemeClr>
                  </a:solidFill>
                  <a:prstDash val="solid"/>
                </a:ln>
              </a:rPr>
              <a:t>CONFORMIT</a:t>
            </a:r>
            <a:r>
              <a:rPr lang="it-IT" sz="2400" b="1" cap="all" dirty="0" err="1">
                <a:ln w="10541" cmpd="sng">
                  <a:solidFill>
                    <a:schemeClr val="accent1">
                      <a:shade val="88000"/>
                      <a:satMod val="110000"/>
                    </a:schemeClr>
                  </a:solidFill>
                  <a:prstDash val="solid"/>
                </a:ln>
              </a:rPr>
              <a:t>à</a:t>
            </a:r>
            <a:r>
              <a:rPr lang="it-IT" sz="2400" b="1" cap="all" dirty="0">
                <a:ln w="10541" cmpd="sng">
                  <a:solidFill>
                    <a:schemeClr val="accent1">
                      <a:shade val="88000"/>
                      <a:satMod val="110000"/>
                    </a:schemeClr>
                  </a:solidFill>
                  <a:prstDash val="solid"/>
                </a:ln>
              </a:rPr>
              <a:t>: </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IL «NON CONTRASTO» CON LE MISURE DI SALVAGUARDIA</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Da un lato </a:t>
            </a:r>
            <a:r>
              <a:rPr lang="it-IT" u="sng" dirty="0"/>
              <a:t>questa più ampia formulazione recepita nell’art.36 TUED ha consentito, ad esempio, alla Corte Costituzionale (vedasi già citata sentenza </a:t>
            </a:r>
            <a:r>
              <a:rPr lang="it-IT" u="sng" dirty="0">
                <a:solidFill>
                  <a:prstClr val="black"/>
                </a:solidFill>
              </a:rPr>
              <a:t>101/2013 sulla legge Toscana</a:t>
            </a:r>
            <a:r>
              <a:rPr lang="it-IT" u="sng" dirty="0"/>
              <a:t>), di </a:t>
            </a:r>
            <a:r>
              <a:rPr lang="it-IT" b="1" u="sng" dirty="0"/>
              <a:t>estendere in via interpretativa il requisito della doppia conformità ad altri ordini di normative di settore, come quelle anti-sismiche</a:t>
            </a:r>
          </a:p>
          <a:p>
            <a:endParaRPr lang="it-IT" dirty="0"/>
          </a:p>
          <a:p>
            <a:r>
              <a:rPr lang="it-IT" dirty="0"/>
              <a:t>Dall’altro </a:t>
            </a:r>
            <a:r>
              <a:rPr lang="it-IT" u="sng" dirty="0"/>
              <a:t>si è riproposta l’incertezza prevalentemente dottrinaria</a:t>
            </a:r>
            <a:r>
              <a:rPr lang="it-IT" dirty="0"/>
              <a:t>,</a:t>
            </a:r>
          </a:p>
          <a:p>
            <a:endParaRPr lang="it-IT" dirty="0"/>
          </a:p>
          <a:p>
            <a:pPr lvl="1"/>
            <a:r>
              <a:rPr lang="it-IT" sz="2600" dirty="0"/>
              <a:t> tra quanti sostengono che </a:t>
            </a:r>
            <a:r>
              <a:rPr lang="it-IT" sz="2600" u="sng" dirty="0"/>
              <a:t>le richiamate misure di salvaguardia </a:t>
            </a:r>
            <a:r>
              <a:rPr lang="it-IT" sz="2600" dirty="0"/>
              <a:t>non operino nel procedimento di rilascio del permesso in sanatoria, con il tipizzato effetto di sospensione della decisione, ma </a:t>
            </a:r>
            <a:r>
              <a:rPr lang="it-IT" sz="2600" u="sng" dirty="0"/>
              <a:t>ostino definitivamente al rilascio del titolo postumo</a:t>
            </a:r>
            <a:r>
              <a:rPr lang="it-IT" sz="2600" dirty="0"/>
              <a:t>, in quanto il contrasto dell’opera abusiva con le previsioni </a:t>
            </a:r>
            <a:r>
              <a:rPr lang="it-IT" sz="2600" dirty="0" err="1"/>
              <a:t>pianificatorie</a:t>
            </a:r>
            <a:r>
              <a:rPr lang="it-IT" sz="2600" dirty="0"/>
              <a:t> solo adottate non consente comunque di integrare il rigoroso requisito della «doppia» (</a:t>
            </a:r>
            <a:r>
              <a:rPr lang="it-IT" sz="2600" dirty="0" err="1"/>
              <a:t>recte</a:t>
            </a:r>
            <a:r>
              <a:rPr lang="it-IT" sz="2600" dirty="0"/>
              <a:t>: «quadruplice») conformità (in giurisprudenza sotto il regime, però, dell’art.13 L.47/1985, vedasi </a:t>
            </a:r>
            <a:r>
              <a:rPr lang="it-IT" sz="2600" dirty="0" err="1"/>
              <a:t>Cons</a:t>
            </a:r>
            <a:r>
              <a:rPr lang="it-IT" sz="2600" dirty="0"/>
              <a:t>. Stato, IV, 20 maggio 1992, n.547; in dottrina FIALE, Diritto urbanistico, 2011, p.762)</a:t>
            </a:r>
          </a:p>
          <a:p>
            <a:pPr lvl="1"/>
            <a:endParaRPr lang="it-IT" sz="2600" dirty="0"/>
          </a:p>
          <a:p>
            <a:pPr lvl="1"/>
            <a:r>
              <a:rPr lang="it-IT" sz="2600" dirty="0"/>
              <a:t>e </a:t>
            </a:r>
            <a:r>
              <a:rPr lang="it-IT" sz="2600" u="sng" dirty="0"/>
              <a:t>quanti ritengono invece </a:t>
            </a:r>
            <a:r>
              <a:rPr lang="it-IT" sz="2600" dirty="0"/>
              <a:t>(cfr. VINTI, in </a:t>
            </a:r>
            <a:r>
              <a:rPr lang="it-IT" sz="2600" dirty="0" err="1"/>
              <a:t>Riv</a:t>
            </a:r>
            <a:r>
              <a:rPr lang="it-IT" sz="2600" dirty="0"/>
              <a:t>. Giur. </a:t>
            </a:r>
            <a:r>
              <a:rPr lang="it-IT" sz="2600" dirty="0" err="1"/>
              <a:t>Edil</a:t>
            </a:r>
            <a:r>
              <a:rPr lang="it-IT" sz="2600" dirty="0"/>
              <a:t>., 2004, pp.140-141; GAGGERO ibidem, pp.1406-1407; CIAGLIA, in Diritto dell’edilizia, Torino, 2004, p.243) </a:t>
            </a:r>
            <a:r>
              <a:rPr lang="it-IT" sz="2600" u="sng" dirty="0"/>
              <a:t>che il contrasto suddetto imponga solo di soprassedere da ogni determinazione in ordine all’istanza di permesso in sanatoria, </a:t>
            </a:r>
            <a:r>
              <a:rPr lang="it-IT" sz="2600" dirty="0"/>
              <a:t>in applicazione, appunto, delle misure di salvaguardia dello strumento urbanistico adottato</a:t>
            </a:r>
          </a:p>
          <a:p>
            <a:pPr marL="0" indent="0">
              <a:buNone/>
            </a:pPr>
            <a:endParaRPr lang="it-IT" dirty="0">
              <a:solidFill>
                <a:prstClr val="black"/>
              </a:solidFill>
            </a:endParaRPr>
          </a:p>
          <a:p>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49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108960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4.1. LA CODIFICAZIONE LEGISLATIVA DELL’ACCERTAMENTO DI </a:t>
            </a:r>
            <a:r>
              <a:rPr lang="it-IT" sz="2400" b="1" dirty="0" err="1">
                <a:ln w="10541" cmpd="sng">
                  <a:solidFill>
                    <a:schemeClr val="accent1">
                      <a:shade val="88000"/>
                      <a:satMod val="110000"/>
                    </a:schemeClr>
                  </a:solidFill>
                  <a:prstDash val="solid"/>
                </a:ln>
              </a:rPr>
              <a:t>CONFORMIT</a:t>
            </a:r>
            <a:r>
              <a:rPr lang="it-IT" sz="2400" b="1" cap="all" dirty="0" err="1">
                <a:ln w="10541" cmpd="sng">
                  <a:solidFill>
                    <a:schemeClr val="accent1">
                      <a:shade val="88000"/>
                      <a:satMod val="110000"/>
                    </a:schemeClr>
                  </a:solidFill>
                  <a:prstDash val="solid"/>
                </a:ln>
              </a:rPr>
              <a:t>à</a:t>
            </a:r>
            <a:r>
              <a:rPr lang="it-IT" sz="2400" b="1" cap="all" dirty="0">
                <a:ln w="10541" cmpd="sng">
                  <a:solidFill>
                    <a:schemeClr val="accent1">
                      <a:shade val="88000"/>
                      <a:satMod val="110000"/>
                    </a:schemeClr>
                  </a:solidFill>
                  <a:prstDash val="solid"/>
                </a:ln>
              </a:rPr>
              <a:t>: </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IL «NON CONTRASTO» CON LE MISURE DI SALVAGUARDIA</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solidFill>
                  <a:prstClr val="black"/>
                </a:solidFill>
              </a:rPr>
              <a:t>Tra le pronunce dei TAR, merita la citazione un </a:t>
            </a:r>
            <a:r>
              <a:rPr lang="it-IT" i="1" dirty="0" err="1">
                <a:solidFill>
                  <a:prstClr val="black"/>
                </a:solidFill>
              </a:rPr>
              <a:t>obiter</a:t>
            </a:r>
            <a:r>
              <a:rPr lang="it-IT" i="1" dirty="0">
                <a:solidFill>
                  <a:prstClr val="black"/>
                </a:solidFill>
              </a:rPr>
              <a:t> </a:t>
            </a:r>
            <a:r>
              <a:rPr lang="it-IT" i="1" dirty="0" err="1">
                <a:solidFill>
                  <a:prstClr val="black"/>
                </a:solidFill>
              </a:rPr>
              <a:t>dicta</a:t>
            </a:r>
            <a:r>
              <a:rPr lang="it-IT" i="1" dirty="0">
                <a:solidFill>
                  <a:prstClr val="black"/>
                </a:solidFill>
              </a:rPr>
              <a:t> </a:t>
            </a:r>
            <a:r>
              <a:rPr lang="it-IT" dirty="0">
                <a:solidFill>
                  <a:prstClr val="black"/>
                </a:solidFill>
              </a:rPr>
              <a:t>rinvenibile nella sentenza del </a:t>
            </a:r>
            <a:r>
              <a:rPr lang="it-IT" u="sng" dirty="0">
                <a:solidFill>
                  <a:prstClr val="black"/>
                </a:solidFill>
              </a:rPr>
              <a:t>TAR Marche n.460 del 1 agosto 2016</a:t>
            </a:r>
            <a:r>
              <a:rPr lang="it-IT" dirty="0">
                <a:solidFill>
                  <a:prstClr val="black"/>
                </a:solidFill>
              </a:rPr>
              <a:t>, ove si afferma, nel confermare la legittimità di un atto di diniego comunale ad un’istanza di sanatoria edilizia, che</a:t>
            </a:r>
          </a:p>
          <a:p>
            <a:pPr lvl="1"/>
            <a:r>
              <a:rPr lang="it-IT" dirty="0">
                <a:solidFill>
                  <a:prstClr val="black"/>
                </a:solidFill>
              </a:rPr>
              <a:t> </a:t>
            </a:r>
            <a:r>
              <a:rPr lang="it-IT" i="1" dirty="0">
                <a:solidFill>
                  <a:prstClr val="black"/>
                </a:solidFill>
              </a:rPr>
              <a:t>«</a:t>
            </a:r>
            <a:r>
              <a:rPr lang="it-IT" i="1" dirty="0"/>
              <a:t> in ogni caso, </a:t>
            </a:r>
            <a:r>
              <a:rPr lang="it-IT" i="1" u="sng" dirty="0"/>
              <a:t>ai fini della verifica della doppia conformità si deve guardare alla </a:t>
            </a:r>
            <a:r>
              <a:rPr lang="it-IT" b="1" i="1" u="sng" dirty="0"/>
              <a:t>data di adozione dello strumento urbanistico </a:t>
            </a:r>
            <a:r>
              <a:rPr lang="it-IT" i="1" dirty="0"/>
              <a:t>(e ciò per il fatto che le misure di salvaguardia scattano al momento dell'adozione del PRG - vedasi l'art. unico della </a:t>
            </a:r>
            <a:r>
              <a:rPr lang="it-IT" i="1" dirty="0">
                <a:hlinkClick r:id="rId3"/>
              </a:rPr>
              <a:t>L. n. 1902 del 1952</a:t>
            </a:r>
            <a:r>
              <a:rPr lang="it-IT" i="1" dirty="0"/>
              <a:t>)»</a:t>
            </a:r>
          </a:p>
          <a:p>
            <a:pPr lvl="1"/>
            <a:endParaRPr lang="it-IT" i="1" dirty="0">
              <a:solidFill>
                <a:prstClr val="black"/>
              </a:solidFill>
            </a:endParaRPr>
          </a:p>
          <a:p>
            <a:r>
              <a:rPr lang="it-IT" dirty="0">
                <a:solidFill>
                  <a:prstClr val="black"/>
                </a:solidFill>
              </a:rPr>
              <a:t>Sulla </a:t>
            </a:r>
            <a:r>
              <a:rPr lang="it-IT" u="sng" dirty="0">
                <a:solidFill>
                  <a:prstClr val="black"/>
                </a:solidFill>
              </a:rPr>
              <a:t>rilevanza che possono assumere anche le </a:t>
            </a:r>
            <a:r>
              <a:rPr lang="it-IT" b="1" u="sng" dirty="0">
                <a:solidFill>
                  <a:prstClr val="black"/>
                </a:solidFill>
              </a:rPr>
              <a:t>previsioni degli strumenti urbanistici meramente attuativi,</a:t>
            </a:r>
            <a:r>
              <a:rPr lang="it-IT" u="sng" dirty="0">
                <a:solidFill>
                  <a:prstClr val="black"/>
                </a:solidFill>
              </a:rPr>
              <a:t> come parametro di accertamento della doppia conformità delle opere abusive</a:t>
            </a:r>
            <a:r>
              <a:rPr lang="it-IT" dirty="0">
                <a:solidFill>
                  <a:prstClr val="black"/>
                </a:solidFill>
              </a:rPr>
              <a:t>, vedasi poi plurimi pronunciamenti del TAR Toscana (24 luglio 2017, n.953; </a:t>
            </a:r>
            <a:r>
              <a:rPr lang="it-IT" dirty="0"/>
              <a:t>9 luglio 2015, n. 1044; 24 dicembre 2013, n. 1772; 19 marzo 2007, n. 440) ove si afferma che</a:t>
            </a:r>
            <a:endParaRPr lang="it-IT" dirty="0">
              <a:solidFill>
                <a:prstClr val="black"/>
              </a:solidFill>
            </a:endParaRPr>
          </a:p>
          <a:p>
            <a:pPr lvl="1"/>
            <a:r>
              <a:rPr lang="it-IT" i="1" dirty="0"/>
              <a:t>"in materia di sanatoria edilizia il principio della doppia conformità impone che la legittimazione postuma delle opere abusivamente realizzate possa avere solo carattere edilizio ma non anche urbanistico. Il titolo legittimante resta quindi precluso tutte le volte che la conformità urbanistica possa ottenersi solo attraverso l'approvazione o la modifica di strumenti urbanistici anche di carattere attuativo"</a:t>
            </a:r>
            <a:endParaRPr lang="it-IT" dirty="0">
              <a:solidFill>
                <a:prstClr val="black"/>
              </a:solidFill>
            </a:endParaRP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116850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u="sng" dirty="0"/>
              <a:t>Correttamente il TUED ha esteso il novero dei soggetti legittimati a proporre l’istanza </a:t>
            </a:r>
            <a:r>
              <a:rPr lang="it-IT" dirty="0"/>
              <a:t>di accertamento di conformità, non limitandosi ad individuare unicamente (come faceva invece l’art.13 L.47/1985) «il responsabile dell’abuso», ma </a:t>
            </a:r>
            <a:r>
              <a:rPr lang="it-IT" b="1" dirty="0"/>
              <a:t>legittimando anche «l’attuale proprietario dell’immobile»</a:t>
            </a:r>
          </a:p>
          <a:p>
            <a:endParaRPr lang="it-IT" dirty="0"/>
          </a:p>
          <a:p>
            <a:r>
              <a:rPr lang="it-IT" dirty="0"/>
              <a:t>Infatti </a:t>
            </a:r>
            <a:r>
              <a:rPr lang="it-IT" u="sng" dirty="0"/>
              <a:t>rispetto agli abusi edilizi risalenti nel tempo </a:t>
            </a:r>
            <a:r>
              <a:rPr lang="it-IT" dirty="0"/>
              <a:t>- comunque (come vedremo meglio nel prosieguo) sempre obbligatoriamente sanzionabili dalla PA, considerato il carattere permanente dell’illecito edilizio - </a:t>
            </a:r>
            <a:r>
              <a:rPr lang="it-IT" u="sng" dirty="0"/>
              <a:t>è frequente che l’ordine di demolizione possa avere tra i suoi destinatari un «attuale proprietario», in nessuna relazione con l’immobile all’epoca della realizzazione degli interventi abusivi </a:t>
            </a:r>
            <a:r>
              <a:rPr lang="it-IT" dirty="0"/>
              <a:t>e dunque non annoverabile tra i responsabili ai sensi dell’art.29 del TUED</a:t>
            </a:r>
          </a:p>
          <a:p>
            <a:endParaRPr lang="it-IT" dirty="0"/>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349322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u="sng" dirty="0"/>
              <a:t>Ai sensi dell’art.29 TUED, infatti, sono responsabili dell’abuso</a:t>
            </a:r>
            <a:r>
              <a:rPr lang="it-IT" dirty="0"/>
              <a:t>, come tali sicuramente legittimati a presentare la relativa istanza di sanatoria ex art.36, </a:t>
            </a:r>
          </a:p>
          <a:p>
            <a:endParaRPr lang="it-IT" dirty="0"/>
          </a:p>
          <a:p>
            <a:pPr lvl="1"/>
            <a:r>
              <a:rPr lang="it-IT" dirty="0"/>
              <a:t>Il </a:t>
            </a:r>
            <a:r>
              <a:rPr lang="it-IT" u="sng" dirty="0"/>
              <a:t>titolare del permesso di costruire </a:t>
            </a:r>
            <a:r>
              <a:rPr lang="it-IT" dirty="0"/>
              <a:t>(che ai sensi dell’art.11 TUED è il proprietario dell’immobile o chi abbia comunque titolo per richiedere il permesso, trovandosi con l’immobile medesimo in una relazione stabile e giuridicamente qualificata), </a:t>
            </a:r>
            <a:r>
              <a:rPr lang="it-IT" u="sng" dirty="0"/>
              <a:t>il committente e il costruttore unitamente al direttore dei lavori</a:t>
            </a:r>
            <a:r>
              <a:rPr lang="it-IT" dirty="0"/>
              <a:t>, salvo che non dimostrino la loro estraneità alla realizzazione dell’abuso, o salvo che il direttore dei lavori </a:t>
            </a:r>
            <a:r>
              <a:rPr lang="it-IT" i="1" dirty="0"/>
              <a:t>«abbia contestato agli altri soggetti la violazione delle prescrizioni del permesso di costruire, con esclusione delle varianti in corso d'opera, fornendo al dirigente o responsabile del competente ufficio comunale contemporanea e motivata comunicazione della violazione stessa» </a:t>
            </a:r>
            <a:r>
              <a:rPr lang="it-IT" dirty="0"/>
              <a:t>con contestuale rinuncia all’incarico nei casi di totale difformità o di variazione essenziale</a:t>
            </a:r>
          </a:p>
          <a:p>
            <a:pPr lvl="1"/>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72057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Per contro è evidente come, </a:t>
            </a:r>
            <a:r>
              <a:rPr lang="it-IT" u="sng" dirty="0"/>
              <a:t>dal momento che il rilascio ex art.36 TUED del titolo postumo in sanatoria ha tra i suoi effetti (vedasi infra) anche quello di estinguere i reati edilizi (artt.44 e 46 TUED), </a:t>
            </a:r>
            <a:r>
              <a:rPr lang="it-IT" b="1" u="sng" dirty="0"/>
              <a:t>il costruttore o il direttore dei lavori potrebbero avere un interesse proprio alla presentazione dell’istanza, autonomo dall’effettiva volontà del proprietario</a:t>
            </a:r>
          </a:p>
          <a:p>
            <a:endParaRPr lang="it-IT" dirty="0"/>
          </a:p>
          <a:p>
            <a:r>
              <a:rPr lang="it-IT" dirty="0"/>
              <a:t>Per larga parte della giurisprudenza amministrativa, dunque,  </a:t>
            </a:r>
            <a:r>
              <a:rPr lang="it-IT" u="sng" dirty="0"/>
              <a:t>i responsabili dell’abuso, se in ipotesi diversi dall’attuale proprietario, hanno una legittimazione disgiunta e autonoma a richiedere il permesso in sanatoria, </a:t>
            </a:r>
            <a:r>
              <a:rPr lang="it-IT" b="1" u="sng" dirty="0"/>
              <a:t>non necessitando quindi del consenso del proprietario</a:t>
            </a:r>
            <a:r>
              <a:rPr lang="it-IT" u="sng" dirty="0"/>
              <a:t> </a:t>
            </a:r>
            <a:r>
              <a:rPr lang="it-IT" dirty="0"/>
              <a:t>(</a:t>
            </a:r>
            <a:r>
              <a:rPr lang="it-IT" dirty="0" err="1"/>
              <a:t>Cons</a:t>
            </a:r>
            <a:r>
              <a:rPr lang="it-IT" dirty="0"/>
              <a:t>. Stato, VI, 26 gennaio 2015, n.316, TAR Calabria, Catanzaro, 16 febbraio 2015, n.1090; TAR Puglia, Lecce, 11 novembre 2014, n.2742)</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968861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L’ultima indicata pronuncia del TAR Puglia (n.2742/2014), merita una più estesa citazione in quanto si decide riguardo ad un caso, assai ricorrente nella prassi, della </a:t>
            </a:r>
            <a:r>
              <a:rPr lang="it-IT" u="sng" dirty="0"/>
              <a:t>legittimazione dell’affittuario di fondi agricoli,</a:t>
            </a:r>
            <a:r>
              <a:rPr lang="it-IT" dirty="0"/>
              <a:t> chiarendo quanto segue</a:t>
            </a:r>
          </a:p>
          <a:p>
            <a:endParaRPr lang="it-IT" dirty="0"/>
          </a:p>
          <a:p>
            <a:pPr lvl="1"/>
            <a:r>
              <a:rPr lang="it-IT" i="1" dirty="0"/>
              <a:t>«Non ignora il Collegio l’indirizzo giurisprudenziale per il quale il novero dei soggetti legittimati alla richiesta del titolo in sanatoria risulta più ampio rispetto a quello concernente i soggetti legittimati alla richiesta dell’ordinario titolo abilitativo edilizio (ex art. 11 del D.P.R. n. 380/2001), in quanto il citato art. 36 del T.U. Edilizia è chiaro nel prevedere anche per l’autore dell’abuso, e non solo per il proprietario del bene, una legittimazione disgiunta ed autonoma a presentare la domanda di sanatoria.» </a:t>
            </a:r>
          </a:p>
          <a:p>
            <a:pPr lvl="1"/>
            <a:endParaRPr lang="it-IT" dirty="0"/>
          </a:p>
          <a:p>
            <a:pPr lvl="1"/>
            <a:r>
              <a:rPr lang="it-IT" dirty="0"/>
              <a:t>«Tuttavia, deve, in ogni caso, trattarsi di </a:t>
            </a:r>
            <a:r>
              <a:rPr lang="it-IT" i="1" dirty="0"/>
              <a:t>“soggetti che, in relazione al loro rapporto privilegiato o comunque qualificato con il bene (in quanto, ad esempio, legittimi detentori o possessori dello stesso), possano avere avuto la possibilità di realizzare l’abuso, così assumendosene la responsabilità”</a:t>
            </a:r>
            <a:r>
              <a:rPr lang="it-IT" dirty="0"/>
              <a:t> (</a:t>
            </a:r>
            <a:r>
              <a:rPr lang="it-IT" i="1" dirty="0"/>
              <a:t>ex </a:t>
            </a:r>
            <a:r>
              <a:rPr lang="it-IT" i="1" dirty="0" err="1"/>
              <a:t>multis</a:t>
            </a:r>
            <a:r>
              <a:rPr lang="it-IT" dirty="0"/>
              <a:t>, Consiglio di Stato, Sezione V, 23.11.2006 n. 6906).»</a:t>
            </a:r>
          </a:p>
          <a:p>
            <a:pPr lvl="1"/>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4166615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pPr lvl="1"/>
            <a:r>
              <a:rPr lang="it-IT" dirty="0"/>
              <a:t>Riguardo all’affittuario del fondo rustico, la sezione leccese del TAR, ritiene che tale soggetto </a:t>
            </a:r>
            <a:r>
              <a:rPr lang="it-IT" i="1" dirty="0"/>
              <a:t>«risulti legittimato a presentare istanze edificatorie (sia preventive, ai sensi dell’art. 11 del D.P.R. n. 380/2001, sia postume in sanatoria, ai sensi del successivo art. 36) solo per interventi riconducibili entro i limiti dell’uso agricolo normale del fondo.»</a:t>
            </a:r>
          </a:p>
          <a:p>
            <a:pPr lvl="1"/>
            <a:endParaRPr lang="it-IT" dirty="0"/>
          </a:p>
          <a:p>
            <a:pPr lvl="1"/>
            <a:r>
              <a:rPr lang="it-IT" dirty="0"/>
              <a:t> «Difatti, l’affittuario del fondo rustico è obbligato a contenere la propria attività edificatoria entro i limiti normativamente previsti dalla relativa disciplina speciale (appunto, la legge n. 230/1982), la quale, in particolare, dispone (art. 16) che possano essere eseguite </a:t>
            </a:r>
            <a:r>
              <a:rPr lang="it-IT" i="1" dirty="0"/>
              <a:t>“opere di miglioramento fondiario, addizioni e trasformazioni degli ordinamenti produttivi e dei fabbricati rurali, purché le medesime non modifichino la destinazione agricola del fondo e siano eseguite nel rispetto dei programmi regionali di sviluppo oppure, ove tali programmi non esistano, delle vocazioni colturali delle zone in cui è ubicato il fondo”</a:t>
            </a:r>
            <a:r>
              <a:rPr lang="it-IT" dirty="0"/>
              <a:t>;»</a:t>
            </a:r>
          </a:p>
          <a:p>
            <a:pPr lvl="1"/>
            <a:endParaRPr lang="it-IT" dirty="0"/>
          </a:p>
          <a:p>
            <a:pPr lvl="1"/>
            <a:r>
              <a:rPr lang="it-IT" i="1" dirty="0"/>
              <a:t>«conseguentemente, l’affittuario può realizzare solo interventi edilizi funzionali e strumentali al normale esercizio dell’agricoltura ed a questo riconducibili, e non, viceversa, opere non collegate alla conduzione del fondo.»</a:t>
            </a:r>
          </a:p>
          <a:p>
            <a:pPr lvl="1"/>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3826346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pPr marL="628650"/>
            <a:r>
              <a:rPr lang="it-IT" dirty="0"/>
              <a:t>Infine il TAR Puglia non manca di ricordare, con estrema sintetica efficacia, riguardo alla «sanatoria impropria»</a:t>
            </a:r>
          </a:p>
          <a:p>
            <a:pPr marL="628650"/>
            <a:endParaRPr lang="it-IT" dirty="0"/>
          </a:p>
          <a:p>
            <a:pPr lvl="1"/>
            <a:r>
              <a:rPr lang="it-IT" dirty="0"/>
              <a:t>«Che secondo il costante orientamento interpretativo, la c.d. “sanatoria giurisprudenziale” (che ricorrerebbe allorquando la conformità dell’opera abusiva sussista rispetto alla disciplina urbanistica ed edilizia vigente al momento del rilascio del titolo sanante, ma non anche rispetto a quella del tempo in cui l’opera è stata realizzata) non trova ormai alcuno spazio, </a:t>
            </a:r>
          </a:p>
          <a:p>
            <a:pPr lvl="1"/>
            <a:endParaRPr lang="it-IT" i="1" dirty="0"/>
          </a:p>
          <a:p>
            <a:pPr lvl="1"/>
            <a:r>
              <a:rPr lang="it-IT" i="1" dirty="0"/>
              <a:t>“trattandosi di istituto elaborato dalla giurisprudenza nel vigore della l. n. 10 del 1977 e in mancanza di una specifica regolamentazione legislativa, ma che non ha più ragione di esistere nel vigente ordinamento, caratterizzato da una disciplina puntuale ed esaustiva delle ipotesi di condono e sanatoria edilizia”</a:t>
            </a:r>
            <a:r>
              <a:rPr lang="it-IT" dirty="0"/>
              <a:t> (in tal senso T.A.R. Lecce, Sez. III, 18.4.2012, n. 699; conforme, </a:t>
            </a:r>
            <a:r>
              <a:rPr lang="it-IT" i="1" dirty="0"/>
              <a:t>ex </a:t>
            </a:r>
            <a:r>
              <a:rPr lang="it-IT" i="1" dirty="0" err="1"/>
              <a:t>multis</a:t>
            </a:r>
            <a:r>
              <a:rPr lang="it-IT" i="1" dirty="0"/>
              <a:t>,</a:t>
            </a:r>
            <a:r>
              <a:rPr lang="it-IT" dirty="0"/>
              <a:t> T.A.R. Toscana, III, 11 febbraio 2011, n. 263).»</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2940187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295399"/>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295401"/>
            <a:ext cx="8229600" cy="5562600"/>
          </a:xfrm>
        </p:spPr>
        <p:txBody>
          <a:bodyPr>
            <a:normAutofit fontScale="62500" lnSpcReduction="20000"/>
          </a:bodyPr>
          <a:lstStyle/>
          <a:p>
            <a:r>
              <a:rPr lang="it-IT" dirty="0"/>
              <a:t>Degna di menzione, infine, la pronuncia n.4176 dell’8 settembre 2015, con la quale </a:t>
            </a:r>
            <a:r>
              <a:rPr lang="it-IT" u="sng" dirty="0"/>
              <a:t>la IV sezione del Consiglio di Stato ha riconosciuto </a:t>
            </a:r>
            <a:r>
              <a:rPr lang="it-IT" b="1" u="sng" dirty="0"/>
              <a:t>la legittimazione del comodatario</a:t>
            </a:r>
            <a:r>
              <a:rPr lang="it-IT" u="sng" dirty="0"/>
              <a:t> a presentare istanza di sanatoria degli abusi meramente formali</a:t>
            </a:r>
            <a:r>
              <a:rPr lang="it-IT" dirty="0"/>
              <a:t>, alla luce delle seguenti considerazioni </a:t>
            </a:r>
          </a:p>
          <a:p>
            <a:endParaRPr lang="it-IT" dirty="0"/>
          </a:p>
          <a:p>
            <a:pPr lvl="1"/>
            <a:r>
              <a:rPr lang="it-IT" sz="2600" i="1" dirty="0"/>
              <a:t>«Che la giurisprudenza afferma che il contratto di comodato, intervenuto tra il proprietario dell'area ed il concessionario, instaura una relazione stabile (detenzione) con il bene oggetto del medesimo, sufficiente, come quella del locatario, per richiedere ed ottenere la concessione edilizia, salva l'opposizione del proprietario (cfr. </a:t>
            </a:r>
            <a:r>
              <a:rPr lang="it-IT" sz="2600" i="1" dirty="0" err="1"/>
              <a:t>Cons.Stato</a:t>
            </a:r>
            <a:r>
              <a:rPr lang="it-IT" sz="2600" i="1" dirty="0"/>
              <a:t>, IV, 9-2-2015, n.648).»</a:t>
            </a:r>
          </a:p>
          <a:p>
            <a:pPr lvl="1"/>
            <a:endParaRPr lang="it-IT" sz="2600" dirty="0"/>
          </a:p>
          <a:p>
            <a:pPr lvl="1"/>
            <a:r>
              <a:rPr lang="it-IT" sz="2600" dirty="0"/>
              <a:t>Che nel caso giudicato, il comodante con espressa clausola contrattuale aveva autorizzato il comodatario a compiere interventi conformi alla disciplina urbanistica, purché autorizzati dall'autorità amministrativa competente.</a:t>
            </a:r>
          </a:p>
          <a:p>
            <a:endParaRPr lang="it-IT" sz="2600" dirty="0"/>
          </a:p>
          <a:p>
            <a:pPr lvl="1"/>
            <a:r>
              <a:rPr lang="it-IT" sz="2600" dirty="0"/>
              <a:t>Che  potendo detta PA </a:t>
            </a:r>
            <a:r>
              <a:rPr lang="it-IT" sz="2600" i="1" dirty="0"/>
              <a:t>«intervenire ordinariamente in via preventiva, ma per gli abusi meramente formali anche in via successiva di sanatoria, deve ritenersi che il comodatario, autorizzato dal proprietario alla esecuzione di opere edilizie regolari sia sostanzialmente che formalmente, è legittimato a richiedere la concessione in sanatoria, risultando questo strumento ordinario previsto dall'ordinamento per ricondurre a legalità, anche sotto il profilo formale, opere che siano comunque compatibili, da un punto di vista sostanziale, con la disciplina urbanistica.»</a:t>
            </a:r>
          </a:p>
          <a:p>
            <a:pPr marL="0" indent="0">
              <a:buNone/>
            </a:pPr>
            <a:r>
              <a:rPr lang="it-IT" dirty="0"/>
              <a:t/>
            </a:r>
            <a:br>
              <a:rPr lang="it-IT" dirty="0"/>
            </a:b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932922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4.2.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SOGGETTI LEGITTIMATI A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dirty="0"/>
              <a:t>Riguardo alla fase di impulso del procedimento di sanatoria, la giurisprudenza (TAR Campania, Salerno, 19 maggio 2015, n.1036) ha anche chiarito che, appunto </a:t>
            </a:r>
            <a:r>
              <a:rPr lang="it-IT" u="sng" dirty="0"/>
              <a:t>perché trattasi di procedimento ad istanza di parte, </a:t>
            </a:r>
            <a:r>
              <a:rPr lang="it-IT" b="1" u="sng" dirty="0"/>
              <a:t>la verifica della sanabilità dell’abuso non è oggetto di un adempimento obbligatorio posto in capo al Comune </a:t>
            </a:r>
            <a:r>
              <a:rPr lang="it-IT" u="sng" dirty="0"/>
              <a:t>prima dell’emanazione dei (questi sì) dovuti provvedimenti sanzionatori</a:t>
            </a:r>
          </a:p>
          <a:p>
            <a:endParaRPr lang="it-IT" dirty="0"/>
          </a:p>
          <a:p>
            <a:r>
              <a:rPr lang="it-IT" dirty="0"/>
              <a:t>L’attivazione del procedimento di accertamento della conformità urbanistica dell’abuso è quindi rimessa all’esclusiva iniziativa della parte interessata (TAR Lazio, Latina, 3 aprile 2015, n.310)</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53465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4.3.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TERMINI PER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491343"/>
            <a:ext cx="8229600" cy="5366658"/>
          </a:xfrm>
        </p:spPr>
        <p:txBody>
          <a:bodyPr>
            <a:normAutofit fontScale="62500" lnSpcReduction="20000"/>
          </a:bodyPr>
          <a:lstStyle/>
          <a:p>
            <a:r>
              <a:rPr lang="it-IT" u="sng" dirty="0"/>
              <a:t>I termini per presentare l’istanza di accertamento di conformità sono, in analogia con quanto già previsto dall’art.13 della L.47/1985, modulati in relazione ai termini assegnati per le diverse tipologie di abusi ai responsabili per ridurre in pristino lo stato dei luogh</a:t>
            </a:r>
            <a:r>
              <a:rPr lang="it-IT" dirty="0"/>
              <a:t>i prima che l’ordinanza venga eseguita coattivamente dal Comune</a:t>
            </a:r>
          </a:p>
          <a:p>
            <a:endParaRPr lang="it-IT" dirty="0"/>
          </a:p>
          <a:p>
            <a:pPr lvl="1"/>
            <a:r>
              <a:rPr lang="it-IT" sz="2600" dirty="0"/>
              <a:t>Per le </a:t>
            </a:r>
            <a:r>
              <a:rPr lang="it-IT" sz="2600" b="1" dirty="0"/>
              <a:t>opere eseguite in assenza di permesso</a:t>
            </a:r>
            <a:r>
              <a:rPr lang="it-IT" sz="2600" dirty="0"/>
              <a:t>, in totale difformità o con variazioni essenziali, </a:t>
            </a:r>
            <a:r>
              <a:rPr lang="it-IT" sz="2600" u="sng" dirty="0"/>
              <a:t>l’istanza di sanatoria può essere presentata fino alla scadenza del termine di 90 giorni, fissato dall’art.31, comma 3 </a:t>
            </a:r>
            <a:r>
              <a:rPr lang="it-IT" sz="2600" dirty="0"/>
              <a:t>TUED e decorrenti dalla relativa ingiunzione comunale, </a:t>
            </a:r>
            <a:r>
              <a:rPr lang="it-IT" sz="2600" u="sng" dirty="0"/>
              <a:t>entro il quale il responsabile dell’abuso è tenuto a provvedere alla demolizione</a:t>
            </a:r>
            <a:r>
              <a:rPr lang="it-IT" sz="2600" dirty="0"/>
              <a:t> e al ripristino dello stato dei luoghi</a:t>
            </a:r>
          </a:p>
          <a:p>
            <a:pPr lvl="1"/>
            <a:endParaRPr lang="it-IT" sz="2600" dirty="0"/>
          </a:p>
          <a:p>
            <a:pPr lvl="1"/>
            <a:r>
              <a:rPr lang="it-IT" sz="2600" u="sng" dirty="0"/>
              <a:t>Per le </a:t>
            </a:r>
            <a:r>
              <a:rPr lang="it-IT" sz="2600" b="1" u="sng" dirty="0"/>
              <a:t>opere di ristrutturazione edilizia </a:t>
            </a:r>
            <a:r>
              <a:rPr lang="it-IT" sz="2600" u="sng" dirty="0"/>
              <a:t>eseguite in assenza di permesso o in totale difformità da esso, l’istanza di sanatoria va presentata </a:t>
            </a:r>
            <a:r>
              <a:rPr lang="it-IT" sz="2600" i="1" u="sng" dirty="0"/>
              <a:t>«entro il congruo termine stabilito dal dirigente </a:t>
            </a:r>
            <a:r>
              <a:rPr lang="it-IT" sz="2600" i="1" dirty="0"/>
              <a:t>o dal responsabile del competente ufficio comunale» </a:t>
            </a:r>
            <a:r>
              <a:rPr lang="it-IT" sz="2600" dirty="0"/>
              <a:t>con l’ordinanza che dispone la rimozione ovvero la demolizione delle opere abusive (art.33, comma 1 TUED)</a:t>
            </a:r>
          </a:p>
          <a:p>
            <a:pPr lvl="1"/>
            <a:endParaRPr lang="it-IT" sz="2600" dirty="0"/>
          </a:p>
          <a:p>
            <a:pPr lvl="1"/>
            <a:r>
              <a:rPr lang="it-IT" sz="2600" dirty="0"/>
              <a:t>Analogamente, anche per le </a:t>
            </a:r>
            <a:r>
              <a:rPr lang="it-IT" sz="2600" b="1" dirty="0"/>
              <a:t>opere realizzate in parziale difformità </a:t>
            </a:r>
            <a:r>
              <a:rPr lang="it-IT" sz="2600" dirty="0"/>
              <a:t>dal permesso di costruire, </a:t>
            </a:r>
            <a:r>
              <a:rPr lang="it-IT" sz="2600" u="sng" dirty="0"/>
              <a:t>il termine per la presentazione dell’istanza di sanatoria coincide con quello «congruo»</a:t>
            </a:r>
            <a:r>
              <a:rPr lang="it-IT" sz="2600" dirty="0"/>
              <a:t> che discrezionalmente il dirigente comunale assegna con l’ordinanza ai responsabili dell’abuso per provvedere alla rimozione o demolizione a propria cure e spese (art.34, comma 1 TUED)</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59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799957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4.3.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TERMINI PER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pPr marL="628650"/>
            <a:r>
              <a:rPr lang="it-IT" dirty="0"/>
              <a:t>In dottrina e in giurisprudenza </a:t>
            </a:r>
            <a:r>
              <a:rPr lang="it-IT" u="sng" dirty="0"/>
              <a:t>è controversa la natura perentoria o ordinatoria dei predetti termini</a:t>
            </a:r>
          </a:p>
          <a:p>
            <a:pPr marL="628650"/>
            <a:endParaRPr lang="it-IT" dirty="0"/>
          </a:p>
          <a:p>
            <a:pPr marL="628650"/>
            <a:r>
              <a:rPr lang="it-IT" u="sng" dirty="0"/>
              <a:t>Secondo un orientamento minoritario, si tratterebbe di termini NON perentori</a:t>
            </a:r>
            <a:r>
              <a:rPr lang="it-IT" dirty="0"/>
              <a:t>, considerata la clausola finale dell’art.36, secondo cui l’istanza di sanatoria potrebbe presentarsi </a:t>
            </a:r>
            <a:r>
              <a:rPr lang="it-IT" i="1" dirty="0"/>
              <a:t>«comunque fino all’irrogazione delle sanzioni amministrative</a:t>
            </a:r>
            <a:r>
              <a:rPr lang="it-IT" dirty="0"/>
              <a:t>». In tal senso cfr.:</a:t>
            </a:r>
          </a:p>
          <a:p>
            <a:pPr marL="628650"/>
            <a:endParaRPr lang="it-IT" dirty="0"/>
          </a:p>
          <a:p>
            <a:pPr marL="914400" lvl="1"/>
            <a:r>
              <a:rPr lang="it-IT" dirty="0"/>
              <a:t> TAR Lazio, Latina, 16 aprile 2012, che individua il termine ultimo per la presentazione dell’istanza, addirittura nel momento della materiale esecuzione dell’ordine demolitorio</a:t>
            </a:r>
          </a:p>
          <a:p>
            <a:pPr marL="914400" lvl="1"/>
            <a:endParaRPr lang="it-IT" dirty="0"/>
          </a:p>
          <a:p>
            <a:pPr marL="914400" lvl="1"/>
            <a:r>
              <a:rPr lang="it-IT" dirty="0"/>
              <a:t>TAR Abruzzo, Pescara, 4 maggio 2012, secondo cui l’istanza è presentabile fino a quando l’opera esiste nella sua integrità materiale</a:t>
            </a:r>
          </a:p>
          <a:p>
            <a:pPr marL="914400"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287772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4.3.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I TERMINI PER PRESENTARE L’ISTANZA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Tuttavia secondo l’orientamento giurisprudenziale maggioritario e la migliore dottrina </a:t>
            </a:r>
            <a:r>
              <a:rPr lang="it-IT" b="1" u="sng" dirty="0"/>
              <a:t>i termini di cui all’art.36 TUED vanno considerati perentori</a:t>
            </a:r>
            <a:r>
              <a:rPr lang="it-IT" dirty="0"/>
              <a:t> (vedasi </a:t>
            </a:r>
            <a:r>
              <a:rPr lang="it-IT" dirty="0" err="1"/>
              <a:t>Cons</a:t>
            </a:r>
            <a:r>
              <a:rPr lang="it-IT" dirty="0"/>
              <a:t>. Stato, V, 27 maggio 2014, n.2755; TAR Sicilia, Catania, 16 febbraio 2015, n.527; TAR Campania, Napoli, 3 febbraio 2015, n.774).</a:t>
            </a:r>
          </a:p>
          <a:p>
            <a:endParaRPr lang="it-IT" dirty="0"/>
          </a:p>
          <a:p>
            <a:r>
              <a:rPr lang="it-IT" dirty="0"/>
              <a:t>Detta natura perentoria  </a:t>
            </a:r>
            <a:r>
              <a:rPr lang="it-IT" u="sng" dirty="0"/>
              <a:t>si correla per altro alla perentorietà del termine di cui all’art.31, comma 3 del TUED, per cui l’inosservanza del termine di 90 giorni ingiunto al responsabile dell’abuso per ripristinare lo stato dei luoghi, determina ex </a:t>
            </a:r>
            <a:r>
              <a:rPr lang="it-IT" u="sng" dirty="0" err="1"/>
              <a:t>lege</a:t>
            </a:r>
            <a:r>
              <a:rPr lang="it-IT" u="sng" dirty="0"/>
              <a:t>, con effetto automatico, l’acquisizione gratuita al patrimonio del Comune dell’opera abusiva </a:t>
            </a:r>
            <a:r>
              <a:rPr lang="it-IT" dirty="0"/>
              <a:t>e della relativa area di sedime</a:t>
            </a:r>
          </a:p>
          <a:p>
            <a:endParaRPr lang="it-IT" dirty="0"/>
          </a:p>
          <a:p>
            <a:r>
              <a:rPr lang="it-IT" u="sng" dirty="0"/>
              <a:t>Dalla predetta natura perentoria del termine </a:t>
            </a:r>
            <a:r>
              <a:rPr lang="it-IT" dirty="0"/>
              <a:t>per presentare istanza di accertamento di conformità, </a:t>
            </a:r>
            <a:r>
              <a:rPr lang="it-IT" u="sng" dirty="0"/>
              <a:t>discende</a:t>
            </a:r>
            <a:r>
              <a:rPr lang="it-IT" dirty="0"/>
              <a:t> quindi </a:t>
            </a:r>
            <a:r>
              <a:rPr lang="it-IT" b="1" dirty="0"/>
              <a:t>la conseguenza dell’irricevibilità dell’istanza tardiva che, come tale, non è più in grado di esplicare alcuna efficacia sull’esecuzione dell’ordine demolitorio </a:t>
            </a:r>
            <a:r>
              <a:rPr lang="it-IT" dirty="0"/>
              <a:t>(TAR Campania, Napoli, 12/12/2014, n.6598)</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747527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sz="1800" dirty="0" err="1"/>
              <a:t>ll</a:t>
            </a:r>
            <a:r>
              <a:rPr lang="it-IT" sz="1800" dirty="0"/>
              <a:t> </a:t>
            </a:r>
            <a:r>
              <a:rPr lang="it-IT" sz="1800" u="sng" dirty="0"/>
              <a:t>provvedimento di accertamento di conformità ha una connotazione prevalentemente oggettiva e vincolata, che non comporta apprezzamenti discrezionali</a:t>
            </a:r>
            <a:r>
              <a:rPr lang="it-IT" sz="1800" dirty="0"/>
              <a:t>, dovendo l'Autorità procedente valutare l'</a:t>
            </a:r>
            <a:r>
              <a:rPr lang="it-IT" sz="1800" dirty="0" err="1"/>
              <a:t>assentibilità</a:t>
            </a:r>
            <a:r>
              <a:rPr lang="it-IT" sz="1800" dirty="0"/>
              <a:t> dell'opera eseguita senza titolo, sulla base della normativa urbanistica ed edilizia vigente, in relazione ad entrambi i momenti considerati dalla norma (epoca di realizzazione e presentazione della domanda) (TAR Lazio, Latina, 3 aprile 2015, n.310)</a:t>
            </a:r>
          </a:p>
          <a:p>
            <a:endParaRPr lang="it-IT" sz="1800" dirty="0"/>
          </a:p>
          <a:p>
            <a:r>
              <a:rPr lang="it-IT" sz="1800" dirty="0"/>
              <a:t>Anche </a:t>
            </a:r>
            <a:r>
              <a:rPr lang="it-IT" sz="1800" u="sng" dirty="0"/>
              <a:t>in coerenza con la natura di atto vincolato</a:t>
            </a:r>
            <a:r>
              <a:rPr lang="it-IT" sz="1800" dirty="0"/>
              <a:t>, nella codificazione del 2001 (</a:t>
            </a:r>
            <a:r>
              <a:rPr lang="it-IT" sz="1800" dirty="0" err="1"/>
              <a:t>d.P.R.</a:t>
            </a:r>
            <a:r>
              <a:rPr lang="it-IT" sz="1800" dirty="0"/>
              <a:t> n.380/2001) il legislatore ha confermato che il mancato rilascio del permesso in sanatoria nel termine decisorio di 60 giorni decorrenti dalla presentazione dell’istanza di accertamento di conformità, equivale a </a:t>
            </a:r>
            <a:r>
              <a:rPr lang="it-IT" sz="1800" u="sng" dirty="0"/>
              <a:t>«rifiuto» della medesima</a:t>
            </a:r>
          </a:p>
          <a:p>
            <a:endParaRPr lang="it-IT" sz="1800" dirty="0"/>
          </a:p>
          <a:p>
            <a:r>
              <a:rPr lang="it-IT" sz="1800" u="sng" dirty="0"/>
              <a:t>Nonostante la diversa terminologia adottata dal legislatore per definire le conseguenze dell’inerzia amministrativa sull’istanza di sanatoria</a:t>
            </a:r>
            <a:r>
              <a:rPr lang="it-IT" sz="1800" dirty="0"/>
              <a:t>, nell’art.13 L.47/1985 (</a:t>
            </a:r>
            <a:r>
              <a:rPr lang="it-IT" sz="1800" i="1" dirty="0"/>
              <a:t>«la richiesta si intende respinta»</a:t>
            </a:r>
            <a:r>
              <a:rPr lang="it-IT" sz="1800" dirty="0"/>
              <a:t>) e nell’art.36 TUED (</a:t>
            </a:r>
            <a:r>
              <a:rPr lang="it-IT" sz="1800" i="1" dirty="0"/>
              <a:t>«la richiesta si intende rifiutata»</a:t>
            </a:r>
            <a:r>
              <a:rPr lang="it-IT" sz="1800" dirty="0"/>
              <a:t>), </a:t>
            </a:r>
            <a:r>
              <a:rPr lang="it-IT" sz="1800" u="sng" dirty="0"/>
              <a:t>la giurisprudenza del tutto prevalente è tuttora concorde nel ritenere che si è di fronte ad una fattispecie tipizzata di </a:t>
            </a:r>
            <a:r>
              <a:rPr lang="it-IT" sz="1800" b="1" u="sng" dirty="0"/>
              <a:t>silenzio rigetto e non, </a:t>
            </a:r>
            <a:r>
              <a:rPr lang="it-IT" sz="1800" u="sng" dirty="0"/>
              <a:t>come pure sostiene qualche isolata pronuncia, di </a:t>
            </a:r>
            <a:r>
              <a:rPr lang="it-IT" sz="1800" b="1" u="sng" dirty="0"/>
              <a:t>silenzio inadempimento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85847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La differenza, sul piano giuridico, è sostanziale</a:t>
            </a:r>
          </a:p>
          <a:p>
            <a:endParaRPr lang="it-IT" dirty="0"/>
          </a:p>
          <a:p>
            <a:pPr lvl="1"/>
            <a:r>
              <a:rPr lang="it-IT" u="sng" dirty="0"/>
              <a:t>Nel silenzio-inadempimento l’inerzia della PA non assume alcun implicito significato </a:t>
            </a:r>
            <a:r>
              <a:rPr lang="it-IT" u="sng" dirty="0" err="1"/>
              <a:t>provvedimentale</a:t>
            </a:r>
            <a:r>
              <a:rPr lang="it-IT" u="sng" dirty="0"/>
              <a:t> </a:t>
            </a:r>
            <a:r>
              <a:rPr lang="it-IT" dirty="0"/>
              <a:t>(né positivo: silenzio-assenso o accoglimento; né </a:t>
            </a:r>
            <a:r>
              <a:rPr lang="it-IT" dirty="0" err="1"/>
              <a:t>reiettivo</a:t>
            </a:r>
            <a:r>
              <a:rPr lang="it-IT" dirty="0"/>
              <a:t>: silenzio-rigetto o rifiuto), ma si configura, per l’appunto come mera inerzia e inadempimento dell’obbligo di concludere il procedimento con un provvedimento espresso entro i termini di legge o regolamentari (art.2, comma 1 L.241/1990</a:t>
            </a:r>
          </a:p>
          <a:p>
            <a:pPr lvl="1"/>
            <a:endParaRPr lang="it-IT" dirty="0"/>
          </a:p>
          <a:p>
            <a:pPr lvl="1"/>
            <a:r>
              <a:rPr lang="it-IT" u="sng" dirty="0"/>
              <a:t>Sul piano amministrativo la tutela contro il silenzio-inadempimento prevede in capo all’istante, la facoltà di rivolgersi</a:t>
            </a:r>
            <a:r>
              <a:rPr lang="it-IT" dirty="0"/>
              <a:t>, ai sensi dei commi 9-bis e 9-ter del citato art.2, </a:t>
            </a:r>
            <a:r>
              <a:rPr lang="it-IT" u="sng" dirty="0"/>
              <a:t>al</a:t>
            </a:r>
            <a:r>
              <a:rPr lang="it-IT" dirty="0"/>
              <a:t> dirigente apicale individuato dall’amministrazione procedente quale </a:t>
            </a:r>
            <a:r>
              <a:rPr lang="it-IT" u="sng" dirty="0"/>
              <a:t>titolare del potere sostitutivo rispetto al dirigente inadempiente</a:t>
            </a:r>
            <a:r>
              <a:rPr lang="it-IT" dirty="0"/>
              <a:t>, per sollecitare l’adozione del provvedimento conclusivo del procedimento non ancora definito</a:t>
            </a:r>
          </a:p>
          <a:p>
            <a:pPr lvl="1"/>
            <a:endParaRPr lang="it-IT" dirty="0"/>
          </a:p>
          <a:p>
            <a:pPr lvl="1"/>
            <a:r>
              <a:rPr lang="it-IT" u="sng" dirty="0"/>
              <a:t>Sul piano giurisdizionale è invece azionabile</a:t>
            </a:r>
            <a:r>
              <a:rPr lang="it-IT" dirty="0"/>
              <a:t>, come previsto dal medesimo art.2, comma 8, </a:t>
            </a:r>
            <a:r>
              <a:rPr lang="it-IT" u="sng" dirty="0"/>
              <a:t>la tutela in materia di silenzio dell'amministrazione  disciplinata dal codice del processo amministrativo </a:t>
            </a:r>
            <a:r>
              <a:rPr lang="it-IT" dirty="0"/>
              <a:t>all’art.117 (d.lgs. n.104/2010)</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917313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a:bodyPr>
          <a:lstStyle/>
          <a:p>
            <a:pPr lvl="1"/>
            <a:r>
              <a:rPr lang="it-IT" dirty="0"/>
              <a:t>L’art.117 del d.lgs. n.104/2010 </a:t>
            </a:r>
            <a:r>
              <a:rPr lang="it-IT" u="sng" dirty="0"/>
              <a:t>consente in forma semplificata di ottenere dal TAR competente un accertamento giudiziale dell’inadempimento della PA ed una condanna di quest’ultima a provvedere sull’istanza </a:t>
            </a:r>
            <a:r>
              <a:rPr lang="it-IT" dirty="0"/>
              <a:t>rimasta inevasa, anche prevedendosi la nomina di un commissario ad acta in caso di reiterarsi dell’inerzia</a:t>
            </a:r>
          </a:p>
          <a:p>
            <a:pPr lvl="1"/>
            <a:endParaRPr lang="it-IT" dirty="0"/>
          </a:p>
          <a:p>
            <a:pPr lvl="1"/>
            <a:r>
              <a:rPr lang="it-IT" dirty="0"/>
              <a:t>Sul </a:t>
            </a:r>
            <a:r>
              <a:rPr lang="it-IT" u="sng" dirty="0"/>
              <a:t>piano risarcitorio del danno ingiusto cagionato dal ritardo </a:t>
            </a:r>
            <a:r>
              <a:rPr lang="it-IT" dirty="0"/>
              <a:t>e su quello, distinto ma connesso, </a:t>
            </a:r>
            <a:r>
              <a:rPr lang="it-IT" u="sng" dirty="0"/>
              <a:t>dell’</a:t>
            </a:r>
            <a:r>
              <a:rPr lang="it-IT" u="sng" dirty="0" err="1"/>
              <a:t>indennizzabilità</a:t>
            </a:r>
            <a:r>
              <a:rPr lang="it-IT" u="sng" dirty="0"/>
              <a:t> del mero ritardo</a:t>
            </a:r>
            <a:r>
              <a:rPr lang="it-IT" dirty="0"/>
              <a:t>, si applica quanto previsto dall’art.2-bis della L.241/1990</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078203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Tutti questi strumenti di tutela </a:t>
            </a:r>
            <a:r>
              <a:rPr lang="it-IT" dirty="0"/>
              <a:t>che l’ordinamento appresta a favore dell’interessato la cui istanza non sia stata definita nei termini procedimentali con un provvedimento amministrativo espresso, </a:t>
            </a:r>
            <a:r>
              <a:rPr lang="it-IT" u="sng" dirty="0"/>
              <a:t>non trovano quindi applicazione nella fattispecie di cui all’art.36 TUED</a:t>
            </a:r>
          </a:p>
          <a:p>
            <a:endParaRPr lang="it-IT" dirty="0"/>
          </a:p>
          <a:p>
            <a:r>
              <a:rPr lang="it-IT" u="sng" dirty="0"/>
              <a:t>A fronte del silenzio serbato dal Comune sull’istanza di sanatoria edilizia, alla scadenza del sessantesimo giorno, il permesso in sanatoria si intende negato </a:t>
            </a:r>
            <a:r>
              <a:rPr lang="it-IT" dirty="0"/>
              <a:t>con la conseguenza, sul piano processuale, che è da ritenere </a:t>
            </a:r>
            <a:r>
              <a:rPr lang="it-IT" i="1" dirty="0"/>
              <a:t>«</a:t>
            </a:r>
            <a:r>
              <a:rPr lang="it-IT" b="1" i="1" u="sng" dirty="0"/>
              <a:t>radicalmente inammissibile la proposizione di un ricorso (quale quello avverso il silenzio-inadempimento di cui all'articolo 107, cod. </a:t>
            </a:r>
            <a:r>
              <a:rPr lang="it-IT" b="1" i="1" u="sng" dirty="0" err="1"/>
              <a:t>proc</a:t>
            </a:r>
            <a:r>
              <a:rPr lang="it-IT" b="1" i="1" u="sng" dirty="0"/>
              <a:t>. </a:t>
            </a:r>
            <a:r>
              <a:rPr lang="it-IT" b="1" i="1" u="sng" dirty="0" err="1"/>
              <a:t>amm</a:t>
            </a:r>
            <a:r>
              <a:rPr lang="it-IT" i="1" dirty="0"/>
              <a:t>.) tipicamente esperibile nelle ipotesi di silenzio non significativo.» (</a:t>
            </a:r>
            <a:r>
              <a:rPr lang="it-IT" dirty="0"/>
              <a:t>vedasi, ex </a:t>
            </a:r>
            <a:r>
              <a:rPr lang="it-IT" dirty="0" err="1"/>
              <a:t>plurimis</a:t>
            </a:r>
            <a:r>
              <a:rPr lang="it-IT" dirty="0"/>
              <a:t>, </a:t>
            </a:r>
            <a:r>
              <a:rPr lang="it-IT" dirty="0" err="1"/>
              <a:t>Cons</a:t>
            </a:r>
            <a:r>
              <a:rPr lang="it-IT" dirty="0"/>
              <a:t>. Stato, VI, 27-01-2014, n. 395)</a:t>
            </a:r>
          </a:p>
          <a:p>
            <a:endParaRPr lang="it-IT" dirty="0"/>
          </a:p>
          <a:p>
            <a:r>
              <a:rPr lang="it-IT" u="sng" dirty="0"/>
              <a:t>Grava dunque sul richiedente la sanatoria, </a:t>
            </a:r>
            <a:r>
              <a:rPr lang="it-IT" b="1" u="sng" dirty="0"/>
              <a:t>un onere di impugnazione del silenzio-rigetto da assolversi con la proposizione del ricorso innanzi al TAR competente nell’ordinario termine di 60 giorni </a:t>
            </a:r>
            <a:r>
              <a:rPr lang="it-IT" u="sng" dirty="0"/>
              <a:t>– decorrente a sua volta al compiersi del sessantesimo giorno dalla presentazione della domanda di accertamento di conformità </a:t>
            </a:r>
            <a:r>
              <a:rPr lang="it-IT" dirty="0"/>
              <a:t>-, o in alternativa con la proposizione, entro 120 gg, del ricorso straordinario al Capo dello Stato</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4971686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In tal senso, vedasi, tra le tante pronunce, TAR Campania, Napoli, 1 ottobre 2015, n.4673, secondo cui </a:t>
            </a:r>
          </a:p>
          <a:p>
            <a:pPr marL="0" indent="0">
              <a:buNone/>
            </a:pPr>
            <a:endParaRPr lang="it-IT" dirty="0"/>
          </a:p>
          <a:p>
            <a:pPr lvl="1"/>
            <a:r>
              <a:rPr lang="it-IT" i="1" dirty="0"/>
              <a:t>«l'interessato, di fronte al silenzio-rigetto dell'amministrazione, ha l'onere di proporre una tempestiva impugnativa nel termine previsto dall'art. 29 </a:t>
            </a:r>
            <a:r>
              <a:rPr lang="it-IT" i="1" dirty="0" err="1"/>
              <a:t>c.p.a</a:t>
            </a:r>
            <a:r>
              <a:rPr lang="it-IT" i="1" dirty="0"/>
              <a:t>. essendo da escludere che l'amministrazione, una volta formato il silenzio-rigetto, abbia un obbligo di provvedere suscettibile di contestazione mediante l'azione di cui all'art. 117 </a:t>
            </a:r>
            <a:r>
              <a:rPr lang="it-IT" i="1" dirty="0" err="1"/>
              <a:t>c.p.a</a:t>
            </a:r>
            <a:r>
              <a:rPr lang="it-IT" i="1" dirty="0"/>
              <a:t>. (cfr. TAR Campania, sez. III, 31/3/2015, n. 1874).»</a:t>
            </a:r>
          </a:p>
          <a:p>
            <a:pPr lvl="1"/>
            <a:endParaRPr lang="it-IT" i="1" dirty="0"/>
          </a:p>
          <a:p>
            <a:pPr lvl="1"/>
            <a:r>
              <a:rPr lang="it-IT" i="1" dirty="0"/>
              <a:t>«Infatti tale rimedio ha lo scopo di provocare l'esercizio del potere amministrativo previo accertamento dell'illegittimità dell'inerzia, consistente nella violazione dell'obbligo di concludere un procedimento mediante un provvedimento espresso, purché la legge non assegni al silenzio un significato tipico, di assenso o di diniego, rispetto all'istanza presentata dall'interessato (cfr. </a:t>
            </a:r>
            <a:r>
              <a:rPr lang="it-IT" i="1" dirty="0" err="1"/>
              <a:t>Cons</a:t>
            </a:r>
            <a:r>
              <a:rPr lang="it-IT" i="1" dirty="0"/>
              <a:t>. St., sez. III, 3/3/2015, n. 1050).»</a:t>
            </a:r>
          </a:p>
          <a:p>
            <a:endParaRPr lang="it-IT" i="1" dirty="0"/>
          </a:p>
          <a:p>
            <a:pPr lvl="1"/>
            <a:r>
              <a:rPr lang="it-IT" i="1" dirty="0"/>
              <a:t>«Pertanto, </a:t>
            </a:r>
            <a:r>
              <a:rPr lang="it-IT" i="1" u="sng" dirty="0"/>
              <a:t>quando l'inerzia ha valore significativo di silenzio-rigetto, non è ammissibile un'impugnazione del silenzio-rifiuto che sarebbe equivalente ad una rimessione in termini per la contestazione del diniego</a:t>
            </a:r>
            <a:r>
              <a:rPr lang="it-IT" i="1" dirty="0"/>
              <a:t>.» </a:t>
            </a:r>
          </a:p>
          <a:p>
            <a:pPr lvl="1"/>
            <a:endParaRPr lang="it-IT" dirty="0"/>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13004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Il riconoscimento della natura vincolata dell’accertamento della doppia conformità dell’abuso per il quale è presentata istanza di sanatoria</a:t>
            </a:r>
            <a:r>
              <a:rPr lang="it-IT" dirty="0"/>
              <a:t>, </a:t>
            </a:r>
            <a:r>
              <a:rPr lang="it-IT" u="sng" dirty="0"/>
              <a:t>con la correlata statuizione legislativa dell’effetto </a:t>
            </a:r>
            <a:r>
              <a:rPr lang="it-IT" u="sng" dirty="0" err="1"/>
              <a:t>provvedimentale</a:t>
            </a:r>
            <a:r>
              <a:rPr lang="it-IT" u="sng" dirty="0"/>
              <a:t> di rigetto conseguente al silenzio </a:t>
            </a:r>
            <a:r>
              <a:rPr lang="it-IT" dirty="0"/>
              <a:t>serbato dal Comune oltre il termine procedimentale dei 60 giorni, </a:t>
            </a:r>
            <a:r>
              <a:rPr lang="it-IT" u="sng" dirty="0"/>
              <a:t>mal si concilia con l’espresso richiamo che il legislatore fa per la prima volta nell’art.36, comma 3</a:t>
            </a:r>
            <a:r>
              <a:rPr lang="it-IT" dirty="0"/>
              <a:t> TUED (e che era invece assente nell’art.13 L.47/1985) </a:t>
            </a:r>
            <a:r>
              <a:rPr lang="it-IT" b="1" u="sng" dirty="0"/>
              <a:t>a pronunciarsi sulla richiesta «con adeguata motivazione»</a:t>
            </a:r>
          </a:p>
          <a:p>
            <a:endParaRPr lang="it-IT" i="1" dirty="0"/>
          </a:p>
          <a:p>
            <a:r>
              <a:rPr lang="it-IT" dirty="0"/>
              <a:t>Se è vero, infatti, che l’obbligo di motivazione è prescritto in via generale dall’art.3 della L.241/1990, è altrettanto indubbio che </a:t>
            </a:r>
            <a:r>
              <a:rPr lang="it-IT" u="sng" dirty="0"/>
              <a:t>non ha alcun senso discutere di motivazione riguardo ad un provvedimento tacito di denegata sanatoria quale quello contemplato dall’art.36, comma 3</a:t>
            </a:r>
          </a:p>
          <a:p>
            <a:endParaRPr lang="it-IT" dirty="0"/>
          </a:p>
          <a:p>
            <a:pPr lvl="1"/>
            <a:r>
              <a:rPr lang="it-IT" dirty="0"/>
              <a:t>Anche, per questo profilo, infatti la giurisprudenza (cfr. </a:t>
            </a:r>
            <a:r>
              <a:rPr lang="it-IT" dirty="0" err="1"/>
              <a:t>Cons</a:t>
            </a:r>
            <a:r>
              <a:rPr lang="it-IT" dirty="0"/>
              <a:t>. Stato, V, n.395/2014 cit.) ha chiarito che va richiamato </a:t>
            </a:r>
            <a:r>
              <a:rPr lang="it-IT" i="1" u="sng" dirty="0"/>
              <a:t>«il condiviso orientamento secondo cui il provvedimento tacito di diniego, di cui all'articolo </a:t>
            </a:r>
            <a:r>
              <a:rPr lang="it-IT" i="1" u="sng" dirty="0">
                <a:hlinkClick r:id="rId3"/>
              </a:rPr>
              <a:t>36</a:t>
            </a:r>
            <a:r>
              <a:rPr lang="it-IT" i="1" u="sng" dirty="0"/>
              <a:t> del </a:t>
            </a:r>
            <a:r>
              <a:rPr lang="it-IT" i="1" u="sng" dirty="0">
                <a:hlinkClick r:id="rId4"/>
              </a:rPr>
              <a:t>D.P.R. n. 380 del 2001</a:t>
            </a:r>
            <a:r>
              <a:rPr lang="it-IT" i="1" u="sng" dirty="0"/>
              <a:t>, non richiede una specifica motivazione, poiché le ragioni su cui esso si fonda devono desumersi dal provvedimento sanzionatorio adottato nei confronti del privato richiedente l'accertamento di conformità </a:t>
            </a:r>
            <a:r>
              <a:rPr lang="it-IT" i="1" dirty="0"/>
              <a:t>(sul punto -ex </a:t>
            </a:r>
            <a:r>
              <a:rPr lang="it-IT" i="1" dirty="0" err="1"/>
              <a:t>plurimis</a:t>
            </a:r>
            <a:r>
              <a:rPr lang="it-IT" i="1" dirty="0"/>
              <a:t> - cfr. </a:t>
            </a:r>
            <a:r>
              <a:rPr lang="it-IT" i="1" dirty="0" err="1"/>
              <a:t>Cons</a:t>
            </a:r>
            <a:r>
              <a:rPr lang="it-IT" i="1" dirty="0"/>
              <a:t>. Stato, sezione IV, </a:t>
            </a:r>
            <a:r>
              <a:rPr lang="it-IT" i="1" dirty="0" err="1"/>
              <a:t>sent</a:t>
            </a:r>
            <a:r>
              <a:rPr lang="it-IT" i="1" dirty="0"/>
              <a:t>. 3 aprile 2006 n. 1710).»</a:t>
            </a:r>
          </a:p>
          <a:p>
            <a:pPr lvl="1"/>
            <a:endParaRPr lang="it-IT" dirty="0"/>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98749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Da tale assunto giurisprudenziale ne discende, in stretta correlazione, quello per cui </a:t>
            </a:r>
            <a:r>
              <a:rPr lang="it-IT" u="sng" dirty="0"/>
              <a:t>il provvedimento </a:t>
            </a:r>
            <a:r>
              <a:rPr lang="it-IT" u="sng" dirty="0" err="1"/>
              <a:t>reiettivo</a:t>
            </a:r>
            <a:r>
              <a:rPr lang="it-IT" u="sng" dirty="0"/>
              <a:t> della sanatoria, in quanto tacito, è </a:t>
            </a:r>
            <a:r>
              <a:rPr lang="it-IT" i="1" u="sng" dirty="0" err="1"/>
              <a:t>ope</a:t>
            </a:r>
            <a:r>
              <a:rPr lang="it-IT" i="1" u="sng" dirty="0"/>
              <a:t> </a:t>
            </a:r>
            <a:r>
              <a:rPr lang="it-IT" i="1" u="sng" dirty="0" err="1"/>
              <a:t>legis</a:t>
            </a:r>
            <a:r>
              <a:rPr lang="it-IT" i="1" u="sng" dirty="0"/>
              <a:t> </a:t>
            </a:r>
            <a:r>
              <a:rPr lang="it-IT" u="sng" dirty="0"/>
              <a:t>privo di motivazione ed è perciò impugnabile non per tale carenza, bensì per il suo contenuto tipico di rigetto </a:t>
            </a:r>
            <a:r>
              <a:rPr lang="it-IT" dirty="0"/>
              <a:t>(cfr. TAR Campania, Salerno, 22 ottobre 2012, n.1909 e 7 marzo 2008 n. 257)</a:t>
            </a:r>
          </a:p>
          <a:p>
            <a:endParaRPr lang="it-IT" dirty="0"/>
          </a:p>
          <a:p>
            <a:pPr lvl="1"/>
            <a:r>
              <a:rPr lang="it-IT" u="sng" dirty="0"/>
              <a:t>graverà quindi sul privato l’onere di provare in giudizio l’illegittimità del tacito diniego, dimostrando, in positivo, la conformità dell’abuso realizzato alla disciplina urbanistica ed edilizia vigente</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9310870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Ecco allora che </a:t>
            </a:r>
            <a:r>
              <a:rPr lang="it-IT" u="sng" dirty="0"/>
              <a:t>il richiamo legislativo a pronunciarsi </a:t>
            </a:r>
            <a:r>
              <a:rPr lang="it-IT" i="1" u="sng" dirty="0"/>
              <a:t>«con adeguata motivazione» </a:t>
            </a:r>
            <a:r>
              <a:rPr lang="it-IT" u="sng" dirty="0"/>
              <a:t>assumerà rilievo solo nel caso di provvedimento espresso non solo negativo, ma, soprattutto, di accoglimento dell’istanza di sanatoria</a:t>
            </a:r>
          </a:p>
          <a:p>
            <a:endParaRPr lang="it-IT" dirty="0"/>
          </a:p>
          <a:p>
            <a:r>
              <a:rPr lang="it-IT" dirty="0"/>
              <a:t>Infatti, come </a:t>
            </a:r>
            <a:r>
              <a:rPr lang="it-IT" b="1" u="sng" dirty="0"/>
              <a:t>ha ben chiarito il TAR Campania (Napoli, 29 marzo 2007, n.2894) </a:t>
            </a:r>
          </a:p>
          <a:p>
            <a:endParaRPr lang="it-IT" b="1" u="sng" dirty="0"/>
          </a:p>
          <a:p>
            <a:pPr lvl="1"/>
            <a:r>
              <a:rPr lang="it-IT" sz="2600" i="1" dirty="0"/>
              <a:t>L'art.36 del cennato T.U. ha mantenuto la stessa configurazione prevista dall'abrogato art.13, 2° comma, L. n.47/85, dal momento che ha stabilito, al comma 3°, che "sulla richiesta di permesso in sanatoria il dirigente o il responsabile del competente ufficio comunale si pronuncia con adeguata motivazione, entro sessanta giorni decorsi i quali la richiesta si intende rifiutata". </a:t>
            </a:r>
            <a:r>
              <a:rPr lang="it-IT" sz="2600" i="1" u="sng" dirty="0"/>
              <a:t>E' evidente, sul piano letterale-formale, che continua a sussistere (pur nella nuova formulazione della norma) una fattispecie di silenzio -diniego</a:t>
            </a:r>
            <a:r>
              <a:rPr lang="it-IT" sz="2600" i="1" dirty="0"/>
              <a:t>. Il rifiuto si riferisce infatti (come nel precedente regime) alla richiesta di attività </a:t>
            </a:r>
            <a:r>
              <a:rPr lang="it-IT" sz="2600" i="1" dirty="0" err="1"/>
              <a:t>provvedimentale</a:t>
            </a:r>
            <a:r>
              <a:rPr lang="it-IT" sz="2600" i="1" dirty="0"/>
              <a:t> (permesso in sanatoria) e non al silenzio. L'inutile decorso del prescritto termine comporta inesorabilmente la reiezione dell'istanza del privato.</a:t>
            </a:r>
          </a:p>
          <a:p>
            <a:pPr lvl="1"/>
            <a:endParaRPr lang="it-IT" sz="2600" i="1" dirty="0"/>
          </a:p>
          <a:p>
            <a:pPr lvl="1"/>
            <a:r>
              <a:rPr lang="it-IT" sz="2600" i="1" dirty="0"/>
              <a:t>Per converso, </a:t>
            </a:r>
            <a:r>
              <a:rPr lang="it-IT" sz="2600" i="1" u="sng" dirty="0"/>
              <a:t>l'obbligo di "adeguata motivazione" non può che riguardare, nella chiara formulazione della norma, l'ipotesi in cui l'Amministrazione ritenga di accogliere la richiesta di accertamento di conformità </a:t>
            </a:r>
            <a:r>
              <a:rPr lang="it-IT" sz="2600" i="1" dirty="0"/>
              <a:t>. L'imposizione di siffatto obbligo, in tale ipotesi, appare altresì coerente con la ragione dell'istituto: trattandosi di sanare ex post un abuso edilizio, </a:t>
            </a:r>
            <a:r>
              <a:rPr lang="it-IT" sz="2600" i="1" u="sng" dirty="0"/>
              <a:t>l'Amministrazione non può sottrarsi - nell'interesse dell'intera collettività sociale e degli eventuali proprietari confinanti - all'onere di specifica e puntuale esposizione delle ragioni</a:t>
            </a:r>
            <a:r>
              <a:rPr lang="it-IT" sz="2600" i="1" dirty="0"/>
              <a:t>, in fatto e in diritto, che consentono di legittimare l'opera realizzata sine </a:t>
            </a:r>
            <a:r>
              <a:rPr lang="it-IT" sz="2600" i="1" dirty="0" err="1"/>
              <a:t>titulo</a:t>
            </a:r>
            <a:r>
              <a:rPr lang="it-IT" sz="2600" i="1" dirty="0"/>
              <a:t>.</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69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529408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Va conclusivamente ricordato, sempre richiamandosi alla citata giurisprudenza del TAR Campania</a:t>
            </a:r>
          </a:p>
          <a:p>
            <a:endParaRPr lang="it-IT" dirty="0"/>
          </a:p>
          <a:p>
            <a:pPr lvl="1"/>
            <a:r>
              <a:rPr lang="it-IT" dirty="0"/>
              <a:t> che il formarsi, dopo </a:t>
            </a:r>
            <a:r>
              <a:rPr lang="it-IT" u="sng" dirty="0"/>
              <a:t>la scadenza dei 60 giorni prevista dall'art.13, 2° comma L n.47/85 (oggi art.36, 3° co., D.P.R. cit.), del provvedimento silenzioso di rigetto, non comporta di per sé, per il Comune, la decadenza della potestà (potere-dovere) di decidere sull'istanza di sanatoria, con la conseguente legittimità del tardivo provvedimento </a:t>
            </a:r>
            <a:r>
              <a:rPr lang="it-IT" dirty="0"/>
              <a:t>- sia esso di rigetto o di accoglimento da non ritenersi </a:t>
            </a:r>
            <a:r>
              <a:rPr lang="it-IT" dirty="0" err="1"/>
              <a:t>inutiliter</a:t>
            </a:r>
            <a:r>
              <a:rPr lang="it-IT" dirty="0"/>
              <a:t> dato</a:t>
            </a:r>
          </a:p>
          <a:p>
            <a:endParaRPr lang="it-IT" dirty="0"/>
          </a:p>
          <a:p>
            <a:pPr lvl="1"/>
            <a:r>
              <a:rPr lang="it-IT" dirty="0"/>
              <a:t>che il privato, dal canto suo, non vede diminuito il proprio diritto di difesa per il fatto di non potere dedurre il vizio di difetto di motivazione dell'impugnato silenzio-diniego, ben potendo allegare che l'istanza di sanatoria sia meritevole di accoglimento, per la sussistenza della prescritta doppia conformità delle opere abusive realizzate, adducendo - s'intende - un valido principio di prova</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941839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Anche il </a:t>
            </a:r>
            <a:r>
              <a:rPr lang="it-IT" b="1" u="sng" dirty="0"/>
              <a:t>TAR Marche ha più volte aderito ai predetti orientamenti in tema di silenzio rigetto </a:t>
            </a:r>
            <a:r>
              <a:rPr lang="it-IT" dirty="0"/>
              <a:t>della sanatoria, affermando (cfr. </a:t>
            </a:r>
            <a:r>
              <a:rPr lang="it-IT" u="sng" dirty="0"/>
              <a:t>sentenza n.358 del 3 giugno 2016)</a:t>
            </a:r>
          </a:p>
          <a:p>
            <a:endParaRPr lang="it-IT" dirty="0"/>
          </a:p>
          <a:p>
            <a:pPr lvl="1"/>
            <a:r>
              <a:rPr lang="it-IT" dirty="0"/>
              <a:t>Che </a:t>
            </a:r>
            <a:r>
              <a:rPr lang="it-IT" i="1" dirty="0"/>
              <a:t>«come è noto, non è configurabile il silenzio inadempimento sull'istanza di accertamento di conformità (tra le tante decisioni Tar Marche 12.10.2010 n. 3340) e, in ogni caso, anche quando sia decorso il termine per provvedere, il Comune non perde il potere di provvedere, per cui bisogna fare riferimento ai vizi del provvedimento esplicito (Tar Marche 21.6.2013 n. 492).»</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6380024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La formazione, per inerzia della PA protratta oltre i 60 giorni, </a:t>
            </a:r>
            <a:r>
              <a:rPr lang="it-IT" b="1" u="sng" dirty="0"/>
              <a:t>del silenzio-rigetto rispetto all’istanza di sanatoria</a:t>
            </a:r>
            <a:r>
              <a:rPr lang="it-IT" u="sng" dirty="0"/>
              <a:t>, è un meccanismo di definizione del procedimento di accertamento ex art.36 TUED, che esprime un </a:t>
            </a:r>
            <a:r>
              <a:rPr lang="it-IT" b="1" u="sng" dirty="0"/>
              <a:t>principio fondamentale della legislazione statale </a:t>
            </a:r>
            <a:r>
              <a:rPr lang="it-IT" dirty="0"/>
              <a:t>nella materia concorrente del governo del territorio</a:t>
            </a:r>
          </a:p>
          <a:p>
            <a:pPr marL="457200" lvl="1" indent="0">
              <a:buNone/>
            </a:pPr>
            <a:endParaRPr lang="it-IT" dirty="0"/>
          </a:p>
          <a:p>
            <a:r>
              <a:rPr lang="it-IT" dirty="0"/>
              <a:t>In tal senso si è infatti espressa, come abbiamo già visto, la </a:t>
            </a:r>
            <a:r>
              <a:rPr lang="it-IT" u="sng" dirty="0"/>
              <a:t>Consulta con la sentenza n.232/2017</a:t>
            </a:r>
            <a:r>
              <a:rPr lang="it-IT" dirty="0"/>
              <a:t> con la quale è stata dichiarata l’illegittimità costituzionale di una norma regionale siciliana di «recepimento» del predetto art.36, che in realtà ne deformava la disciplina, introducendo, tra l’altro, l'istituto del silenzio assenso, in luogo di quello del silenzio rigetto, previsto dal citato art. 36. </a:t>
            </a:r>
          </a:p>
          <a:p>
            <a:endParaRPr lang="it-IT" dirty="0"/>
          </a:p>
          <a:p>
            <a:pPr lvl="1"/>
            <a:r>
              <a:rPr lang="it-IT" sz="2600" dirty="0"/>
              <a:t>Per la Corte, infatti, </a:t>
            </a:r>
            <a:r>
              <a:rPr lang="it-IT" sz="2600" i="1" dirty="0"/>
              <a:t>«la scelta della qualificazione giuridica del comportamento omissivo dell'amministrazione </a:t>
            </a:r>
            <a:r>
              <a:rPr lang="it-IT" sz="2600" i="1" u="sng" dirty="0"/>
              <a:t>costituisce espressione di una norma di principio, condizionando - come nel caso di specie - fra l'altro  l'effetto estintivo delle contravvenzioni contemplate dall'art. 44 </a:t>
            </a:r>
            <a:r>
              <a:rPr lang="it-IT" sz="2600" i="1" dirty="0"/>
              <a:t>del tu. Edilizia»</a:t>
            </a:r>
          </a:p>
          <a:p>
            <a:pPr marL="0" indent="0">
              <a:buNone/>
            </a:pPr>
            <a:r>
              <a:rPr lang="it-IT" dirty="0"/>
              <a:t> </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461761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u="sng" dirty="0"/>
              <a:t>L’ultimo profilo di incertezza </a:t>
            </a:r>
            <a:r>
              <a:rPr lang="it-IT" dirty="0"/>
              <a:t>che caratterizza l’articolarsi della fase decisoria del procedimento di sanatoria di cui all’art.36 TUED, </a:t>
            </a:r>
            <a:r>
              <a:rPr lang="it-IT" u="sng" dirty="0"/>
              <a:t>riguarda l’obbligo o meno, di comunicare al richiedente il preavviso di rigetto,</a:t>
            </a:r>
            <a:r>
              <a:rPr lang="it-IT" dirty="0"/>
              <a:t> concedendo 10 gg. per la presentazione di osservazioni, secondo quanto previsto dall’art.10-bis della L.241/1990</a:t>
            </a:r>
          </a:p>
          <a:p>
            <a:endParaRPr lang="it-IT" dirty="0"/>
          </a:p>
          <a:p>
            <a:pPr lvl="1"/>
            <a:r>
              <a:rPr lang="it-IT" i="1" dirty="0"/>
              <a:t>«Nei procedimenti ad istanza di parte il responsabile del procedimento o l'autorità competente, prima della formale adozione di un provvedimento negativo, comunica tempestivamente agli istanti i motivi che ostano all'accoglimento della domanda …»</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180272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u="sng" dirty="0"/>
              <a:t>Va premesso che anche per questo obbligo  procedurale, </a:t>
            </a:r>
            <a:r>
              <a:rPr lang="it-IT" b="1" u="sng" dirty="0"/>
              <a:t>analogamente all’obbligo di motivazione, è da ritenere che l’inadempimento sia </a:t>
            </a:r>
            <a:r>
              <a:rPr lang="it-IT" b="1" i="1" u="sng" dirty="0"/>
              <a:t>in re </a:t>
            </a:r>
            <a:r>
              <a:rPr lang="it-IT" b="1" i="1" u="sng" dirty="0" err="1"/>
              <a:t>ipsa</a:t>
            </a:r>
            <a:r>
              <a:rPr lang="it-IT" b="1" i="1" u="sng" dirty="0"/>
              <a:t> </a:t>
            </a:r>
            <a:r>
              <a:rPr lang="it-IT" u="sng" dirty="0"/>
              <a:t>allorché ricorra l’ipotesi legislativamente tipizzata al comma 3 dell’art.36, di formazione del silenzio rigetto </a:t>
            </a:r>
            <a:r>
              <a:rPr lang="it-IT" dirty="0"/>
              <a:t>sull’istanza di sanatoria</a:t>
            </a:r>
          </a:p>
          <a:p>
            <a:endParaRPr lang="it-IT" i="1" dirty="0"/>
          </a:p>
          <a:p>
            <a:pPr lvl="1"/>
            <a:r>
              <a:rPr lang="it-IT" dirty="0"/>
              <a:t>Per cui troverà applicazione la statuizione giurisprudenziale secondo la quale </a:t>
            </a:r>
            <a:r>
              <a:rPr lang="it-IT" i="1" dirty="0"/>
              <a:t>«il silenzio serbato dall'amministrazione sull'istanza di accertamento di conformità urbanistica di cui all'art. </a:t>
            </a:r>
            <a:r>
              <a:rPr lang="it-IT" i="1" dirty="0">
                <a:hlinkClick r:id="rId3"/>
              </a:rPr>
              <a:t>36</a:t>
            </a:r>
            <a:r>
              <a:rPr lang="it-IT" i="1" dirty="0"/>
              <a:t>, </a:t>
            </a:r>
            <a:r>
              <a:rPr lang="it-IT" i="1" dirty="0">
                <a:hlinkClick r:id="rId4"/>
              </a:rPr>
              <a:t>D.P.R. n. 380 del 2001</a:t>
            </a:r>
            <a:r>
              <a:rPr lang="it-IT" i="1" dirty="0"/>
              <a:t>, ha natura di atto tacito di reiezione dell'istanza (e quindi di silenzio-significativo e non di silenzio-rifiuto). Pertanto, una volta decorso il termine di 60 giorni, si forma il silenzio-diniego, che può essere impugnato dall'interessato in sede giurisdizionale nel prescritto termine </a:t>
            </a:r>
            <a:r>
              <a:rPr lang="it-IT" i="1" dirty="0" err="1"/>
              <a:t>decadenziale</a:t>
            </a:r>
            <a:r>
              <a:rPr lang="it-IT" i="1" dirty="0"/>
              <a:t> di sessanta giorni, alla stessa stregua di un comune provvedimento, </a:t>
            </a:r>
            <a:r>
              <a:rPr lang="it-IT" b="1" i="1" u="sng" dirty="0"/>
              <a:t>senza che però possano ravvisarsi in esso i vizi formali propri degli atti, quali i difetti di procedura o la mancanza di motivazione</a:t>
            </a:r>
            <a:r>
              <a:rPr lang="it-IT" i="1" dirty="0"/>
              <a:t>.» </a:t>
            </a:r>
            <a:r>
              <a:rPr lang="it-IT" dirty="0"/>
              <a:t>(T.A.R. Campania - Napoli, sez. II 12 luglio 2013 n. 3644; in </a:t>
            </a:r>
            <a:r>
              <a:rPr lang="it-IT" dirty="0" err="1"/>
              <a:t>terminis</a:t>
            </a:r>
            <a:r>
              <a:rPr lang="it-IT" dirty="0"/>
              <a:t> anche T.A.R. Campania - Napoli, Sez. VI, 6 giugno 2013 n. 2980 e T.A.R. Piemonte, Sez. II 25 ottobre 2012 n. 1138)</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103599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Tuttavia mentre </a:t>
            </a:r>
            <a:r>
              <a:rPr lang="it-IT" u="sng" dirty="0"/>
              <a:t>è pacifico, in giurisprudenza, che l’omissione della comunicazione dell’avvio del procedimento di sanatoria, non abbia alcun effetto invalidante sul provvedimento finale</a:t>
            </a:r>
            <a:r>
              <a:rPr lang="it-IT" dirty="0"/>
              <a:t>, anche espresso, di rigetto dell’istanza, </a:t>
            </a:r>
            <a:r>
              <a:rPr lang="it-IT" b="1" u="sng" dirty="0"/>
              <a:t>maggiore incertezza sussiste circa le conseguenze dell’omesso preavviso di rigetto</a:t>
            </a:r>
          </a:p>
          <a:p>
            <a:endParaRPr lang="it-IT" dirty="0"/>
          </a:p>
          <a:p>
            <a:r>
              <a:rPr lang="it-IT" u="sng" dirty="0"/>
              <a:t>Secondo un primo orientamento</a:t>
            </a:r>
            <a:r>
              <a:rPr lang="it-IT" dirty="0"/>
              <a:t>, ben riassunto nella pronuncia del TAR Piemonte, Torino, 12 agosto 2016, n.1111,</a:t>
            </a:r>
          </a:p>
          <a:p>
            <a:endParaRPr lang="it-IT" dirty="0"/>
          </a:p>
          <a:p>
            <a:pPr lvl="1"/>
            <a:r>
              <a:rPr lang="it-IT" sz="2600" dirty="0"/>
              <a:t>Secondo giurisprudenza consolidata, </a:t>
            </a:r>
            <a:r>
              <a:rPr lang="it-IT" sz="2600" u="sng" dirty="0"/>
              <a:t>la natura vincolata delle determinazioni in materia di abusi edilizi e, quindi anche delle determinazioni di sanatoria, esclude la possibilità di apporti partecipativi dei soggetti interessati e, conseguentemente, di un obbligo di previa comunicazione </a:t>
            </a:r>
            <a:r>
              <a:rPr lang="it-IT" sz="2600" dirty="0"/>
              <a:t>di avvio del procedimento (peraltro escluso in presenza di un procedimento ad istanza di parte) o </a:t>
            </a:r>
            <a:r>
              <a:rPr lang="it-IT" sz="2600" u="sng" dirty="0"/>
              <a:t>dei motivi ostativi all'accoglimento della relativa domanda.</a:t>
            </a:r>
          </a:p>
          <a:p>
            <a:pPr lvl="1"/>
            <a:endParaRPr lang="it-IT" sz="2600" dirty="0"/>
          </a:p>
          <a:p>
            <a:pPr lvl="1"/>
            <a:r>
              <a:rPr lang="it-IT" sz="2600" dirty="0"/>
              <a:t> È stato infatti precisato, in particolare rispetto alla comunicazione dell'</a:t>
            </a:r>
            <a:r>
              <a:rPr lang="it-IT" sz="2600" i="1" dirty="0"/>
              <a:t>art </a:t>
            </a:r>
            <a:r>
              <a:rPr lang="it-IT" sz="2600" i="1" dirty="0">
                <a:hlinkClick r:id="rId3"/>
              </a:rPr>
              <a:t>10 bis</a:t>
            </a:r>
            <a:r>
              <a:rPr lang="it-IT" sz="2600" i="1" dirty="0"/>
              <a:t> </a:t>
            </a:r>
            <a:r>
              <a:rPr lang="it-IT" sz="2600" i="1" dirty="0">
                <a:hlinkClick r:id="rId4"/>
              </a:rPr>
              <a:t>L. n. 241 del 1990</a:t>
            </a:r>
            <a:r>
              <a:rPr lang="it-IT" sz="2600" dirty="0"/>
              <a:t>, che il mancato preavviso di diniego non produce effetti vizianti ove il Comune non avrebbe potuto emanare provvedimenti diversi da quelli in concreto adottati, in applicazione dell' art. 21 </a:t>
            </a:r>
            <a:r>
              <a:rPr lang="it-IT" sz="2600" dirty="0" err="1"/>
              <a:t>octies</a:t>
            </a:r>
            <a:r>
              <a:rPr lang="it-IT" sz="2600" dirty="0"/>
              <a:t>, comma 2, primo periodo, </a:t>
            </a:r>
            <a:r>
              <a:rPr lang="it-IT" sz="2600" i="1" dirty="0">
                <a:hlinkClick r:id="rId4"/>
              </a:rPr>
              <a:t>L. n. 241 del 1990</a:t>
            </a:r>
            <a:r>
              <a:rPr lang="it-IT" sz="2600" dirty="0"/>
              <a:t>. </a:t>
            </a:r>
            <a:r>
              <a:rPr lang="it-IT" sz="2600" u="sng" dirty="0"/>
              <a:t>Laddove il diniego di concessione edilizia in sanatoria si imponga come atto dovuto, infatti, la mancata comunicazione del preavviso di rigetto viene </a:t>
            </a:r>
            <a:r>
              <a:rPr lang="it-IT" sz="2600" u="sng" dirty="0" err="1"/>
              <a:t>dequotata</a:t>
            </a:r>
            <a:r>
              <a:rPr lang="it-IT" sz="2600" u="sng" dirty="0"/>
              <a:t> a mera irregolarità </a:t>
            </a:r>
            <a:r>
              <a:rPr lang="it-IT" sz="2600" dirty="0"/>
              <a:t>(ex </a:t>
            </a:r>
            <a:r>
              <a:rPr lang="it-IT" sz="2600" dirty="0" err="1"/>
              <a:t>multis</a:t>
            </a:r>
            <a:r>
              <a:rPr lang="it-IT" sz="2600" dirty="0"/>
              <a:t> T.A.R. Napoli, sez. III, 17/09/2015, n. 4564).</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153039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fontScale="90000"/>
          </a:bodyPr>
          <a:lstStyle/>
          <a:p>
            <a:r>
              <a:rPr lang="it-IT" b="1" dirty="0">
                <a:ln w="10541" cmpd="sng">
                  <a:solidFill>
                    <a:schemeClr val="accent1">
                      <a:shade val="88000"/>
                      <a:satMod val="110000"/>
                    </a:schemeClr>
                  </a:solidFill>
                  <a:prstDash val="solid"/>
                </a:ln>
              </a:rPr>
              <a:t>4.4. LA CODIFICAZIONE LEGISLATIVA DELL’ACCERTAMENTO DI </a:t>
            </a:r>
            <a:r>
              <a:rPr lang="it-IT" b="1" dirty="0" err="1">
                <a:ln w="10541" cmpd="sng">
                  <a:solidFill>
                    <a:schemeClr val="accent1">
                      <a:shade val="88000"/>
                      <a:satMod val="110000"/>
                    </a:schemeClr>
                  </a:solidFill>
                  <a:prstDash val="solid"/>
                </a:ln>
              </a:rPr>
              <a:t>CONFORMIT</a:t>
            </a:r>
            <a:r>
              <a:rPr lang="it-IT" b="1" cap="all" dirty="0" err="1">
                <a:ln w="10541" cmpd="sng">
                  <a:solidFill>
                    <a:schemeClr val="accent1">
                      <a:shade val="88000"/>
                      <a:satMod val="110000"/>
                    </a:schemeClr>
                  </a:solidFill>
                  <a:prstDash val="solid"/>
                </a:ln>
              </a:rPr>
              <a:t>à</a:t>
            </a:r>
            <a:r>
              <a:rPr lang="it-IT" b="1" cap="all" dirty="0">
                <a:ln w="10541" cmpd="sng">
                  <a:solidFill>
                    <a:schemeClr val="accent1">
                      <a:shade val="88000"/>
                      <a:satMod val="110000"/>
                    </a:schemeClr>
                  </a:solidFill>
                  <a:prstDash val="solid"/>
                </a:ln>
              </a:rPr>
              <a:t>:</a:t>
            </a:r>
            <a:br>
              <a:rPr lang="it-IT" b="1" cap="all" dirty="0">
                <a:ln w="10541" cmpd="sng">
                  <a:solidFill>
                    <a:schemeClr val="accent1">
                      <a:shade val="88000"/>
                      <a:satMod val="110000"/>
                    </a:schemeClr>
                  </a:solidFill>
                  <a:prstDash val="solid"/>
                </a:ln>
              </a:rPr>
            </a:br>
            <a:r>
              <a:rPr lang="it-IT" b="1" cap="all" dirty="0">
                <a:ln w="10541" cmpd="sng">
                  <a:solidFill>
                    <a:schemeClr val="accent1">
                      <a:shade val="88000"/>
                      <a:satMod val="110000"/>
                    </a:schemeClr>
                  </a:solidFill>
                  <a:prstDash val="solid"/>
                </a:ln>
              </a:rPr>
              <a:t>LA FASE DECISORIA</a:t>
            </a: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b="1" u="sng" dirty="0"/>
              <a:t>Recentemente, tuttavia, si va affermando un orientamento di segno contrario</a:t>
            </a:r>
            <a:r>
              <a:rPr lang="it-IT" u="sng" dirty="0"/>
              <a:t>, che reputa necessario che l’amministrazione comunale notifichi preventivamente all’interessato le risultanze dell’istruttoria quando da queste emergano elementi ostativi al rilascio del permesso in sanatoria</a:t>
            </a:r>
          </a:p>
          <a:p>
            <a:endParaRPr lang="it-IT" sz="2600" dirty="0"/>
          </a:p>
          <a:p>
            <a:r>
              <a:rPr lang="it-IT" sz="2900" dirty="0"/>
              <a:t>In tal senso, vedasi, da ultimo, TAR Lombardia, Milano, 22 gennaio 2019, n.123 e, ancora, </a:t>
            </a:r>
            <a:r>
              <a:rPr lang="it-IT" sz="2900" b="1" u="sng" dirty="0" err="1"/>
              <a:t>Cons</a:t>
            </a:r>
            <a:r>
              <a:rPr lang="it-IT" sz="2900" b="1" u="sng" dirty="0"/>
              <a:t>. Stato, VI, 18 gennaio 2019, n.484</a:t>
            </a:r>
            <a:r>
              <a:rPr lang="it-IT" sz="2900" dirty="0"/>
              <a:t>, che, in riforma di una pronuncia del TAR Campano, ha affermato</a:t>
            </a:r>
          </a:p>
          <a:p>
            <a:endParaRPr lang="it-IT" sz="2600" dirty="0"/>
          </a:p>
          <a:p>
            <a:pPr lvl="1"/>
            <a:r>
              <a:rPr lang="it-IT" sz="2600" i="1" u="sng" dirty="0"/>
              <a:t>«in linea generale va ribadito che, l'istituto del preavviso di rigetto, stante la sua portata generale, trova applicazione anche nei procedimenti di sanatoria o di condono edilizio, con la conseguenza che deve ritenersi illegittimo il provvedimento di diniego dell'istanza di permesso in sanatoria che non sia stato preceduto dall'invio della comunicazione di cui al citato art. </a:t>
            </a:r>
            <a:r>
              <a:rPr lang="it-IT" sz="2600" i="1" u="sng" dirty="0">
                <a:hlinkClick r:id="rId3"/>
              </a:rPr>
              <a:t>10 bis</a:t>
            </a:r>
            <a:r>
              <a:rPr lang="it-IT" sz="2600" i="1" u="sng" dirty="0"/>
              <a:t> </a:t>
            </a:r>
            <a:r>
              <a:rPr lang="it-IT" sz="2600" i="1" u="sng" dirty="0">
                <a:hlinkClick r:id="rId4"/>
              </a:rPr>
              <a:t>L. n. 241 del 1990</a:t>
            </a:r>
            <a:r>
              <a:rPr lang="it-IT" sz="2600" i="1" dirty="0"/>
              <a:t> in quanto preclusivo per il soggetto interessato della piena partecipazione al procedimento e dunque della possibilità di uno apporto collaborativo, capace di condurre ad una diversa conclusione della vicenda»</a:t>
            </a:r>
          </a:p>
          <a:p>
            <a:endParaRPr lang="it-IT" sz="2600" i="1" dirty="0"/>
          </a:p>
          <a:p>
            <a:pPr lvl="1"/>
            <a:r>
              <a:rPr lang="it-IT" sz="2600" i="1" dirty="0"/>
              <a:t>«nel caso di specie, contrariamente a quanto desumibile dalla sentenza appellata, non è applicabile la sanatoria processuale, sia per la generale natura discrezionale del potere edilizio in oggetto (cfr. in termini anche Consiglio di Stato sez. VI 27 settembre 2018 n. 5557), sia a fronte dell'impossibilità di escludere a priori, a fronte degli elementi dedotti da parte istante anche in sede giudiziale, che il procedimento potesse concludersi diversamente»</a:t>
            </a:r>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576615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sz="2600" dirty="0"/>
              <a:t>Ancor prima del suo (eventuale) accoglimento, assai rilevanti risultano gli </a:t>
            </a:r>
            <a:r>
              <a:rPr lang="it-IT" sz="2600" u="sng" dirty="0"/>
              <a:t>effetti che si ricollegano direttamente e di per sé al fatto della mera presentazione dell’istanza </a:t>
            </a:r>
            <a:r>
              <a:rPr lang="it-IT" sz="2600" dirty="0"/>
              <a:t>di accertamento di conformità ai sensi dell’art.36 TUED</a:t>
            </a:r>
          </a:p>
          <a:p>
            <a:endParaRPr lang="it-IT" sz="2600" dirty="0"/>
          </a:p>
          <a:p>
            <a:r>
              <a:rPr lang="it-IT" sz="2600" dirty="0"/>
              <a:t>Innanzitutto tale presentazione, comporta </a:t>
            </a:r>
            <a:r>
              <a:rPr lang="it-IT" sz="2600" u="sng" dirty="0"/>
              <a:t>ammissione del carattere di abuso formale delle opere realizzate</a:t>
            </a:r>
            <a:r>
              <a:rPr lang="it-IT" sz="2600" dirty="0"/>
              <a:t>, ossia della necessità che per le stesse fosse necessario il rilascio del previo titolo edilizio nella forma del permesso di costruire di cui al capo II del TUED (artt.10 e ss.) o della SCIA alternativa al medesimo permesso nelle ipotesi di cui all’art.23, comma 01</a:t>
            </a:r>
          </a:p>
          <a:p>
            <a:endParaRPr lang="it-IT" sz="2600" dirty="0"/>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623790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pPr lvl="1"/>
            <a:r>
              <a:rPr lang="it-IT" sz="2600" u="sng" dirty="0"/>
              <a:t>In capo al </a:t>
            </a:r>
            <a:r>
              <a:rPr lang="it-IT" sz="2600" b="1" u="sng" dirty="0"/>
              <a:t>dirigente dell’ufficio tecnico sorge pertanto l’obbligo di denunciare l’abuso alla procura competente</a:t>
            </a:r>
            <a:r>
              <a:rPr lang="it-IT" sz="2600" u="sng" dirty="0"/>
              <a:t>, trattandosi di illecito penale ai sensi dell’art.44 TUED, almeno fino all’eventuale rilascio della sanatoria che, come vedremo, ne comporterà l’estinzione</a:t>
            </a:r>
          </a:p>
          <a:p>
            <a:pPr lvl="1"/>
            <a:endParaRPr lang="it-IT" sz="2600" dirty="0"/>
          </a:p>
          <a:p>
            <a:pPr lvl="1"/>
            <a:r>
              <a:rPr lang="it-IT" sz="2600" dirty="0"/>
              <a:t>Tuttavia, come ha chiarito la Cassazione penale, VI sez., sentenza n.16577 del 16 aprile 2019, in riforma della sentenza della Corte di appello di Catania,  «</a:t>
            </a:r>
            <a:r>
              <a:rPr lang="it-IT" sz="2600" i="1" dirty="0"/>
              <a:t>non risponde di omessa denuncia di reato, ai sensi </a:t>
            </a:r>
            <a:r>
              <a:rPr lang="it-IT" sz="2600" i="1" dirty="0">
                <a:hlinkClick r:id="rId3"/>
              </a:rPr>
              <a:t>dell'art. 361 c.p.</a:t>
            </a:r>
            <a:r>
              <a:rPr lang="it-IT" sz="2600" i="1" dirty="0"/>
              <a:t>, comma 1, il sindaco che ometta di portare a conoscenza dell'autorità giudiziaria il contenuto delle domande di sanatoria per abusi edilizi pervenute all'amministrazione comunale, o ne ritardi la trasmissione informale, richiesta dall'A.G., prescindendo dal loro vaglio, anche ai fini specifici dell'accertamento di fatti costituenti reato (Sez. 6, n. 5499 del 09/05/1985, Di Giovanna, </a:t>
            </a:r>
            <a:r>
              <a:rPr lang="it-IT" sz="2600" i="1" dirty="0" err="1"/>
              <a:t>Rv</a:t>
            </a:r>
            <a:r>
              <a:rPr lang="it-IT" sz="2600" i="1" dirty="0"/>
              <a:t>. 169537), principio tranquillamente esportabile in capo al Dirigente dell'Ufficio tecnico cui oggi compete l'accertamento di conformità </a:t>
            </a:r>
            <a:r>
              <a:rPr lang="it-IT" sz="2600" i="1" dirty="0">
                <a:hlinkClick r:id="rId4"/>
              </a:rPr>
              <a:t>D.P.R. 6 giugno 2001, n. 380</a:t>
            </a:r>
            <a:r>
              <a:rPr lang="it-IT" sz="2600" i="1" dirty="0"/>
              <a:t>, ex art. 36.</a:t>
            </a:r>
          </a:p>
          <a:p>
            <a:pPr lvl="1"/>
            <a:endParaRPr lang="it-IT" sz="2600" i="1" dirty="0"/>
          </a:p>
          <a:p>
            <a:pPr lvl="1"/>
            <a:r>
              <a:rPr lang="it-IT" sz="2600" i="1" dirty="0"/>
              <a:t>Tanto non implica che il dirigente di tale servizio non possa rendersi astrattamente responsabile del delitto di omessa denuncia di un fatto di reato di cui sia venuto a conoscenza in ragione dell'espletamento della funzione, e ciò a maggior ragione quando vengono coinvolti interessi connessi alla salvaguardia del territorio alla cui tutela il pubblico ufficiale è preposto. Ma non è possibile che tale obbligo/dovere di denuncia si estenda sino a ricomprendere le molteplici evenienze che involgono il campo d'azione dell'esercizio della funzione amministrativa e senza in concreto accertare se la notizia di reato sia stata realmente apprezzata dal soggetto agente al fine di valutarne il necessario elemento soggettivo del dolo omissivo richiesto dalla fattispecie di cui </a:t>
            </a:r>
            <a:r>
              <a:rPr lang="it-IT" sz="2600" i="1" dirty="0">
                <a:hlinkClick r:id="rId3"/>
              </a:rPr>
              <a:t>all'art. 361 c.p..</a:t>
            </a:r>
            <a:r>
              <a:rPr lang="it-IT" sz="2600" i="1" dirty="0"/>
              <a:t>»</a:t>
            </a:r>
          </a:p>
          <a:p>
            <a:pPr lvl="1"/>
            <a:endParaRPr lang="it-IT" sz="2200" dirty="0"/>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971950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600" u="sng" dirty="0"/>
              <a:t>Il secondo effetto incide sull’esercizio del potere repressivo dell’abuso edilizio di cui è titolare l’amministrazione comunale </a:t>
            </a:r>
            <a:r>
              <a:rPr lang="it-IT" sz="2600" dirty="0"/>
              <a:t>ai sensi degli artt.31, 33 e 34 del TUED, ossia sul potere di ingiungere la demolizione o la rimozione delle opere o degli interventi abusivi con la riduzione in pristino dello stato dei luoghi</a:t>
            </a:r>
          </a:p>
          <a:p>
            <a:endParaRPr lang="it-IT" sz="2600" dirty="0"/>
          </a:p>
          <a:p>
            <a:r>
              <a:rPr lang="it-IT" sz="2600" u="sng" dirty="0"/>
              <a:t>Se</a:t>
            </a:r>
            <a:r>
              <a:rPr lang="it-IT" sz="2600" dirty="0"/>
              <a:t> per gli abusi oggetto di domanda di sanatoria, </a:t>
            </a:r>
            <a:r>
              <a:rPr lang="it-IT" sz="2600" u="sng" dirty="0"/>
              <a:t>non è stata emanata ancora ordinanza demolitoria, il Comune dovrà sospenderne l’adozione </a:t>
            </a:r>
            <a:r>
              <a:rPr lang="it-IT" sz="2600" dirty="0"/>
              <a:t>fino alla definizione del pendente procedimento di accertamento di conformità</a:t>
            </a:r>
          </a:p>
          <a:p>
            <a:pPr lvl="1"/>
            <a:endParaRPr lang="it-IT" sz="2200" dirty="0"/>
          </a:p>
          <a:p>
            <a:pPr lvl="1"/>
            <a:r>
              <a:rPr lang="it-IT" sz="2300" dirty="0"/>
              <a:t>In tal senso è orientata la giurisprudenza amministrativa che ha affermato (</a:t>
            </a:r>
            <a:r>
              <a:rPr lang="it-IT" sz="2300" dirty="0" err="1"/>
              <a:t>Cons</a:t>
            </a:r>
            <a:r>
              <a:rPr lang="it-IT" sz="2300" dirty="0"/>
              <a:t>. Stato, IV, 11 aprile 2014, n.1756) che </a:t>
            </a:r>
            <a:r>
              <a:rPr lang="it-IT" sz="2300" i="1" dirty="0"/>
              <a:t>«dopo la presentazione della domanda di sanatoria ai sensi dell'art. </a:t>
            </a:r>
            <a:r>
              <a:rPr lang="it-IT" sz="2300" i="1" dirty="0">
                <a:hlinkClick r:id="rId3"/>
              </a:rPr>
              <a:t>36</a:t>
            </a:r>
            <a:r>
              <a:rPr lang="it-IT" sz="2300" i="1" dirty="0"/>
              <a:t> </a:t>
            </a:r>
            <a:r>
              <a:rPr lang="it-IT" sz="2300" i="1" dirty="0">
                <a:hlinkClick r:id="rId4"/>
              </a:rPr>
              <a:t>D.P.R. n. 380 del 2001</a:t>
            </a:r>
            <a:r>
              <a:rPr lang="it-IT" sz="2300" i="1" dirty="0"/>
              <a:t> (prima, art. </a:t>
            </a:r>
            <a:r>
              <a:rPr lang="it-IT" sz="2300" i="1" dirty="0">
                <a:hlinkClick r:id="rId5"/>
              </a:rPr>
              <a:t>13</a:t>
            </a:r>
            <a:r>
              <a:rPr lang="it-IT" sz="2300" i="1" dirty="0"/>
              <a:t> </a:t>
            </a:r>
            <a:r>
              <a:rPr lang="it-IT" sz="2300" i="1" dirty="0">
                <a:hlinkClick r:id="rId6"/>
              </a:rPr>
              <a:t>L. n. 47 del 1985</a:t>
            </a:r>
            <a:r>
              <a:rPr lang="it-IT" sz="2300" i="1" dirty="0"/>
              <a:t>) le procedure per l'esecuzione di una sanzione amministrativa </a:t>
            </a:r>
            <a:r>
              <a:rPr lang="it-IT" sz="2300" i="1" u="sng" dirty="0"/>
              <a:t>( a maggior ragione la potestà di emanare la sanzione stessa ) deve ritenersi "sospesa" </a:t>
            </a:r>
            <a:r>
              <a:rPr lang="it-IT" sz="2300" i="1" dirty="0"/>
              <a:t>in attesa della determinazione dell'amministrazione sulla domanda di sanatoria.</a:t>
            </a:r>
          </a:p>
          <a:p>
            <a:pPr lvl="1"/>
            <a:endParaRPr lang="it-IT" sz="2300" i="1" dirty="0"/>
          </a:p>
          <a:p>
            <a:pPr lvl="1"/>
            <a:r>
              <a:rPr lang="it-IT" sz="2300" i="1" dirty="0"/>
              <a:t>Se così non fosse, potrebbe venir meno, prima della pronuncia dell'amministrazione, il substrato naturale (opere abusive) oggetto di domanda. In pendenza di domanda di sanatoria, quindi, il Comune non può procedere a far eseguire misure sanzionatorie-ripristinatorie.»</a:t>
            </a:r>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79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94753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600" u="sng" dirty="0"/>
              <a:t>Se,</a:t>
            </a:r>
            <a:r>
              <a:rPr lang="it-IT" sz="2600" dirty="0"/>
              <a:t> viceversa, come più frequentemente accade, </a:t>
            </a:r>
            <a:r>
              <a:rPr lang="it-IT" sz="2600" u="sng" dirty="0"/>
              <a:t>la domanda di sanatoria è successiva all’adozione dell’ordine di demolizione e rimessione in pristino stato dei luoghi, vi è una </a:t>
            </a:r>
            <a:r>
              <a:rPr lang="it-IT" sz="2600" b="1" u="sng" dirty="0"/>
              <a:t>contrapposizione giurisprudenziale </a:t>
            </a:r>
            <a:r>
              <a:rPr lang="it-IT" sz="2600" dirty="0"/>
              <a:t>(all’interno sia della magistratura amministrativa di primo grado che in quella del Consiglio di Stato), </a:t>
            </a:r>
            <a:r>
              <a:rPr lang="it-IT" sz="2600" b="1" u="sng" dirty="0"/>
              <a:t>circa gli effetti che l‘innesco del procedimento di accertamento di conformità è destinato a produrre sul provvedimento repressivo dell’abuso nel frattempo adottato, e sugli effetti processuali </a:t>
            </a:r>
            <a:r>
              <a:rPr lang="it-IT" sz="2600" dirty="0"/>
              <a:t>scaturenti dalla presentazione della domanda di sanatoria se, in ipotesi, l’ordinanza repressiva venisse </a:t>
            </a:r>
            <a:r>
              <a:rPr lang="it-IT" sz="2600" i="1" dirty="0"/>
              <a:t>medio tempore</a:t>
            </a:r>
            <a:r>
              <a:rPr lang="it-IT" sz="2600" dirty="0"/>
              <a:t> anche impugnata innanzi al giudice amministrativo</a:t>
            </a:r>
          </a:p>
          <a:p>
            <a:endParaRPr lang="it-IT" sz="2600" dirty="0"/>
          </a:p>
          <a:p>
            <a:r>
              <a:rPr lang="it-IT" sz="2600" dirty="0"/>
              <a:t>Secondo un </a:t>
            </a:r>
            <a:r>
              <a:rPr lang="it-IT" sz="2600" u="sng" dirty="0"/>
              <a:t>primo orientamento, che oggi appare recessivo</a:t>
            </a:r>
            <a:r>
              <a:rPr lang="it-IT" sz="2600" dirty="0"/>
              <a:t>, </a:t>
            </a:r>
            <a:r>
              <a:rPr lang="it-IT" sz="2600" u="sng" dirty="0"/>
              <a:t>la semplice presentazione della domanda ex art.36 TUED produce</a:t>
            </a:r>
          </a:p>
          <a:p>
            <a:endParaRPr lang="it-IT" sz="2600" dirty="0"/>
          </a:p>
          <a:p>
            <a:pPr lvl="1"/>
            <a:r>
              <a:rPr lang="it-IT" sz="2300" dirty="0"/>
              <a:t> </a:t>
            </a:r>
            <a:r>
              <a:rPr lang="it-IT" sz="2300" u="sng" dirty="0"/>
              <a:t>la decadenza dell’ordine di demolizione con la conseguenza, sul piano processuale, del concretarsi di una carenza di interesse a ricorrere </a:t>
            </a:r>
            <a:r>
              <a:rPr lang="it-IT" sz="2300" dirty="0"/>
              <a:t>avverso l’originario provvedimento repressivo dell’abuso edilizio, che il giudice statuirà con una sentenza di rito declaratoria </a:t>
            </a:r>
            <a:r>
              <a:rPr lang="it-IT" sz="2300" u="sng" dirty="0"/>
              <a:t>dell’inammissibilità del ricorso</a:t>
            </a:r>
          </a:p>
          <a:p>
            <a:pPr lvl="1"/>
            <a:endParaRPr lang="it-IT" sz="2300" dirty="0"/>
          </a:p>
          <a:p>
            <a:pPr lvl="1"/>
            <a:r>
              <a:rPr lang="it-IT" sz="2300" u="sng" dirty="0"/>
              <a:t>sul piano amministrativo </a:t>
            </a:r>
            <a:r>
              <a:rPr lang="it-IT" sz="2300" b="1" u="sng" dirty="0"/>
              <a:t>ciò impone al Comune, qualora la domanda di sanatoria venga rigettata, di adottare un nuovo provvedimento demolitorio</a:t>
            </a:r>
            <a:r>
              <a:rPr lang="it-IT" sz="2300" u="sng" dirty="0"/>
              <a:t>, in sostituzione di quello ormai definitivamente inefficace a seguito del deposito dell’istanza di sanatoria</a:t>
            </a:r>
          </a:p>
          <a:p>
            <a:endParaRPr lang="it-IT" sz="2600" dirty="0"/>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133614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600" u="sng" dirty="0"/>
              <a:t>Tale configurazione degli effetti dell’istanza di sanatoria è stata sottoposta a serrata critica</a:t>
            </a:r>
            <a:r>
              <a:rPr lang="it-IT" sz="2600" dirty="0"/>
              <a:t>, sia in dottrina che in giurisprudenza, innanzitutto su un piano «formale» rilevandosi che questa pretesa efficacia caducante dell’istanza di sanatoria sul provvedimento amministrativo di demolizione non è prevista in alcuna norma di diritto positivo, ma è il frutto di una creazione pretoria</a:t>
            </a:r>
          </a:p>
          <a:p>
            <a:endParaRPr lang="it-IT" sz="2600" dirty="0"/>
          </a:p>
          <a:p>
            <a:r>
              <a:rPr lang="it-IT" sz="2600" u="sng" dirty="0"/>
              <a:t>Su un piano sostanziale, questo effetto </a:t>
            </a:r>
            <a:r>
              <a:rPr lang="it-IT" sz="2600" u="sng" dirty="0" err="1"/>
              <a:t>decadenziale</a:t>
            </a:r>
            <a:r>
              <a:rPr lang="it-IT" sz="2600" u="sng" dirty="0"/>
              <a:t> produce conseguenze distorsive sia sul piano delle tutele giurisdizionali</a:t>
            </a:r>
            <a:r>
              <a:rPr lang="it-IT" sz="2600" dirty="0"/>
              <a:t>, privilegiando in maniera irrazionale e incoerente la posizione di chi ha violato le disposizioni poste a garanzia dell’ordinato sviluppo urbano e della tutela del territorio, </a:t>
            </a:r>
            <a:r>
              <a:rPr lang="it-IT" sz="2600" u="sng" dirty="0"/>
              <a:t>che su quello dell’efficacia dell’azione repressiva degli abusi edilizi </a:t>
            </a:r>
            <a:endParaRPr lang="it-IT" sz="2300" u="sng" dirty="0"/>
          </a:p>
          <a:p>
            <a:endParaRPr lang="it-IT" sz="2600" dirty="0"/>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496246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600" dirty="0"/>
              <a:t>Quanto al primo aspetto, infatti, l’effetto caducante dell’ordinanza-ingiunzione comunale, </a:t>
            </a:r>
            <a:r>
              <a:rPr lang="it-IT" sz="2600" u="sng" dirty="0"/>
              <a:t>consentirebbe al responsabile dell’abuso che non abbia impugnato nei termini il provvedimento repressivo di essere rimesso in termini con la mera presentazione della domanda di sanatoria, questa volta rispetto al rinnovato esercizio del potere repressivo che il Comune, nella ricostruzione qui criticata, si vedrebbe costretto a porre in essere una volta rigettata l’istanza di sanatoria</a:t>
            </a:r>
            <a:r>
              <a:rPr lang="it-IT" sz="2600" dirty="0"/>
              <a:t>. Si avrebbe così una manifesta elusione dei termini </a:t>
            </a:r>
            <a:r>
              <a:rPr lang="it-IT" sz="2600" dirty="0" err="1"/>
              <a:t>decadenziali</a:t>
            </a:r>
            <a:r>
              <a:rPr lang="it-IT" sz="2600" dirty="0"/>
              <a:t> (60 gg.) per proporre ricorso in via giurisdizionale</a:t>
            </a:r>
          </a:p>
          <a:p>
            <a:pPr lvl="1"/>
            <a:endParaRPr lang="it-IT" sz="2200" dirty="0"/>
          </a:p>
          <a:p>
            <a:r>
              <a:rPr lang="it-IT" sz="2600" u="sng" dirty="0"/>
              <a:t>Sul piano sostanziale si produrrebbe poi un’</a:t>
            </a:r>
            <a:r>
              <a:rPr lang="it-IT" sz="2600" u="sng" dirty="0" err="1"/>
              <a:t>inamissibile</a:t>
            </a:r>
            <a:r>
              <a:rPr lang="it-IT" sz="2600" u="sng" dirty="0"/>
              <a:t> paralisi dell’azione repressiva delle violazioni </a:t>
            </a:r>
            <a:r>
              <a:rPr lang="it-IT" sz="2600" dirty="0"/>
              <a:t>dell’ordine urbanistico-edilizio, consentendo al privato, anche attraverso la </a:t>
            </a:r>
            <a:r>
              <a:rPr lang="it-IT" sz="2600" u="sng" dirty="0"/>
              <a:t>presentazione reiterata di pretestuose e infondate istanze di accertamento di conformità </a:t>
            </a:r>
            <a:r>
              <a:rPr lang="it-IT" sz="2600" dirty="0"/>
              <a:t>di «auto-tutelarsi» rimuovendo arbitrariamente e al di fuori di ogni controllo amministrativo i provvedimenti demolitori adottati dal Comune</a:t>
            </a:r>
          </a:p>
          <a:p>
            <a:pPr lvl="1"/>
            <a:endParaRPr lang="it-IT" sz="2200" dirty="0"/>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05691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pPr lvl="1"/>
            <a:r>
              <a:rPr lang="it-IT" sz="3200" dirty="0"/>
              <a:t>Proprio per evitare un siffatto </a:t>
            </a:r>
            <a:r>
              <a:rPr lang="it-IT" sz="3200" u="sng" dirty="0"/>
              <a:t>effetto «paradosso» insito in un utilizzo distorto della facoltà di accedere all’istituto della sanatoria</a:t>
            </a:r>
            <a:r>
              <a:rPr lang="it-IT" sz="3200" dirty="0"/>
              <a:t>, la giurisprudenza (</a:t>
            </a:r>
            <a:r>
              <a:rPr lang="it-IT" sz="3200" dirty="0" err="1"/>
              <a:t>Cons</a:t>
            </a:r>
            <a:r>
              <a:rPr lang="it-IT" sz="3200" dirty="0"/>
              <a:t>. Stato, IV, 9 ottobre 2012, n.5256) ha chiarito che </a:t>
            </a:r>
          </a:p>
          <a:p>
            <a:pPr lvl="1"/>
            <a:endParaRPr lang="it-IT" sz="3200" dirty="0"/>
          </a:p>
          <a:p>
            <a:pPr lvl="2"/>
            <a:r>
              <a:rPr lang="it-IT" sz="2900" i="1" dirty="0"/>
              <a:t>« l'art. </a:t>
            </a:r>
            <a:r>
              <a:rPr lang="it-IT" sz="2900" i="1" dirty="0">
                <a:hlinkClick r:id="rId3"/>
              </a:rPr>
              <a:t>36</a:t>
            </a:r>
            <a:r>
              <a:rPr lang="it-IT" sz="2900" i="1" dirty="0"/>
              <a:t>, </a:t>
            </a:r>
            <a:r>
              <a:rPr lang="it-IT" sz="2900" i="1" dirty="0">
                <a:hlinkClick r:id="rId4"/>
              </a:rPr>
              <a:t>D.P.R. n. 380 del 2001</a:t>
            </a:r>
            <a:r>
              <a:rPr lang="it-IT" sz="2900" i="1" dirty="0"/>
              <a:t> prevede che i responsabili degli abusi "...possono ottenere </a:t>
            </a:r>
            <a:r>
              <a:rPr lang="it-IT" sz="2900" b="1" i="1" dirty="0"/>
              <a:t>il</a:t>
            </a:r>
            <a:r>
              <a:rPr lang="it-IT" sz="2900" i="1" dirty="0"/>
              <a:t> permesso in sanatoria se l'intervento risulti conforme alla disciplina urbanistica ed edilizia vigente sia al momento della realizzazione dello stesso, sia al momento della presentazione della domanda". </a:t>
            </a:r>
            <a:r>
              <a:rPr lang="it-IT" sz="2900" i="1" u="sng" dirty="0"/>
              <a:t>Il chiaro riferimento al singolare dell'istanza dimostra all'evidenza, a giudizio del collegio, che vi è una sola possibilità di istanza di conformità.</a:t>
            </a:r>
          </a:p>
          <a:p>
            <a:endParaRPr lang="it-IT" sz="2900" i="1" dirty="0"/>
          </a:p>
          <a:p>
            <a:pPr lvl="2"/>
            <a:r>
              <a:rPr lang="it-IT" sz="2900" i="1" dirty="0"/>
              <a:t>Pertanto una volta notificato il precedente diniego di conformità, la presentazione di una nuova identica istanza per i medesimi immobili abusivi non può di per sé determinare, sul piano procedimentale alcun dovere della P.A. di pronunciarsi e, di conseguenza, non ha neppure alcun effetto processuale nel giudizio di impugnativa delle sanzioni. L'indirizzo giurisprudenziale concernente i rapporti tra ordine di demolizione e richiesta di accertamento di conformità invocato dall'appellante non può, cioè, applicarsi in tutti i casi in cui il privato abbia già presentato una prima istanza e questa sia stata respinta.</a:t>
            </a:r>
          </a:p>
          <a:p>
            <a:endParaRPr lang="it-IT" sz="2900" i="1" dirty="0"/>
          </a:p>
          <a:p>
            <a:pPr lvl="2"/>
            <a:r>
              <a:rPr lang="it-IT" sz="2900" i="1" dirty="0"/>
              <a:t>Come esattamente rilevato dalla difesa dell'Amministrazione, se così non fosse, al costruttore abusivo basterebbe presentare una successiva indefinita serie di domande senza soluzione di continuità per paralizzare indefinitamente l'azione sanzionatoria dell'Amministrazione.»</a:t>
            </a:r>
          </a:p>
          <a:p>
            <a:endParaRPr lang="it-IT" sz="2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010275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600" dirty="0"/>
              <a:t>Proprio </a:t>
            </a:r>
            <a:r>
              <a:rPr lang="it-IT" sz="2600" u="sng" dirty="0"/>
              <a:t>per superare questi effetti distorsivi </a:t>
            </a:r>
            <a:r>
              <a:rPr lang="it-IT" sz="2600" b="1" u="sng" dirty="0"/>
              <a:t>è quindi più recentemente emerso un nuovo orientamento giurisprudenziale </a:t>
            </a:r>
            <a:r>
              <a:rPr lang="it-IT" sz="2600" u="sng" dirty="0"/>
              <a:t>che ha criticato l’assunto per cui in caso di rigetto (anche «silenzioso») dell’istanza di sanatoria, l’amministrazione comunale sarebbe comunque obbligata ad adottare un nuovo provvedimento sanzionatorio </a:t>
            </a:r>
            <a:r>
              <a:rPr lang="it-IT" sz="2600" dirty="0"/>
              <a:t>in luogo di quello definitivamente caducato per effetto della sola presentazione della richiesta di accertamento di conformità</a:t>
            </a:r>
          </a:p>
          <a:p>
            <a:endParaRPr lang="it-IT" sz="2600" dirty="0"/>
          </a:p>
          <a:p>
            <a:r>
              <a:rPr lang="it-IT" sz="2600" dirty="0"/>
              <a:t>In particolare, secondo </a:t>
            </a:r>
            <a:r>
              <a:rPr lang="it-IT" sz="2600" dirty="0" err="1"/>
              <a:t>Cons</a:t>
            </a:r>
            <a:r>
              <a:rPr lang="it-IT" sz="2600" dirty="0"/>
              <a:t>. Stato, VI, 2 febbraio 2015, n.466 è condivisibile </a:t>
            </a:r>
            <a:r>
              <a:rPr lang="it-IT" dirty="0"/>
              <a:t>  </a:t>
            </a:r>
            <a:r>
              <a:rPr lang="it-IT" i="1" u="sng" dirty="0"/>
              <a:t>«la giurisprudenza per cui l'istanza di accertamento di conformità non incide sulla legittimità della previa ordinanza di demolizione pregiudicandone definitivamente l'efficacia ma soltanto sospendendone gli effetti fino alla definizione, espressa o tacita, dell'istanza</a:t>
            </a:r>
            <a:r>
              <a:rPr lang="it-IT" i="1" dirty="0"/>
              <a:t>, con il risultato che essa potrà essere portata ad esecuzione se l'istanza è rigettata decorrendo il relativo termine di adempimento dalla conoscenza del diniego.»</a:t>
            </a:r>
            <a:r>
              <a:rPr lang="it-IT" sz="2600" i="1" dirty="0"/>
              <a:t>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7468729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600" dirty="0"/>
              <a:t>Interessante risulta la ricostruzione della questione interpretativa operata dal </a:t>
            </a:r>
            <a:r>
              <a:rPr lang="it-IT" sz="3600" dirty="0" err="1"/>
              <a:t>Cons</a:t>
            </a:r>
            <a:r>
              <a:rPr lang="it-IT" sz="3600" dirty="0"/>
              <a:t>. Stato nella parte motivazionale della citata sentenza n.466/2015, ove si muove dalla specificità dell’istituto dell’accertamento di conformità ex art.36 TUED rispetto al diverso regime legislativo del condono edilizio</a:t>
            </a:r>
          </a:p>
          <a:p>
            <a:endParaRPr lang="it-IT" sz="2600" i="1" dirty="0"/>
          </a:p>
          <a:p>
            <a:pPr lvl="1"/>
            <a:r>
              <a:rPr lang="it-IT" sz="3300" dirty="0"/>
              <a:t>Al riguardo, infatti,  la giurisprudenza ha chiarito che </a:t>
            </a:r>
            <a:r>
              <a:rPr lang="it-IT" sz="3300" i="1" dirty="0"/>
              <a:t>"dalla presentazione della domanda di accertamento di conformità ex art. </a:t>
            </a:r>
            <a:r>
              <a:rPr lang="it-IT" sz="3300" i="1" dirty="0">
                <a:hlinkClick r:id="rId3"/>
              </a:rPr>
              <a:t>36</a:t>
            </a:r>
            <a:r>
              <a:rPr lang="it-IT" sz="3300" i="1" dirty="0"/>
              <a:t> del </a:t>
            </a:r>
            <a:r>
              <a:rPr lang="it-IT" sz="3300" i="1" dirty="0">
                <a:hlinkClick r:id="rId4"/>
              </a:rPr>
              <a:t>D.P.R. n. 380 del 2001</a:t>
            </a:r>
            <a:r>
              <a:rPr lang="it-IT" sz="3300" i="1" dirty="0"/>
              <a:t> non possono trarsi le medesime conseguenze della domanda di condono poiché "...i presupposti dei due procedimenti di sanatoria - quello di condono edilizio e quello di accertamento di conformità urbanistica - sono non solo diversi ma anche antitetici,</a:t>
            </a:r>
          </a:p>
          <a:p>
            <a:pPr lvl="1"/>
            <a:endParaRPr lang="it-IT" sz="3300" i="1" dirty="0"/>
          </a:p>
          <a:p>
            <a:pPr lvl="1"/>
            <a:r>
              <a:rPr lang="it-IT" sz="3300" i="1" dirty="0"/>
              <a:t>atteso che l'uno (condono edilizio) concerne il perdono ex </a:t>
            </a:r>
            <a:r>
              <a:rPr lang="it-IT" sz="3300" i="1" dirty="0" err="1"/>
              <a:t>lege</a:t>
            </a:r>
            <a:r>
              <a:rPr lang="it-IT" sz="3300" i="1" dirty="0"/>
              <a:t> per la realizzazione sine </a:t>
            </a:r>
            <a:r>
              <a:rPr lang="it-IT" sz="3300" i="1" dirty="0" err="1"/>
              <a:t>titulo</a:t>
            </a:r>
            <a:r>
              <a:rPr lang="it-IT" sz="3300" i="1" dirty="0"/>
              <a:t> abilitativo di un manufatto in contrasto con le prescrizioni urbanistiche (violazione sostanziale) l'altro (sanatoria ex art. </a:t>
            </a:r>
            <a:r>
              <a:rPr lang="it-IT" sz="3300" i="1" dirty="0">
                <a:hlinkClick r:id="rId5"/>
              </a:rPr>
              <a:t>13</a:t>
            </a:r>
            <a:r>
              <a:rPr lang="it-IT" sz="3300" i="1" dirty="0"/>
              <a:t> </a:t>
            </a:r>
            <a:r>
              <a:rPr lang="it-IT" sz="3300" i="1" dirty="0">
                <a:hlinkClick r:id="rId6"/>
              </a:rPr>
              <a:t>L. n. 47 del 1985</a:t>
            </a:r>
            <a:r>
              <a:rPr lang="it-IT" sz="3300" i="1" dirty="0"/>
              <a:t> oggi art. </a:t>
            </a:r>
            <a:r>
              <a:rPr lang="it-IT" sz="3300" i="1" dirty="0">
                <a:hlinkClick r:id="rId3"/>
              </a:rPr>
              <a:t>36</a:t>
            </a:r>
            <a:r>
              <a:rPr lang="it-IT" sz="3300" i="1" dirty="0"/>
              <a:t> </a:t>
            </a:r>
            <a:r>
              <a:rPr lang="it-IT" sz="3300" i="1" dirty="0">
                <a:hlinkClick r:id="rId4"/>
              </a:rPr>
              <a:t>D.P.R. n. 380 del 2001</a:t>
            </a:r>
            <a:r>
              <a:rPr lang="it-IT" sz="3300" i="1" dirty="0"/>
              <a:t>) l'accertamento ex post della conformità dell'intervento edilizio realizzato senza preventivo titolo abilitativo agli strumenti urbanistici (violazione formale)." </a:t>
            </a:r>
            <a:r>
              <a:rPr lang="it-IT" sz="3300" dirty="0"/>
              <a:t>(TAR Lazio, sezione I quater, 11 gennaio 2011, n. 124 e 22 dicembre 2010, n. 38207 e la sentenza del TAR Campania Napoli, sezione VI, 3 settembre 2010, n. 17282 in quest'ultima citata).</a:t>
            </a:r>
          </a:p>
          <a:p>
            <a:pPr lvl="1"/>
            <a:endParaRPr lang="it-IT" sz="29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158122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pPr lvl="1"/>
            <a:r>
              <a:rPr lang="it-IT" sz="2900" dirty="0"/>
              <a:t> Per tali osservazioni, proseguono i giudici di Palazzo Spada, richiamandosi a precedenti pronunce dei TAR, </a:t>
            </a:r>
            <a:r>
              <a:rPr lang="it-IT" sz="2900" i="1" dirty="0"/>
              <a:t>«alla fattispecie dell'accertamento di conformità non può applicarsi la sospensione dei procedimenti sanzionatori prevista per i condoni a partire dall'art. </a:t>
            </a:r>
            <a:r>
              <a:rPr lang="it-IT" sz="2900" i="1" dirty="0">
                <a:hlinkClick r:id="rId3"/>
              </a:rPr>
              <a:t>44</a:t>
            </a:r>
            <a:r>
              <a:rPr lang="it-IT" sz="2900" i="1" dirty="0"/>
              <a:t> della </a:t>
            </a:r>
            <a:r>
              <a:rPr lang="it-IT" sz="2900" i="1" dirty="0">
                <a:hlinkClick r:id="rId4"/>
              </a:rPr>
              <a:t>L. n. 47 del 1985</a:t>
            </a:r>
            <a:r>
              <a:rPr lang="it-IT" sz="2900" i="1" dirty="0"/>
              <a:t>, come richiamato dalle successive disposizioni di cui all'art. </a:t>
            </a:r>
            <a:r>
              <a:rPr lang="it-IT" sz="2900" i="1" dirty="0">
                <a:hlinkClick r:id="rId5"/>
              </a:rPr>
              <a:t>39</a:t>
            </a:r>
            <a:r>
              <a:rPr lang="it-IT" sz="2900" i="1" dirty="0"/>
              <a:t> della </a:t>
            </a:r>
            <a:r>
              <a:rPr lang="it-IT" sz="2900" i="1" dirty="0">
                <a:hlinkClick r:id="rId6"/>
              </a:rPr>
              <a:t>L. n. 724 del 1994</a:t>
            </a:r>
            <a:r>
              <a:rPr lang="it-IT" sz="2900" i="1" dirty="0"/>
              <a:t> e dell'art. 32 della </a:t>
            </a:r>
            <a:r>
              <a:rPr lang="it-IT" sz="2900" i="1" dirty="0">
                <a:hlinkClick r:id="rId7"/>
              </a:rPr>
              <a:t>L. n. 326 del 2003</a:t>
            </a:r>
            <a:r>
              <a:rPr lang="it-IT" sz="2900" i="1" dirty="0"/>
              <a:t> (Tar Lazio, sezione prima quater, 2 marzo 2012, n. 2165)»</a:t>
            </a:r>
          </a:p>
          <a:p>
            <a:pPr lvl="1"/>
            <a:endParaRPr lang="it-IT" sz="2900" dirty="0"/>
          </a:p>
          <a:p>
            <a:pPr lvl="1"/>
            <a:r>
              <a:rPr lang="it-IT" sz="2900" dirty="0"/>
              <a:t>Pertanto </a:t>
            </a:r>
            <a:r>
              <a:rPr lang="it-IT" sz="2900" i="1" dirty="0"/>
              <a:t>«a seguito della presentazione della domanda di sanatoria ex art. </a:t>
            </a:r>
            <a:r>
              <a:rPr lang="it-IT" sz="2900" i="1" dirty="0">
                <a:hlinkClick r:id="rId8"/>
              </a:rPr>
              <a:t>13</a:t>
            </a:r>
            <a:r>
              <a:rPr lang="it-IT" sz="2900" i="1" dirty="0"/>
              <a:t> </a:t>
            </a:r>
            <a:r>
              <a:rPr lang="it-IT" sz="2900" i="1" dirty="0">
                <a:hlinkClick r:id="rId4"/>
              </a:rPr>
              <a:t>L. 28 febbraio 1985, n. 47</a:t>
            </a:r>
            <a:r>
              <a:rPr lang="it-IT" sz="2900" i="1" dirty="0"/>
              <a:t>" (attuale art. </a:t>
            </a:r>
            <a:r>
              <a:rPr lang="it-IT" sz="2900" i="1" dirty="0">
                <a:hlinkClick r:id="rId9"/>
              </a:rPr>
              <a:t>36</a:t>
            </a:r>
            <a:r>
              <a:rPr lang="it-IT" sz="2900" i="1" dirty="0"/>
              <a:t> del </a:t>
            </a:r>
            <a:r>
              <a:rPr lang="it-IT" sz="2900" i="1" dirty="0">
                <a:hlinkClick r:id="rId10"/>
              </a:rPr>
              <a:t>D.P.R. n. 380 del 2001</a:t>
            </a:r>
            <a:r>
              <a:rPr lang="it-IT" sz="2900" i="1" dirty="0"/>
              <a:t>) "...non perde efficacia l'ingiunzione di demolizione precedentemente emanata, poiché a tal fine occorrerebbe una specifica previsione normativa, come quella contenuta negli art. 38 e 44 </a:t>
            </a:r>
            <a:r>
              <a:rPr lang="it-IT" sz="2900" i="1" dirty="0">
                <a:hlinkClick r:id="rId4"/>
              </a:rPr>
              <a:t>L. n. 47 del 1985</a:t>
            </a:r>
            <a:r>
              <a:rPr lang="it-IT" sz="2900" i="1" dirty="0"/>
              <a:t> con riferimento alle domande di condono edilizio …" (Tar Lazio, sezione prima quater, 24 gennaio 2011, n. 693).»</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2936424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pPr lvl="1"/>
            <a:r>
              <a:rPr lang="it-IT" sz="2600" dirty="0"/>
              <a:t>In conclusione, sempre secondo la sentenza del Consiglio di Stato n.466/2015, si correla al quadro così ricostruito quanto affermato dalla medesima VI Sezione, con la sentenza del 6 maggio 2014, n. 2307, </a:t>
            </a:r>
            <a:r>
              <a:rPr lang="it-IT" sz="2600" i="1" dirty="0"/>
              <a:t>«sull'erroneità della ricostruzione per cui la presentazione dell'istanza di sanatoria ex art. </a:t>
            </a:r>
            <a:r>
              <a:rPr lang="it-IT" sz="2600" i="1" dirty="0">
                <a:hlinkClick r:id="rId3"/>
              </a:rPr>
              <a:t>36</a:t>
            </a:r>
            <a:r>
              <a:rPr lang="it-IT" sz="2600" i="1" dirty="0"/>
              <a:t> </a:t>
            </a:r>
            <a:r>
              <a:rPr lang="it-IT" sz="2600" i="1" dirty="0">
                <a:hlinkClick r:id="rId4"/>
              </a:rPr>
              <a:t>D.P.R. n. 380 del 2001</a:t>
            </a:r>
            <a:r>
              <a:rPr lang="it-IT" sz="2600" i="1" dirty="0"/>
              <a:t> successivamente alla ordinanza di demolizione, comporterebbe la necessaria formazione, anche sub specie di silenzio rigetto, di un nuovo provvedimento idoneo a superare il provvedimento sanzionatorio oggetto dell'impugnativa, cosicché l'Amministrazione sarebbe tenuta, in ogni caso, ad adottare un nuovo provvedimento sanzionatorio, assegnando un nuovo termine per adempiere,</a:t>
            </a:r>
          </a:p>
          <a:p>
            <a:pPr lvl="1"/>
            <a:endParaRPr lang="it-IT" sz="2600" i="1" dirty="0"/>
          </a:p>
          <a:p>
            <a:pPr lvl="1"/>
            <a:r>
              <a:rPr lang="it-IT" sz="2600" i="1" dirty="0"/>
              <a:t> poiché questa giurisprudenza "si è formata in tema di condono edilizio (</a:t>
            </a:r>
            <a:r>
              <a:rPr lang="it-IT" sz="2600" i="1" dirty="0" err="1"/>
              <a:t>Cons</a:t>
            </a:r>
            <a:r>
              <a:rPr lang="it-IT" sz="2600" i="1" dirty="0"/>
              <a:t>. Stato VI, 26 marzo 2010, n. 1750), ossia di richiesta che trova il suo fondamento in una norma di carattere legislativo, che, innovando alla disciplina urbanistica vigente, consente, a determinate condizioni e per un limitato periodo di tempo, la sanatoria degli abusi commessi.", </a:t>
            </a:r>
          </a:p>
          <a:p>
            <a:pPr lvl="1"/>
            <a:endParaRPr lang="it-IT" sz="2600" i="1" dirty="0"/>
          </a:p>
          <a:p>
            <a:pPr lvl="1"/>
            <a:r>
              <a:rPr lang="it-IT" sz="2600" i="1" dirty="0"/>
              <a:t>non potendo trovare applicazione tali principi "al caso di specie, in cui il ricorrente ha formulato istanza ai sensi dell'art. </a:t>
            </a:r>
            <a:r>
              <a:rPr lang="it-IT" sz="2600" i="1" dirty="0">
                <a:hlinkClick r:id="rId3"/>
              </a:rPr>
              <a:t>36</a:t>
            </a:r>
            <a:r>
              <a:rPr lang="it-IT" sz="2600" i="1" dirty="0"/>
              <a:t> del </a:t>
            </a:r>
            <a:r>
              <a:rPr lang="it-IT" sz="2600" i="1" dirty="0">
                <a:hlinkClick r:id="rId4"/>
              </a:rPr>
              <a:t>D.P.R. 6 giugno 2001, n. 380</a:t>
            </a:r>
            <a:r>
              <a:rPr lang="it-IT" sz="2600" i="1" dirty="0"/>
              <a:t>, ossia ai sensi di una norma che, prevedendo quella che, sinteticamente, si definisce doppia conformità, limita la valutazione dell'opera sulla base di una disciplina preesistente.", per cui "Sostenere...che, nell'ipotesi di rigetto, esplicito o implicito, dell'istanza di accertamento di conformità, l'amministrazione debba riadottare l'ordinanza di demolizione, equivale al riconoscimento in capo a un soggetto privato, destinatario di un provvedimento sanzionatorio, il potere di paralizzare, attraverso un sostanziale annullamento, quel medesimo provvedimento." ».</a:t>
            </a:r>
          </a:p>
          <a:p>
            <a:pPr marL="0" indent="0">
              <a:buNone/>
            </a:pPr>
            <a:endParaRPr lang="it-IT" sz="2200"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41824785"/>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600" u="sng" dirty="0"/>
              <a:t>La frattura giurisprudenziale rimane ancora netta ed è auspicabile un intervento dirimente sulla questione dell’Adunanza Plenaria </a:t>
            </a:r>
            <a:r>
              <a:rPr lang="it-IT" sz="2600" dirty="0"/>
              <a:t>del Consiglio di Stato</a:t>
            </a:r>
          </a:p>
          <a:p>
            <a:endParaRPr lang="it-IT" sz="2600" dirty="0"/>
          </a:p>
          <a:p>
            <a:r>
              <a:rPr lang="it-IT" sz="2600" u="sng" dirty="0"/>
              <a:t>Interessante poi rilevare come la stessa contrapposizione tra le due tesi abbia caratterizzato, in anni recenti, la stessa </a:t>
            </a:r>
            <a:r>
              <a:rPr lang="it-IT" sz="2600" b="1" u="sng" dirty="0"/>
              <a:t>giurisprudenza del TAR Marche </a:t>
            </a:r>
            <a:r>
              <a:rPr lang="it-IT" sz="2600" u="sng" dirty="0"/>
              <a:t>che, dopo un’iniziale adesione alla tesi dell’invalidità dell’ordinanza demolitoria </a:t>
            </a:r>
            <a:r>
              <a:rPr lang="it-IT" sz="2600" dirty="0"/>
              <a:t>a cui abbia fatto seguito la presentazione di un’istanza ex art.36 TUED, </a:t>
            </a:r>
            <a:r>
              <a:rPr lang="it-IT" sz="2600" b="1" u="sng" dirty="0"/>
              <a:t>propende ora per quella contrapposta che si limita a configurare, in tale ipotesi, una fase di sospensione dell’esecuzione dell’ordinanza</a:t>
            </a:r>
            <a:r>
              <a:rPr lang="it-IT" sz="2600" dirty="0"/>
              <a:t>, destinata comunque a risolversi o con la decadenza definitiva del provvedimento repressivo, nel caso di rilascio del permesso in sanatoria, o con la ripresa della sua efficacia nel caso di rigetto della domanda e quindi con la piena e autonoma eseguibilità dell’ingiunzione demolitoria, </a:t>
            </a:r>
            <a:r>
              <a:rPr lang="it-IT" sz="2600" u="sng" dirty="0"/>
              <a:t>senza che occorra l’emanazione di ulteriori atti sanzionatori</a:t>
            </a:r>
            <a:r>
              <a:rPr lang="it-IT" sz="2600" dirty="0"/>
              <a:t> (cfr., da ultimo, </a:t>
            </a:r>
            <a:r>
              <a:rPr lang="it-IT" sz="2600" dirty="0" err="1"/>
              <a:t>Cons</a:t>
            </a:r>
            <a:r>
              <a:rPr lang="it-IT" sz="2600" dirty="0"/>
              <a:t>. Stato, VI, 1 marzo 2019, n.1435, 6 giugno 2018, n.3417 e 5 novembre 2018, n.6233)</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8486623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600" dirty="0"/>
              <a:t>Da ultimo ha ribadito il concretarsi di questo mutamento di indirizzo in seno al </a:t>
            </a:r>
            <a:r>
              <a:rPr lang="it-IT" sz="2600" b="1" u="sng" dirty="0"/>
              <a:t>TAR Marche, la sentenza n. 507 del 16 luglio 2018</a:t>
            </a:r>
            <a:r>
              <a:rPr lang="it-IT" sz="2600" dirty="0"/>
              <a:t>, con la quale si è riaffermato che</a:t>
            </a:r>
          </a:p>
          <a:p>
            <a:endParaRPr lang="it-IT" sz="2600" dirty="0"/>
          </a:p>
          <a:p>
            <a:pPr lvl="1"/>
            <a:r>
              <a:rPr lang="it-IT" sz="2200" dirty="0"/>
              <a:t>«</a:t>
            </a:r>
            <a:r>
              <a:rPr lang="it-IT" dirty="0"/>
              <a:t>come questo Tribunale ha già avuto modo di evidenziare in precedenti pronunce, </a:t>
            </a:r>
            <a:r>
              <a:rPr lang="it-IT" u="sng" dirty="0"/>
              <a:t>dopo </a:t>
            </a:r>
            <a:r>
              <a:rPr lang="it-IT" i="1" u="sng" dirty="0"/>
              <a:t>"il rigetto della domanda di sanatoria non è necessario che il Comune riavvii integralmente il procedimento sanzionatorio, </a:t>
            </a:r>
            <a:r>
              <a:rPr lang="it-IT" i="1" dirty="0"/>
              <a:t>visto che l'interessato, proprio per avere presentato la domanda di sanatoria, è a perfetta conoscenza dell'esistenza di opere abusive e del fatto che, essendo stata rigettata la sanatoria, l'amministrazione è vincolata nella scelta della sanzione. </a:t>
            </a:r>
          </a:p>
          <a:p>
            <a:pPr lvl="1"/>
            <a:endParaRPr lang="it-IT" i="1" dirty="0"/>
          </a:p>
          <a:p>
            <a:pPr lvl="1"/>
            <a:r>
              <a:rPr lang="it-IT" i="1" u="sng" dirty="0"/>
              <a:t>Va pertanto ritenuta legittima la prassi in base alla quale, contestualmente al rigetto della sanatoria, il Comune dispone la </a:t>
            </a:r>
            <a:r>
              <a:rPr lang="it-IT" i="1" u="sng" dirty="0" err="1"/>
              <a:t>riespansione</a:t>
            </a:r>
            <a:r>
              <a:rPr lang="it-IT" i="1" u="sng" dirty="0"/>
              <a:t> dell'efficacia dell'ordinanza di demolizione già emessa, </a:t>
            </a:r>
            <a:r>
              <a:rPr lang="it-IT" b="1" i="1" u="sng" dirty="0"/>
              <a:t>con l'unica avvertenza che all'interessato deve essere concesso nuovamente per intero il termine di legge per l'adempimento spontaneo</a:t>
            </a:r>
            <a:r>
              <a:rPr lang="it-IT" i="1" u="sng" dirty="0"/>
              <a:t> </a:t>
            </a:r>
            <a:r>
              <a:rPr lang="it-IT" i="1" dirty="0"/>
              <a:t>(e questo anche alla luce della sanzione pecuniaria introdotta dall'art. 31, comma 4-bis, del T.U.) … </a:t>
            </a:r>
            <a:r>
              <a:rPr lang="it-IT" dirty="0"/>
              <a:t>(TAR Marche  2 aprile 2016, n.206)</a:t>
            </a:r>
            <a:r>
              <a:rPr lang="it-IT" i="1" dirty="0"/>
              <a:t>″  </a:t>
            </a:r>
            <a:r>
              <a:rPr lang="it-IT" dirty="0"/>
              <a:t>». </a:t>
            </a:r>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89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355678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pPr lvl="1"/>
            <a:r>
              <a:rPr lang="it-IT" dirty="0"/>
              <a:t>«A tale conclusione il Tribunale (si continua a leggere nella sentenza 507/2018) è giunto rimeditando il proprio precedente orientamento - ossia quello secondo cui l'avvenuta presentazione della domanda di sanatoria implica la definitiva perdita di efficacia dell'ordinanza di demolizione, con la conseguenza che il ricorso avverso quest'ultima andrebbe dichiarato improcedibile per sopravvenuta carenza di interesse  </a:t>
            </a:r>
          </a:p>
          <a:p>
            <a:endParaRPr lang="it-IT" dirty="0"/>
          </a:p>
          <a:p>
            <a:pPr lvl="1"/>
            <a:r>
              <a:rPr lang="it-IT" dirty="0"/>
              <a:t>e sposando, invece, la tesi avversa, per la quale </a:t>
            </a:r>
            <a:r>
              <a:rPr lang="it-IT" i="1" dirty="0"/>
              <a:t>"l'avvenuta presentazione della domanda di accertamento di conformità produce unicamente il "congelamento" dell'efficacia dell'ordinanza di demolizione (essendo contrario prima di tutto alla logica il fatto che il Comune esegua la demolizione di opere che sono suscettibili di regolarizzazione), la quale riprende efficacia a seguito del rigetto della domanda di sanatoria.</a:t>
            </a:r>
          </a:p>
          <a:p>
            <a:endParaRPr lang="it-IT" i="1" dirty="0"/>
          </a:p>
          <a:p>
            <a:pPr lvl="1"/>
            <a:r>
              <a:rPr lang="it-IT" i="1" dirty="0"/>
              <a:t> </a:t>
            </a:r>
            <a:r>
              <a:rPr lang="it-IT" i="1" u="sng" dirty="0"/>
              <a:t>Naturalmente, in questo caso all'interessato va concesso nuovamente per intero il termine di 90 giorni per l'esecuzione spontanea dell'ordinanza, viste le notevoli conseguenze discendenti dall'inottemperanza</a:t>
            </a:r>
            <a:r>
              <a:rPr lang="it-IT" i="1" dirty="0"/>
              <a:t>" </a:t>
            </a:r>
            <a:r>
              <a:rPr lang="it-IT" dirty="0"/>
              <a:t>(TAR Marche, 1 agosto 2016, n. 460).»</a:t>
            </a:r>
            <a:endParaRPr lang="it-IT" sz="18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977469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sz="2400" dirty="0"/>
              <a:t>Dopo </a:t>
            </a:r>
            <a:r>
              <a:rPr lang="it-IT" sz="2400" u="sng" dirty="0"/>
              <a:t>l’effetto di autodenuncia</a:t>
            </a:r>
            <a:r>
              <a:rPr lang="it-IT" sz="2400" dirty="0"/>
              <a:t>, quello di </a:t>
            </a:r>
            <a:r>
              <a:rPr lang="it-IT" sz="2400" u="sng" dirty="0"/>
              <a:t>inibizione dell’adozione da parte del Comune dell’ordinanza di demolizione</a:t>
            </a:r>
            <a:r>
              <a:rPr lang="it-IT" sz="2400" dirty="0"/>
              <a:t> e, quello appena visto, di </a:t>
            </a:r>
            <a:r>
              <a:rPr lang="it-IT" sz="2400" u="sng" dirty="0"/>
              <a:t>sospensione della sua esecuzione</a:t>
            </a:r>
            <a:r>
              <a:rPr lang="it-IT" sz="2400" dirty="0"/>
              <a:t> quando l’ordinanza demolitoria sia stata assunta anteriormente alla presentazione della domanda di sanatoria, </a:t>
            </a:r>
            <a:r>
              <a:rPr lang="it-IT" sz="2400" u="sng" dirty="0"/>
              <a:t>l’istanza presentata ai sensi dell’art.36 TUED produce un quarto effetto, anche questo di tipo sospensivo, ma incidente sull’azione penale</a:t>
            </a:r>
          </a:p>
          <a:p>
            <a:endParaRPr lang="it-IT" sz="2200" u="sng" dirty="0"/>
          </a:p>
          <a:p>
            <a:r>
              <a:rPr lang="it-IT" sz="2400" dirty="0"/>
              <a:t>Si applica, pertanto, l’art.45, comma 1 del TUED il quale stabilisce che </a:t>
            </a:r>
            <a:r>
              <a:rPr lang="it-IT" sz="2400" i="1" dirty="0"/>
              <a:t>«</a:t>
            </a:r>
            <a:r>
              <a:rPr lang="it-IT" sz="2400" b="1" i="1" dirty="0"/>
              <a:t>l'azione penale relativa alle violazioni edilizie rimane sospesa finché non siano stati esauriti i procedimenti amministrativi di sanatoria </a:t>
            </a:r>
            <a:r>
              <a:rPr lang="it-IT" sz="2400" i="1" dirty="0"/>
              <a:t>di cui all'articolo 36.»</a:t>
            </a:r>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9654753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600" dirty="0"/>
              <a:t>La </a:t>
            </a:r>
            <a:r>
              <a:rPr lang="it-IT" sz="2600" u="sng" dirty="0"/>
              <a:t>giurisprudenza della cassazione penale ha in merito chiarito alcuni profili</a:t>
            </a:r>
          </a:p>
          <a:p>
            <a:endParaRPr lang="it-IT" sz="2200" dirty="0"/>
          </a:p>
          <a:p>
            <a:pPr lvl="1"/>
            <a:r>
              <a:rPr lang="it-IT" dirty="0"/>
              <a:t>In tema di reati edilizi ed urbanistici, </a:t>
            </a:r>
            <a:r>
              <a:rPr lang="it-IT" u="sng" dirty="0"/>
              <a:t>la domanda di accertamento di conformità dell'opera presentata a norma dell'</a:t>
            </a:r>
            <a:r>
              <a:rPr lang="it-IT" i="1" u="sng" dirty="0"/>
              <a:t>art. </a:t>
            </a:r>
            <a:r>
              <a:rPr lang="it-IT" i="1" u="sng" dirty="0">
                <a:hlinkClick r:id="rId3"/>
              </a:rPr>
              <a:t>36</a:t>
            </a:r>
            <a:r>
              <a:rPr lang="it-IT" i="1" u="sng" dirty="0"/>
              <a:t> del </a:t>
            </a:r>
            <a:r>
              <a:rPr lang="it-IT" i="1" u="sng" dirty="0">
                <a:hlinkClick r:id="rId4"/>
              </a:rPr>
              <a:t>d.P.R. 6 giugno 2001, n. 380</a:t>
            </a:r>
            <a:r>
              <a:rPr lang="it-IT" u="sng" dirty="0"/>
              <a:t> determina esclusivamente la </a:t>
            </a:r>
            <a:r>
              <a:rPr lang="it-IT" b="1" u="sng" dirty="0"/>
              <a:t>sospensione dell'azione penale e non del procedimento penale</a:t>
            </a:r>
            <a:r>
              <a:rPr lang="it-IT" dirty="0"/>
              <a:t>; ne consegue che l'effetto sospensivo non opera nella fase delle indagini preliminari, in cui l'azione penale non è stata ancora esercitata (</a:t>
            </a:r>
            <a:r>
              <a:rPr lang="it-IT" dirty="0" err="1"/>
              <a:t>sent</a:t>
            </a:r>
            <a:r>
              <a:rPr lang="it-IT" dirty="0"/>
              <a:t>. n.32201 del 28 giugno 2007). </a:t>
            </a:r>
          </a:p>
          <a:p>
            <a:pPr marL="457200" lvl="1" indent="0">
              <a:buNone/>
            </a:pPr>
            <a:endParaRPr lang="it-IT" dirty="0"/>
          </a:p>
          <a:p>
            <a:pPr lvl="1"/>
            <a:r>
              <a:rPr lang="it-IT" dirty="0"/>
              <a:t>In motivazione la medesima pronuncia, nell'enunciare il predetto principio, ha ulteriormente affermato che </a:t>
            </a:r>
            <a:r>
              <a:rPr lang="it-IT" u="sng" dirty="0"/>
              <a:t>in ogni caso la sospensione opera per il termine massimo di sessanta giorni, decorso il quale la domanda deve intendersi respinta</a:t>
            </a:r>
            <a:r>
              <a:rPr lang="it-IT" dirty="0"/>
              <a:t>. </a:t>
            </a:r>
            <a:endParaRPr lang="it-IT" sz="1800"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120790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Particolarmente interessante un recentissimo pronunciamento della Cassazione Penale (26 febbraio 2019, n.14601</a:t>
            </a:r>
            <a:r>
              <a:rPr lang="it-IT" dirty="0"/>
              <a:t>) che </a:t>
            </a:r>
            <a:r>
              <a:rPr lang="it-IT" b="1" dirty="0"/>
              <a:t>ha riconosciuto all’istanza di sanatoria anche l’effetto sospensivo dell’esecuzione dell’ordine di demolizione impartito dal giudice con la sentenza di condanna penale</a:t>
            </a:r>
            <a:r>
              <a:rPr lang="it-IT" dirty="0"/>
              <a:t>, secondo le seguenti coordinate interpretative</a:t>
            </a:r>
          </a:p>
          <a:p>
            <a:endParaRPr lang="it-IT" dirty="0"/>
          </a:p>
          <a:p>
            <a:pPr lvl="1"/>
            <a:r>
              <a:rPr lang="it-IT" i="1" dirty="0"/>
              <a:t>«è principio consolidato nella giurisprudenza di legittimità che in tema di reati edilizi, la revoca/sospensione dell'ordine di demolizione (e anche di rimessione in pristino), può essere disposto dal giudice dell'esecuzione previo accertamento di una situazione (presentazione di istanza di condono o provvedimento stesso) che lo renderebbe incompatibile (Sez. 3, n. 9145 del 01/07/2015, </a:t>
            </a:r>
            <a:r>
              <a:rPr lang="it-IT" i="1" dirty="0" err="1"/>
              <a:t>Rv</a:t>
            </a:r>
            <a:r>
              <a:rPr lang="it-IT" i="1" dirty="0"/>
              <a:t> 266763).</a:t>
            </a:r>
          </a:p>
          <a:p>
            <a:pPr lvl="1"/>
            <a:endParaRPr lang="it-IT" i="1" dirty="0"/>
          </a:p>
          <a:p>
            <a:pPr lvl="1"/>
            <a:r>
              <a:rPr lang="it-IT" b="1" i="1" u="sng" dirty="0"/>
              <a:t>In presenza di un'istanza di condono o di sanatoria successiva al passaggio in giudicato della sentenza di condanna, il giudice dell'esecuzione investito della questione è tenuto a un'attenta disamina dei possibili esiti e dei tempi di definizione della procedura </a:t>
            </a:r>
            <a:r>
              <a:rPr lang="it-IT" i="1" dirty="0"/>
              <a:t>ed, in particolare: a) ad accertare il possibile risultato dell'istanza e se esistono cause ostative al suo accoglimento; b) nel caso di insussistenza di tali cause, a valutare i tempi di definizione del procedimento amministrativo e sospendere l'esecuzione solo in prospettiva di un rapido esaurimento dello stesso (ex </a:t>
            </a:r>
            <a:r>
              <a:rPr lang="it-IT" i="1" dirty="0" err="1"/>
              <a:t>plurimis</a:t>
            </a:r>
            <a:r>
              <a:rPr lang="it-IT" i="1" dirty="0"/>
              <a:t>, Sez. 3, n. 47263 del 25/09/2014, Russo, </a:t>
            </a:r>
            <a:r>
              <a:rPr lang="it-IT" i="1" dirty="0" err="1"/>
              <a:t>Rv</a:t>
            </a:r>
            <a:r>
              <a:rPr lang="it-IT" i="1" dirty="0"/>
              <a:t>. 261212; Sez. 3, n. 11149 del 7 dicembre 2011; Sez. 4, 11 ottobre 2011, n. 44035; Sez. 3, 7 luglio 2011, n. 36992; Sez. 3, 21 giugno 2011, n. 29638).»</a:t>
            </a:r>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66366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5.1. GLI EFFETTI DELLA PRESENTAZIONE DELL’ISTANZA DI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pPr lvl="1"/>
            <a:r>
              <a:rPr lang="it-IT" i="1" dirty="0"/>
              <a:t>«</a:t>
            </a:r>
            <a:r>
              <a:rPr lang="it-IT" i="1" u="sng" dirty="0"/>
              <a:t>L'ordine di demolizione costituisce atto dovuto </a:t>
            </a:r>
            <a:r>
              <a:rPr lang="it-IT" i="1" dirty="0"/>
              <a:t>in quanto obbligatoriamente previsto, dalla normativa in vigore, in relazione alle opere abusivamente realizzate.</a:t>
            </a:r>
          </a:p>
          <a:p>
            <a:pPr lvl="1"/>
            <a:endParaRPr lang="it-IT" i="1" dirty="0"/>
          </a:p>
          <a:p>
            <a:pPr lvl="1"/>
            <a:r>
              <a:rPr lang="it-IT" i="1" u="sng" dirty="0"/>
              <a:t>Tale sanzione, pur formalmente giurisdizionale, ha natura sostanzialmente amministrativa di tipo ablatorio che il giudice deve disporre, non trattandosi di pena accessoria </a:t>
            </a:r>
            <a:r>
              <a:rPr lang="it-IT" i="1" u="sng" dirty="0" err="1"/>
              <a:t>nè</a:t>
            </a:r>
            <a:r>
              <a:rPr lang="it-IT" i="1" u="sng" dirty="0"/>
              <a:t> di misura di sicurezza, perfino nella sentenza applicativa di pena concordata tra le parti</a:t>
            </a:r>
            <a:r>
              <a:rPr lang="it-IT" i="1" dirty="0"/>
              <a:t> </a:t>
            </a:r>
            <a:r>
              <a:rPr lang="it-IT" i="1" dirty="0">
                <a:hlinkClick r:id="rId3"/>
              </a:rPr>
              <a:t>ex art. 444 c.p.p.</a:t>
            </a:r>
            <a:r>
              <a:rPr lang="it-IT" i="1" dirty="0"/>
              <a:t> a nulla rilevando che l'ordine medesimo non abbia formato oggetto dell'accordo intercorso tra le parti.</a:t>
            </a:r>
          </a:p>
          <a:p>
            <a:pPr lvl="1"/>
            <a:endParaRPr lang="it-IT" i="1" dirty="0"/>
          </a:p>
          <a:p>
            <a:pPr lvl="1"/>
            <a:r>
              <a:rPr lang="it-IT" i="1" u="sng" dirty="0"/>
              <a:t> </a:t>
            </a:r>
            <a:r>
              <a:rPr lang="it-IT" b="1" i="1" u="sng" dirty="0"/>
              <a:t>L'ordine di demolizione</a:t>
            </a:r>
            <a:r>
              <a:rPr lang="it-IT" i="1" u="sng" dirty="0"/>
              <a:t>, infatti, essendo atto dovuto, non è suscettibile di valutazione discrezionale ed è sottratto, conseguentemente, alla disponibilità delle parti, e </a:t>
            </a:r>
            <a:r>
              <a:rPr lang="it-IT" b="1" i="1" u="sng" dirty="0"/>
              <a:t>non è suscettibile di passare in giudicato</a:t>
            </a:r>
            <a:r>
              <a:rPr lang="it-IT" i="1" u="sng" dirty="0"/>
              <a:t> </a:t>
            </a:r>
            <a:r>
              <a:rPr lang="it-IT" b="1" i="1" u="sng" dirty="0"/>
              <a:t>avendo, il giudice dell'esecuzione, l'obbligo di revocare l'ordine di demolizione del manufatto abusivo impartito con la sentenza di condanna o di patteggiamento, ove sopravvengano atti amministrativi con esso del tutto incompatibili </a:t>
            </a:r>
            <a:r>
              <a:rPr lang="it-IT" i="1" dirty="0"/>
              <a:t>(Sez. 3, </a:t>
            </a:r>
            <a:r>
              <a:rPr lang="it-IT" i="1" dirty="0" err="1"/>
              <a:t>ord</a:t>
            </a:r>
            <a:r>
              <a:rPr lang="it-IT" i="1" dirty="0"/>
              <a:t>. n. 25212 del 18/01/2012 </a:t>
            </a:r>
            <a:r>
              <a:rPr lang="it-IT" i="1" dirty="0" err="1"/>
              <a:t>Rv</a:t>
            </a:r>
            <a:r>
              <a:rPr lang="it-IT" i="1" dirty="0"/>
              <a:t>. 253050; Sez. 3, n. 24273 del 24/03/2010, P.G. in </a:t>
            </a:r>
            <a:r>
              <a:rPr lang="it-IT" i="1" dirty="0" err="1"/>
              <a:t>proc</a:t>
            </a:r>
            <a:r>
              <a:rPr lang="it-IT" i="1" dirty="0"/>
              <a:t>. Petrone, </a:t>
            </a:r>
            <a:r>
              <a:rPr lang="it-IT" i="1" dirty="0" err="1"/>
              <a:t>Rv</a:t>
            </a:r>
            <a:r>
              <a:rPr lang="it-IT" i="1" dirty="0"/>
              <a:t>. 247791).»</a:t>
            </a:r>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4555847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600" dirty="0"/>
              <a:t>Perché </a:t>
            </a:r>
            <a:r>
              <a:rPr lang="it-IT" sz="2600" u="sng" dirty="0"/>
              <a:t>l’accoglimento dell’istanza di accertamento di conformità si perfezioni con il rilascio del permesso in sanatoria, oltre al soddisfacimento del requisito della doppia conformità è necessario, ai sensi del comma 2 dell’art.36 TUED, che avvenga </a:t>
            </a:r>
            <a:r>
              <a:rPr lang="it-IT" sz="2600" b="1" u="sng" dirty="0"/>
              <a:t>il </a:t>
            </a:r>
            <a:r>
              <a:rPr lang="it-IT" sz="2600" b="1" i="1" u="sng" dirty="0"/>
              <a:t>«</a:t>
            </a:r>
            <a:r>
              <a:rPr lang="it-IT" b="1" i="1" u="sng" dirty="0"/>
              <a:t>pagamento, a titolo di oblazione</a:t>
            </a:r>
            <a:r>
              <a:rPr lang="it-IT" i="1" u="sng" dirty="0"/>
              <a:t>, </a:t>
            </a:r>
            <a:r>
              <a:rPr lang="it-IT" i="1" dirty="0"/>
              <a:t>del contributo di costruzione in misura doppia, ovvero, in caso di gratuità a norma di legge, in misura pari a quella prevista dall'articolo 16. Nell'ipotesi di intervento realizzato in parziale difformità, l'oblazione è calcolata con riferimento alla parte di opera difforme dal permesso</a:t>
            </a:r>
            <a:r>
              <a:rPr lang="it-IT" sz="2600" i="1" dirty="0"/>
              <a:t>»</a:t>
            </a:r>
          </a:p>
          <a:p>
            <a:endParaRPr lang="it-IT" sz="2600" i="1" dirty="0"/>
          </a:p>
          <a:p>
            <a:r>
              <a:rPr lang="it-IT" sz="2600" dirty="0"/>
              <a:t>Riguardo all’effetto estintivo dell’illecito penale che si produce a seguito del rilascio del permesso in sanatoria, per espressa statuizione dell’art.45, comma 3 TUED (</a:t>
            </a:r>
            <a:r>
              <a:rPr lang="it-IT" sz="2600" i="1" dirty="0"/>
              <a:t>«</a:t>
            </a:r>
            <a:r>
              <a:rPr lang="it-IT" i="1" dirty="0"/>
              <a:t>Il rilascio in sanatoria del permesso di costruire estingue i reati contravvenzionali previsti dalle norme urbanistiche vigenti.</a:t>
            </a:r>
            <a:r>
              <a:rPr lang="it-IT" sz="2600" i="1" dirty="0"/>
              <a:t>»</a:t>
            </a:r>
            <a:r>
              <a:rPr lang="it-IT" sz="2600" dirty="0"/>
              <a:t>), meritano di essere riprese alcune annotazioni contenute nella già esaminata sentenza n.2 del 9 gennaio 2019, con la quale </a:t>
            </a:r>
            <a:r>
              <a:rPr lang="it-IT" sz="2600" u="sng" dirty="0"/>
              <a:t>la Corte Costituzionale ha ritenuto illegittima la legge regionale del Lazio limitatamente alle disposizioni che hanno incrementato il valore dell’oblazione da pagare per ottenere la sanatoria</a:t>
            </a:r>
            <a:r>
              <a:rPr lang="it-IT" sz="2600" dirty="0"/>
              <a:t>, commisurandola ad un importo pari al valore di mercato dell’intervento eseguito, determinato con riferimento alla data di applicazione dell’oblazione</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679448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Riguardo alla natura di quella che l’art.36 definisce «oblazione</a:t>
            </a:r>
            <a:r>
              <a:rPr lang="it-IT" u="sng" dirty="0"/>
              <a:t>», la Consulta ricorda</a:t>
            </a:r>
            <a:r>
              <a:rPr lang="it-IT" dirty="0"/>
              <a:t> che </a:t>
            </a:r>
            <a:r>
              <a:rPr lang="it-IT" i="1" dirty="0"/>
              <a:t>«la giurisprudenza di legittimità (Corte di cassazione, sezione terza penale, sentenza 12 aprile 2005, n. 26123) ha affermato </a:t>
            </a:r>
            <a:r>
              <a:rPr lang="it-IT" i="1" u="sng" dirty="0"/>
              <a:t>che il meccanismo di estinzione fissato dagli artt. 36 e 45 TUE non si fonda su un effetto estintivo proprio connesso al pagamento di una somma a titolo di oblazione, bensì sul fatto diverso integrato dall'effettivo rilascio del titolo abilitativo sanante, previa verifica sostanziale della conformità delle opere abusive</a:t>
            </a:r>
            <a:r>
              <a:rPr lang="it-IT" i="1" dirty="0"/>
              <a:t> alla disciplina urbanistica ed edilizia vigente sia nel momento della realizzazione, sia in quello della richiesta; </a:t>
            </a:r>
          </a:p>
          <a:p>
            <a:endParaRPr lang="it-IT" i="1" dirty="0"/>
          </a:p>
          <a:p>
            <a:r>
              <a:rPr lang="it-IT" i="1" dirty="0"/>
              <a:t>questa stessa giurisprudenza ha precisato che </a:t>
            </a:r>
            <a:r>
              <a:rPr lang="it-IT" i="1" u="sng" dirty="0"/>
              <a:t>vi è un "uso improprio, nel 2 comma dell'art. 36, dell'inciso "a titolo di oblazione" per qualificare il prescritto pagamento</a:t>
            </a:r>
            <a:r>
              <a:rPr lang="it-IT" i="1" dirty="0"/>
              <a:t> del contributo di costruzione in misura doppia, considerato che l'oblazione è un istituto che determina in via immediata e diretta l'effetto estintivo del reato", che qui invece non si produce.</a:t>
            </a:r>
            <a:r>
              <a:rPr lang="it-IT" sz="2600" i="1"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000820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600" dirty="0"/>
              <a:t>Sempre secondo la Corte Costituzionale (2/2019)</a:t>
            </a:r>
          </a:p>
          <a:p>
            <a:endParaRPr lang="it-IT" sz="2600" dirty="0"/>
          </a:p>
          <a:p>
            <a:pPr lvl="1"/>
            <a:r>
              <a:rPr lang="it-IT" u="sng" dirty="0"/>
              <a:t>rilevanti e numerose sono le differenze fra l'oblazione di cui all'art. 36 TUE e l'istituto previsto dal codice penale</a:t>
            </a:r>
            <a:r>
              <a:rPr lang="it-IT" dirty="0"/>
              <a:t>: l'art. 162 cod. </a:t>
            </a:r>
            <a:r>
              <a:rPr lang="it-IT" dirty="0" err="1"/>
              <a:t>pen</a:t>
            </a:r>
            <a:r>
              <a:rPr lang="it-IT" dirty="0"/>
              <a:t>., pur limitato alle sole contravvenzioni sanzionate con la pena dell'ammenda, non pone alcun limite al potere del contravventore di estinguere il reato attraverso il pagamento dell'oblazione, mentre </a:t>
            </a:r>
            <a:r>
              <a:rPr lang="it-IT" u="sng" dirty="0"/>
              <a:t>il ricorso all'oblazione in materia edilizia e urbanistica è esperibile solo in presenza del requisito della "doppia conformità"; </a:t>
            </a:r>
          </a:p>
          <a:p>
            <a:pPr lvl="1"/>
            <a:endParaRPr lang="it-IT" dirty="0"/>
          </a:p>
          <a:p>
            <a:pPr lvl="1"/>
            <a:r>
              <a:rPr lang="it-IT" u="sng" dirty="0"/>
              <a:t>Inoltre, ed è ciò che più rileva, il pagamento dell'oblazione nelle contravvenzioni viene richiesto a ciascun responsabile, mentre quello di cui all'art. 36 TUE può essere richiesto una solta volta, e l'effetto estintivo opera oggettivamente nei confronti di tutti gli autori del reato</a:t>
            </a:r>
            <a:r>
              <a:rPr lang="it-IT" dirty="0"/>
              <a:t>.</a:t>
            </a:r>
          </a:p>
          <a:p>
            <a:pPr lvl="1"/>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524884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Secondo la Corte Costituzionale, in conclusione, quindi,</a:t>
            </a:r>
          </a:p>
          <a:p>
            <a:pPr lvl="1"/>
            <a:endParaRPr lang="it-IT" dirty="0"/>
          </a:p>
          <a:p>
            <a:pPr lvl="1"/>
            <a:r>
              <a:rPr lang="it-IT" u="sng" dirty="0"/>
              <a:t>L'oblazione di cui all'art. 36 TUE appare pertanto meglio qualificabile come un adempimento del procedimento amministrativo, estraneo allo schema penalistico</a:t>
            </a:r>
            <a:r>
              <a:rPr lang="it-IT" dirty="0"/>
              <a:t>, che assolve ad una funzione in parte ripristinatoria (laddove consente all'amministrazione di ottenere ora per allora l'importo corrispondente agli oneri concessori) ed in parte sanzionatoria (laddove si compone anche di una somma ulteriore rispetto a quanto originariamente dovuto).</a:t>
            </a:r>
          </a:p>
          <a:p>
            <a:endParaRPr lang="it-IT" dirty="0"/>
          </a:p>
          <a:p>
            <a:pPr lvl="1"/>
            <a:r>
              <a:rPr lang="it-IT" dirty="0"/>
              <a:t>In altri termini, l'effetto estintivo del reato è determinato da un atto amministrativo, il permesso in sanatoria; e la scelta del legislatore regionale di quantificare autonomamente la misura dell'oblazione interviene su un elemento che concorre a formare il procedimento destinato a sfociare in quell'atto, ma non altera il meccanismo estintivo del reato, che si fonda sulla verifica della "doppia conformità" dell'intervento.</a:t>
            </a:r>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816912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600" u="sng" dirty="0"/>
              <a:t>Perché il </a:t>
            </a:r>
            <a:r>
              <a:rPr lang="it-IT" sz="2600" b="1" u="sng" dirty="0"/>
              <a:t>Giudice penale </a:t>
            </a:r>
            <a:r>
              <a:rPr lang="it-IT" sz="2600" u="sng" dirty="0"/>
              <a:t>dichiari estinto il reato edilizio, tuttavia, esso non si limita a verificare che il Comune abbia rilasciato il permesso in sanatoria, dovendo operare un </a:t>
            </a:r>
            <a:r>
              <a:rPr lang="it-IT" sz="2600" b="1" u="sng" dirty="0"/>
              <a:t>autonomo vaglio sulla sussistenza di tutti i presupposti di conformità </a:t>
            </a:r>
            <a:r>
              <a:rPr lang="it-IT" sz="2600" u="sng" dirty="0"/>
              <a:t>richiesti dall’art.36</a:t>
            </a:r>
          </a:p>
          <a:p>
            <a:endParaRPr lang="it-IT" sz="2600" u="sng" dirty="0"/>
          </a:p>
          <a:p>
            <a:endParaRPr lang="it-IT" sz="2600" dirty="0"/>
          </a:p>
          <a:p>
            <a:r>
              <a:rPr lang="it-IT" sz="2600" dirty="0"/>
              <a:t>Vedasi in tal senso anche </a:t>
            </a:r>
            <a:r>
              <a:rPr lang="it-IT" sz="2600" dirty="0" err="1"/>
              <a:t>Cass</a:t>
            </a:r>
            <a:r>
              <a:rPr lang="it-IT" sz="2600" dirty="0"/>
              <a:t>. Pen. n.40475 del 28 settembre 2010, riguardo alla revoca dell’ordine di demolizione impartito con la sentenza di condanna</a:t>
            </a:r>
          </a:p>
          <a:p>
            <a:endParaRPr lang="it-IT" sz="2600" dirty="0"/>
          </a:p>
          <a:p>
            <a:pPr lvl="1"/>
            <a:r>
              <a:rPr lang="it-IT" u="sng" dirty="0"/>
              <a:t>L'ordine di demolizione del manufatto abusivo, impartito con la sentenza di condanna, non è caducato in modo automatico dal rilascio del permesso di costruire in sanatoria</a:t>
            </a:r>
            <a:r>
              <a:rPr lang="it-IT" dirty="0"/>
              <a:t>. (In motivazione la Corte ha precisato che il giudice dell'esecuzione ha il dovere di controllare la legittimità dell'atto </a:t>
            </a:r>
            <a:r>
              <a:rPr lang="it-IT" dirty="0" err="1"/>
              <a:t>concessorio</a:t>
            </a:r>
            <a:r>
              <a:rPr lang="it-IT" dirty="0"/>
              <a:t> sotto il duplice profilo della sussistenza dei presupposti per la sua emanazione e dei requisiti di forma e sostanza richiesti dalla legge per il corretto esercizio del potere di rilascio).</a:t>
            </a:r>
          </a:p>
          <a:p>
            <a:pPr lvl="1"/>
            <a:endParaRPr lang="it-IT" dirty="0"/>
          </a:p>
          <a:p>
            <a:pPr lvl="1"/>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99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614387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Vedasi anche </a:t>
            </a:r>
            <a:r>
              <a:rPr lang="it-IT" u="sng" dirty="0" err="1"/>
              <a:t>Cass</a:t>
            </a:r>
            <a:r>
              <a:rPr lang="it-IT" u="sng" dirty="0"/>
              <a:t>. Pen. n. 14329 del 10-01-2008, ma questa volta per un’applicazione parziale, in ambito penale, della c.d. «sanatoria impropria»</a:t>
            </a:r>
          </a:p>
          <a:p>
            <a:endParaRPr lang="it-IT" dirty="0"/>
          </a:p>
          <a:p>
            <a:pPr lvl="1"/>
            <a:r>
              <a:rPr lang="it-IT" dirty="0"/>
              <a:t>In materia edilizia, ai fini della revoca dell'ordine di demolizione del manufatto abusivo (art. 31, ultimo comma, </a:t>
            </a:r>
            <a:r>
              <a:rPr lang="it-IT" dirty="0" err="1"/>
              <a:t>d.P.R.</a:t>
            </a:r>
            <a:r>
              <a:rPr lang="it-IT" dirty="0"/>
              <a:t> 6 giugno 2001, n. 380), in presenza di una regolarizzazione postuma di opere che, pur non conformi alle norme urbanistico - edilizie ed alle previsioni degli strumenti di pianificazione al momento in cui vennero eseguite, lo siano divenute solo successivamente, l'interessato può adire il giudice dell'esecuzione </a:t>
            </a:r>
            <a:r>
              <a:rPr lang="it-IT" dirty="0" err="1"/>
              <a:t>perchè</a:t>
            </a:r>
            <a:r>
              <a:rPr lang="it-IT" dirty="0"/>
              <a:t> valuti la possibilità di incidenza sulla disposta demolizione del titolo abilitativo rilasciato, </a:t>
            </a:r>
          </a:p>
          <a:p>
            <a:pPr lvl="1"/>
            <a:endParaRPr lang="it-IT" dirty="0"/>
          </a:p>
          <a:p>
            <a:pPr lvl="1"/>
            <a:r>
              <a:rPr lang="it-IT" dirty="0"/>
              <a:t>in quanto - ferma restando l'impossibilità di dichiarare l'estinzione del reato edilizio, difettando i presupposti di applicabilità dell'art. 45 del </a:t>
            </a:r>
            <a:r>
              <a:rPr lang="it-IT" dirty="0" err="1"/>
              <a:t>d.P.R.</a:t>
            </a:r>
            <a:r>
              <a:rPr lang="it-IT" dirty="0"/>
              <a:t> n. 380 del 2001 - sarebbe incongruo procedere alla demolizione di un manufatto originariamente abusivo poi assentito</a:t>
            </a:r>
          </a:p>
          <a:p>
            <a:pPr lvl="1"/>
            <a:endParaRPr lang="it-IT" dirty="0"/>
          </a:p>
          <a:p>
            <a:r>
              <a:rPr lang="it-IT" u="sng" dirty="0"/>
              <a:t>È bene poi ricordare che con la sanatoria ex art.36 si produce solo l’estinzione dei reati edilizi e non di quelli previsti dalla normativa antisismica o dei reati paesaggistici</a:t>
            </a:r>
          </a:p>
          <a:p>
            <a:pPr lvl="1"/>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6511444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dirty="0"/>
              <a:t>Esaurita la trattazione degli effetti penali, vanno considerati gli </a:t>
            </a:r>
            <a:r>
              <a:rPr lang="it-IT" u="sng" dirty="0"/>
              <a:t>effetti che si producono sul piano sostanziale, in ambito amministrativo e civilistico</a:t>
            </a:r>
            <a:r>
              <a:rPr lang="it-IT" dirty="0"/>
              <a:t>, a seguito del rilascio del titolo postumo in sanatoria</a:t>
            </a:r>
          </a:p>
          <a:p>
            <a:endParaRPr lang="it-IT" dirty="0"/>
          </a:p>
          <a:p>
            <a:r>
              <a:rPr lang="it-IT" u="sng" dirty="0"/>
              <a:t>In ambito amministrativo</a:t>
            </a:r>
          </a:p>
          <a:p>
            <a:endParaRPr lang="it-IT" dirty="0"/>
          </a:p>
          <a:p>
            <a:pPr lvl="1"/>
            <a:r>
              <a:rPr lang="it-IT" u="sng" dirty="0"/>
              <a:t>Decadono e perdono ogni efficacia gli eventuali provvedimenti sanzionatori </a:t>
            </a:r>
            <a:r>
              <a:rPr lang="it-IT" dirty="0"/>
              <a:t>(sia ripristinatori che pecuniari) adottati prima della presentazione della domanda di sanatoria</a:t>
            </a:r>
          </a:p>
          <a:p>
            <a:pPr lvl="1"/>
            <a:endParaRPr lang="it-IT" dirty="0"/>
          </a:p>
          <a:p>
            <a:pPr lvl="1"/>
            <a:r>
              <a:rPr lang="it-IT" u="sng" dirty="0"/>
              <a:t>La riconduzione dell’immobile alla piena legalità comporta la possibilità di ottenere</a:t>
            </a:r>
            <a:r>
              <a:rPr lang="it-IT" dirty="0"/>
              <a:t>, sussistendone i presupposti, il rilascio dell’agibilità ai sensi dell’art.24 TUED</a:t>
            </a:r>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383185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a:bodyPr>
          <a:lstStyle/>
          <a:p>
            <a:r>
              <a:rPr lang="it-IT" u="sng" dirty="0"/>
              <a:t>In ambito civilistico il rilascio del permesso in sanatoria consente la </a:t>
            </a:r>
            <a:r>
              <a:rPr lang="it-IT" b="1" u="sng" dirty="0"/>
              <a:t>piena commerciabilità del bene </a:t>
            </a:r>
            <a:r>
              <a:rPr lang="it-IT" dirty="0"/>
              <a:t>che, invece, fino a quel momento, essendo abusivo, rientrava nel regime dell’art.46 TUED, secondo il quale (comma 1)</a:t>
            </a:r>
          </a:p>
          <a:p>
            <a:endParaRPr lang="it-IT" dirty="0"/>
          </a:p>
          <a:p>
            <a:pPr lvl="1"/>
            <a:r>
              <a:rPr lang="it-IT" i="1" dirty="0"/>
              <a:t>«Gli atti tra vivi, sia in forma pubblica, sia in forma privata, aventi per oggetto trasferimento o costituzione o scioglimento della comunione di diritti reali, relativi ad edifici, o loro parti, la cui costruzione è iniziata dopo il 17 marzo 1985, sono nulli e non possono essere stipulati ove da essi non risultino, per dichiarazione dell'alienante, gli estremi del permesso di costruire o del permesso in sanatoria. Tali disposizioni non si applicano agli atti costitutivi, modificativi o estintivi di diritti reali di garanzia o di servitù»</a:t>
            </a:r>
          </a:p>
          <a:p>
            <a:pPr lvl="1"/>
            <a:endParaRPr lang="it-IT" dirty="0"/>
          </a:p>
          <a:p>
            <a:endParaRPr lang="it-IT" dirty="0"/>
          </a:p>
          <a:p>
            <a:pPr lvl="1"/>
            <a:endParaRPr lang="it-IT" dirty="0"/>
          </a:p>
          <a:p>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2081519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dirty="0" err="1"/>
              <a:t>Cass</a:t>
            </a:r>
            <a:r>
              <a:rPr lang="it-IT" dirty="0"/>
              <a:t>. </a:t>
            </a:r>
            <a:r>
              <a:rPr lang="it-IT" dirty="0" err="1"/>
              <a:t>Civ</a:t>
            </a:r>
            <a:r>
              <a:rPr lang="it-IT" dirty="0"/>
              <a:t>., </a:t>
            </a:r>
            <a:r>
              <a:rPr lang="it-IT" dirty="0" err="1"/>
              <a:t>sez.II</a:t>
            </a:r>
            <a:r>
              <a:rPr lang="it-IT" dirty="0"/>
              <a:t>, 5 dicembre 2014, n.25811, ha affermato, discostandosi dal proprio precedente orientamento,</a:t>
            </a:r>
          </a:p>
          <a:p>
            <a:endParaRPr lang="it-IT" dirty="0"/>
          </a:p>
          <a:p>
            <a:pPr lvl="1"/>
            <a:r>
              <a:rPr lang="it-IT" dirty="0"/>
              <a:t> </a:t>
            </a:r>
            <a:r>
              <a:rPr lang="it-IT" i="1" dirty="0"/>
              <a:t>«che la non perfetta formulazione della </a:t>
            </a:r>
            <a:r>
              <a:rPr lang="it-IT" i="1" dirty="0">
                <a:hlinkClick r:id="rId3"/>
              </a:rPr>
              <a:t>L. 28 febbraio 1985, n. 47,</a:t>
            </a:r>
            <a:r>
              <a:rPr lang="it-IT" i="1" dirty="0"/>
              <a:t> art. </a:t>
            </a:r>
            <a:r>
              <a:rPr lang="it-IT" i="1" dirty="0">
                <a:hlinkClick r:id="rId4"/>
              </a:rPr>
              <a:t>40, comma 2</a:t>
            </a:r>
            <a:r>
              <a:rPr lang="it-IT" i="1" dirty="0"/>
              <a:t>, consente tuttavia di affermare che dalla stessa è desumibile il principio generale della nullità (di carattere sostanziale) degli atti di trasferimento di immobili non in regola con la normativa urbanistica, cui si aggiunge una nullità di carattere formale per gli atti di trasferimento di immobili non in regola con la normativa urbanistica o per i quali è in corso la regolarizzazione, ove tali circostanze non risultino dagli atti stessi (</a:t>
            </a:r>
            <a:r>
              <a:rPr lang="it-IT" i="1" dirty="0" err="1"/>
              <a:t>sent</a:t>
            </a:r>
            <a:r>
              <a:rPr lang="it-IT" i="1" dirty="0"/>
              <a:t>. 17 ottobre 2013 n. 23591).»</a:t>
            </a:r>
          </a:p>
          <a:p>
            <a:pPr lvl="1"/>
            <a:endParaRPr lang="it-IT" dirty="0"/>
          </a:p>
          <a:p>
            <a:endParaRPr lang="it-IT" dirty="0"/>
          </a:p>
          <a:p>
            <a:endParaRPr lang="it-IT" dirty="0"/>
          </a:p>
          <a:p>
            <a:pPr lvl="1"/>
            <a:endParaRPr lang="it-IT" dirty="0"/>
          </a:p>
          <a:p>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374055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Va segnalato che proprio in queste ultime settimane </a:t>
            </a:r>
            <a:r>
              <a:rPr lang="it-IT" u="sng" dirty="0"/>
              <a:t>le Sezioni Unite della Cassazione Civile con la sentenza 22-03-2019, n. 8230, sono tornate sulla contrapposizione giurisprudenziale tra rilevanza formale o sostanziale della nullità degli atti di trasferimento degli immobili abusivi</a:t>
            </a:r>
            <a:r>
              <a:rPr lang="it-IT" dirty="0"/>
              <a:t>, aderendo alla teoria della c.d. nullità testuale e affermando, a soluzione del contrasto, i seguenti principi di diritto:</a:t>
            </a:r>
          </a:p>
          <a:p>
            <a:endParaRPr lang="it-IT" dirty="0"/>
          </a:p>
          <a:p>
            <a:pPr lvl="1"/>
            <a:r>
              <a:rPr lang="it-IT" i="1" dirty="0"/>
              <a:t>"La nullità comminata dal </a:t>
            </a:r>
            <a:r>
              <a:rPr lang="it-IT" i="1" dirty="0">
                <a:hlinkClick r:id="rId3"/>
              </a:rPr>
              <a:t>D.P.R. n. 380 del 2001,</a:t>
            </a:r>
            <a:r>
              <a:rPr lang="it-IT" i="1" dirty="0"/>
              <a:t> art. </a:t>
            </a:r>
            <a:r>
              <a:rPr lang="it-IT" i="1" dirty="0">
                <a:hlinkClick r:id="rId4"/>
              </a:rPr>
              <a:t>46</a:t>
            </a:r>
            <a:r>
              <a:rPr lang="it-IT" i="1" dirty="0"/>
              <a:t>, e dalla </a:t>
            </a:r>
            <a:r>
              <a:rPr lang="it-IT" i="1" dirty="0">
                <a:hlinkClick r:id="rId5"/>
              </a:rPr>
              <a:t>L. n. 47 del 1985,</a:t>
            </a:r>
            <a:r>
              <a:rPr lang="it-IT" i="1" dirty="0"/>
              <a:t> artt. </a:t>
            </a:r>
            <a:r>
              <a:rPr lang="it-IT" i="1" dirty="0">
                <a:hlinkClick r:id="rId6"/>
              </a:rPr>
              <a:t>17</a:t>
            </a:r>
            <a:r>
              <a:rPr lang="it-IT" i="1" dirty="0"/>
              <a:t> e </a:t>
            </a:r>
            <a:r>
              <a:rPr lang="it-IT" i="1" dirty="0">
                <a:hlinkClick r:id="rId7"/>
              </a:rPr>
              <a:t>40</a:t>
            </a:r>
            <a:r>
              <a:rPr lang="it-IT" i="1" dirty="0"/>
              <a:t>, va ricondotta nell'ambito </a:t>
            </a:r>
            <a:r>
              <a:rPr lang="it-IT" i="1" dirty="0">
                <a:hlinkClick r:id="rId8"/>
              </a:rPr>
              <a:t>dell'art. 1418 c.c.</a:t>
            </a:r>
            <a:r>
              <a:rPr lang="it-IT" i="1" dirty="0"/>
              <a:t>, comma 3, di cui costituisce una specifica declinazione, e deve qualificarsi come nullità "testuale", con tale espressione dovendo intendersi, in stretta adesione al dato normativo, un'unica fattispecie di nullità che colpisce gli atti tra vivi ad effetti reali elencati nelle norme che la prevedono, volta a sanzionare la mancata inclusione in detti atti degli estremi del titolo abilitativo dell'immobile, titolo che, tuttavia, deve esistere realmente e deve esser riferibile, proprio, a quell'immobile." </a:t>
            </a:r>
          </a:p>
          <a:p>
            <a:pPr lvl="1"/>
            <a:endParaRPr lang="it-IT" i="1" dirty="0"/>
          </a:p>
          <a:p>
            <a:pPr lvl="1"/>
            <a:r>
              <a:rPr lang="it-IT" i="1" dirty="0"/>
              <a:t>"In presenza nell'atto della dichiarazione dell'alienante degli estremi del titolo urbanistico, reale e riferibile all'immobile, il contratto è valido a prescindere dal profilo della conformità o della difformità della costruzione realizzata al titolo menzionato".</a:t>
            </a:r>
          </a:p>
          <a:p>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25824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 GLI EFFETTI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Gli </a:t>
            </a:r>
            <a:r>
              <a:rPr lang="it-IT" u="sng" dirty="0"/>
              <a:t>effetti sul processo amministrativo</a:t>
            </a:r>
          </a:p>
          <a:p>
            <a:endParaRPr lang="it-IT" dirty="0"/>
          </a:p>
          <a:p>
            <a:pPr lvl="1"/>
            <a:r>
              <a:rPr lang="it-IT" dirty="0"/>
              <a:t>Il rilascio del titolo edilizio in sanatoria determinando, come visto, la decadenza dei provvedimenti sanzionatori che siano stati eventualmente impugnati in sede giurisdizionale, comporta la </a:t>
            </a:r>
            <a:r>
              <a:rPr lang="it-IT" u="sng" dirty="0"/>
              <a:t>cessazione della materia del contendere e la relativa pronuncia di improcedibilità da parte del giudice amministrativo </a:t>
            </a:r>
            <a:r>
              <a:rPr lang="it-IT" dirty="0"/>
              <a:t>(art.35 del codice del processo amministrativo)</a:t>
            </a:r>
            <a:endParaRPr lang="it-IT" i="1" dirty="0"/>
          </a:p>
          <a:p>
            <a:endParaRPr lang="it-IT"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666588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5.2.1 GLI EFFETTI FISCALI DEL RILASCIO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600" dirty="0"/>
              <a:t>Gli ultimi </a:t>
            </a:r>
            <a:r>
              <a:rPr lang="it-IT" sz="3600" u="sng" dirty="0"/>
              <a:t>effetti </a:t>
            </a:r>
            <a:r>
              <a:rPr lang="it-IT" sz="3600" dirty="0"/>
              <a:t>ricollegati alla presentazione della domanda di sanatoria edilizia e al conseguente rilascio del titolo postumo, a cui fare rapidissimo cenno, sono quelli </a:t>
            </a:r>
            <a:r>
              <a:rPr lang="it-IT" sz="3600" u="sng" dirty="0"/>
              <a:t>di natura fiscale disciplinati dall’art.50 TUED </a:t>
            </a:r>
            <a:r>
              <a:rPr lang="it-IT" sz="3600" dirty="0"/>
              <a:t>per il quale, in estrema e sommaria sintesi,</a:t>
            </a:r>
          </a:p>
          <a:p>
            <a:endParaRPr lang="it-IT" dirty="0"/>
          </a:p>
          <a:p>
            <a:pPr lvl="1"/>
            <a:r>
              <a:rPr lang="it-IT" sz="2900" u="sng" dirty="0"/>
              <a:t>Le agevolazioni tributarie altrimenti escluse</a:t>
            </a:r>
            <a:r>
              <a:rPr lang="it-IT" sz="2900" dirty="0"/>
              <a:t>, ai sensi dell’art.49 TUED, per gli interventi abusivi realizzati in assenza di titolo o in contrasto con lo stesso, ovvero sulla base di un titolo successivamente annullato, </a:t>
            </a:r>
            <a:r>
              <a:rPr lang="it-IT" sz="2900" u="sng" dirty="0"/>
              <a:t>possono essere fruite </a:t>
            </a:r>
            <a:r>
              <a:rPr lang="it-IT" sz="2900" dirty="0"/>
              <a:t>qualora ricorrano tutti i requisiti previsti dalle vigenti disposizioni agevolative ed </a:t>
            </a:r>
            <a:r>
              <a:rPr lang="it-IT" sz="2900" u="sng" dirty="0"/>
              <a:t>a condizione che copia conforme del provvedimento di sanatoria venga presentata, agli uffici fiscali competenti </a:t>
            </a:r>
            <a:r>
              <a:rPr lang="it-IT" sz="2900" dirty="0"/>
              <a:t>in relazione ai diversi tributi di cui trattasi</a:t>
            </a:r>
          </a:p>
          <a:p>
            <a:pPr lvl="1"/>
            <a:endParaRPr lang="it-IT" sz="2900" dirty="0"/>
          </a:p>
          <a:p>
            <a:pPr lvl="1"/>
            <a:r>
              <a:rPr lang="it-IT" sz="2900" dirty="0"/>
              <a:t>In mancanza del provvedimento definitivo di sanatoria, per conseguire in via provvisoria le agevolazioni deve essere prodotta copia della domanda di permesso in sanatoria presentata al comune, con la relativa ricevuta rilasciata dal comune stesso</a:t>
            </a:r>
          </a:p>
          <a:p>
            <a:pPr lvl="1"/>
            <a:endParaRPr lang="it-IT" sz="2900" dirty="0"/>
          </a:p>
          <a:p>
            <a:pPr lvl="1"/>
            <a:r>
              <a:rPr lang="it-IT" sz="2900" dirty="0"/>
              <a:t>L'interessato, a pena di decadenza dai benefìci, deve presentare al competente ufficio dell'amministrazione finanziaria copia del provvedimento definitivo di sanatoria entro sei mesi dalla sua notifica o, nel caso che questo non sia intervenuto, a richiesta dell'ufficio, dichiarazione del comune che attesti che la domanda non ha ancora ottenuto definizione</a:t>
            </a:r>
          </a:p>
          <a:p>
            <a:pPr lvl="1"/>
            <a:endParaRPr lang="it-IT" sz="2900" dirty="0"/>
          </a:p>
          <a:p>
            <a:pPr lvl="1"/>
            <a:endParaRPr lang="it-IT" dirty="0"/>
          </a:p>
          <a:p>
            <a:pPr lvl="1"/>
            <a:endParaRPr lang="it-IT"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9735380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b="1" dirty="0">
                <a:ln w="10541" cmpd="sng">
                  <a:solidFill>
                    <a:schemeClr val="accent1">
                      <a:shade val="88000"/>
                      <a:satMod val="110000"/>
                    </a:schemeClr>
                  </a:solidFill>
                  <a:prstDash val="solid"/>
                </a:ln>
                <a:solidFill>
                  <a:srgbClr val="FF0000"/>
                </a:solidFill>
              </a:rPr>
              <a:t>5.3. GLI EFFETTI DEL DINIEGO DEL PERMESSO IN SANATORIA</a:t>
            </a:r>
            <a:endParaRPr lang="it-IT"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2600" dirty="0"/>
              <a:t>Il </a:t>
            </a:r>
            <a:r>
              <a:rPr lang="it-IT" sz="2600" u="sng" dirty="0"/>
              <a:t>rigetto dell’istanza di sanatoria, sia esso tacito o espresso, conferma il carattere abusivo delle opere </a:t>
            </a:r>
            <a:r>
              <a:rPr lang="it-IT" sz="2600" dirty="0"/>
              <a:t>e determina effetti diversi sui provvedimenti sanzionatori emessi in precedenza, a seconda dell’adesione ad uno o all’altro dei già illustrati contrapposti orientamenti giurisprudenziali</a:t>
            </a:r>
          </a:p>
          <a:p>
            <a:endParaRPr lang="it-IT" sz="2600" dirty="0"/>
          </a:p>
          <a:p>
            <a:pPr lvl="1"/>
            <a:r>
              <a:rPr lang="it-IT" sz="2200" dirty="0"/>
              <a:t>Per la tesi ormai minoritaria, essendo le ordinanze comunali decadute definitivamente a seguito della mera presentazione della domanda ex art.36 TUED, il Comune dovrà adottare una nuova ingiunzione di demolizione delle opere abusive e rimessione in pristino dello stato dei luoghi</a:t>
            </a:r>
          </a:p>
          <a:p>
            <a:pPr lvl="1"/>
            <a:endParaRPr lang="it-IT" sz="2200" dirty="0"/>
          </a:p>
          <a:p>
            <a:pPr lvl="1"/>
            <a:r>
              <a:rPr lang="it-IT" sz="2200" u="sng" dirty="0"/>
              <a:t>Per la tesi prevalente, sposata ormai anche dal TAR Marche, l’ordinanza già emessa e sospesa nella sua esecuzione, </a:t>
            </a:r>
            <a:r>
              <a:rPr lang="it-IT" sz="2200" u="sng" dirty="0" err="1"/>
              <a:t>riespanderà</a:t>
            </a:r>
            <a:r>
              <a:rPr lang="it-IT" sz="2200" u="sng" dirty="0"/>
              <a:t> la propria efficacia</a:t>
            </a:r>
            <a:r>
              <a:rPr lang="it-IT" sz="2200" dirty="0"/>
              <a:t>, anche se il termine di 90 giorni imposto al privato per provvedere spontaneamente alla demolizione e al ripristino, decorrerà nuovamente per intero dalla notifica del provvedimento di reiezione dell’istanza di sanatoria o dalla formazione del silenzio rigetto</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9771724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1900" dirty="0"/>
              <a:t>Mentre </a:t>
            </a:r>
            <a:r>
              <a:rPr lang="it-IT" sz="1900" u="sng" dirty="0"/>
              <a:t>per gli interventi, c.d. «maggiori», per la cui realizzazione ai sensi del comma 01. dell’art.23 del TUED è facoltà degli interessati presentare una segnalazione certificata di inizio attività (d’ora innanzi SCIA) in alternativa al permesso di costruire (c.d. «super-SCIA»), si applica il regime dell’accertamento della doppia conformità di cui all’art.36 TUED</a:t>
            </a:r>
            <a:r>
              <a:rPr lang="it-IT" sz="1900" dirty="0"/>
              <a:t>, in forza dell’espresso richiamo contenuto nel comma 1 del medesimo articolo 36 agli interventi di cui al succitato comma 01. (cfr. Cassazione penale sez. III , - 13/07/2017, n. 46480)</a:t>
            </a:r>
          </a:p>
          <a:p>
            <a:endParaRPr lang="it-IT" sz="1900" dirty="0"/>
          </a:p>
          <a:p>
            <a:r>
              <a:rPr lang="it-IT" sz="1900" u="sng" dirty="0"/>
              <a:t>La possibilità di sanare gli interventi edilizi «minori», individuati espressamente all’art.22, commi 1, 2, e 2-bis e come tali assoggettati al regime della SCIA semplice </a:t>
            </a:r>
            <a:r>
              <a:rPr lang="it-IT" sz="1900" dirty="0"/>
              <a:t>(e sottratti, per converso al regime dell’attività edilizia libera e della CILA) </a:t>
            </a:r>
            <a:r>
              <a:rPr lang="it-IT" sz="1900" b="1" dirty="0"/>
              <a:t>è invece contemplata espressamente al comma 4 dell’art.37 del TUED</a:t>
            </a:r>
            <a:r>
              <a:rPr lang="it-IT" sz="1900" dirty="0"/>
              <a:t>, così rubricato </a:t>
            </a:r>
            <a:r>
              <a:rPr lang="it-IT" sz="1900" i="1" dirty="0"/>
              <a:t>«Interventi eseguiti in assenza o in difformità dalla segnalazione certificata di inizio attività e accertamento di conformità»</a:t>
            </a:r>
          </a:p>
          <a:p>
            <a:endParaRPr lang="it-IT" sz="2000" i="1" dirty="0"/>
          </a:p>
          <a:p>
            <a:pPr lvl="1"/>
            <a:r>
              <a:rPr lang="it-IT" sz="1700" dirty="0"/>
              <a:t>A ben vedere il comma 1 individua gli interventi assoggettati al regime sanzionatorio richiamando esclusivamente i commi 1 e 2 dell’art.22 e tralasciando quelli successivamente (nel 2014) previsti al comma 2-bis («varianti a permesso di costruire che non configurano una variazione essenziale»): trattasi di un difetto di coordinamento frutto di una svista, ma è pacifico che l’art.37 TUED trovi integrale applicazione anche nei confronti degli interventi di cui all’art.22, comma 2-bis</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190666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sz="2000" dirty="0"/>
              <a:t>In ordine alla non sovrapponibilità delle due distinte tipologie di sanatoria ed in particolare alla inammissibilità di accedere all’accertamento di conformità di cui all’art.37, comma 4 allorché si tratti di sanare interventi assoggettati al regime della DIA o SCIA alternativi al permesso di costruire, vedasi la già citata Cassazione penale sez. III , - 13/07/2017, n. 46480 e ancora </a:t>
            </a:r>
            <a:r>
              <a:rPr lang="it-IT" sz="2000" b="1" dirty="0"/>
              <a:t>Cassazione penale sez. III, 24/05/2017, n.43155, ove è richiamato</a:t>
            </a:r>
            <a:r>
              <a:rPr lang="it-IT" sz="2000" dirty="0"/>
              <a:t> il consolidato orientamento della medesima Corte, cui deve essere data assoluta continuità, secondo il quale </a:t>
            </a:r>
          </a:p>
          <a:p>
            <a:endParaRPr lang="it-IT" sz="2000" dirty="0"/>
          </a:p>
          <a:p>
            <a:pPr lvl="1"/>
            <a:r>
              <a:rPr lang="it-IT" sz="1800" i="1" dirty="0"/>
              <a:t>«</a:t>
            </a:r>
            <a:r>
              <a:rPr lang="it-IT" sz="1800" i="1" u="sng" dirty="0"/>
              <a:t>gli interventi edilizi soggetti al permesso di costruire non sono sanabili - pur se realizzati dall'interessato con una denuncia di inizio attività alternativa al permesso di costruire ex </a:t>
            </a:r>
            <a:r>
              <a:rPr lang="it-IT" sz="1800" i="1" u="sng" dirty="0">
                <a:hlinkClick r:id="rId3"/>
              </a:rPr>
              <a:t>D.P.R. n. 380 del 2001, art. 22,</a:t>
            </a:r>
            <a:r>
              <a:rPr lang="it-IT" sz="1800" i="1" u="sng" dirty="0"/>
              <a:t> comma 3, mediante la presentazione di una D.I.A. in sanatoria ai sensi dell'art. 37 del medesimo Decreto,</a:t>
            </a:r>
            <a:r>
              <a:rPr lang="it-IT" sz="1800" i="1" dirty="0"/>
              <a:t> la quale può essere richiesta unicamente per gli interventi edilizi, realizzati in assenza o in difformità della denuncia di inizio attività, previsti dal cit. D.P.R., art. 22, commi 1 e 2, -»</a:t>
            </a:r>
          </a:p>
          <a:p>
            <a:endParaRPr lang="it-IT" sz="1600" i="1" dirty="0"/>
          </a:p>
          <a:p>
            <a:pPr marL="0" indent="0">
              <a:buNone/>
            </a:pPr>
            <a:endParaRPr lang="it-IT" sz="16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109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638865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pPr lvl="1"/>
            <a:r>
              <a:rPr lang="it-IT" sz="2800" i="1" dirty="0"/>
              <a:t>«ma </a:t>
            </a:r>
            <a:r>
              <a:rPr lang="it-IT" sz="2800" dirty="0"/>
              <a:t>[detti interventi soggetti a permesso di costruire o </a:t>
            </a:r>
            <a:r>
              <a:rPr lang="it-IT" sz="2800" dirty="0" err="1"/>
              <a:t>superDIA</a:t>
            </a:r>
            <a:r>
              <a:rPr lang="it-IT" sz="2800" dirty="0"/>
              <a:t>/SCIA] </a:t>
            </a:r>
            <a:r>
              <a:rPr lang="it-IT" sz="2800" i="1" dirty="0"/>
              <a:t>richiedono la procedura di accertamento di conformità prevista per la sanatoria edilizia dall'art. 36 del citato decreto (Sez. 3, n. 41425 del 29/09/2011, </a:t>
            </a:r>
            <a:r>
              <a:rPr lang="it-IT" sz="2800" i="1" dirty="0" err="1"/>
              <a:t>dep</a:t>
            </a:r>
            <a:r>
              <a:rPr lang="it-IT" sz="2800" i="1" dirty="0"/>
              <a:t>. 14/11/2011, Eramo, </a:t>
            </a:r>
            <a:r>
              <a:rPr lang="it-IT" sz="2800" i="1" dirty="0" err="1"/>
              <a:t>Rv</a:t>
            </a:r>
            <a:r>
              <a:rPr lang="it-IT" sz="2800" i="1" dirty="0"/>
              <a:t>. 251327; Sez. 3, n. 28048 del 19/05/2009, </a:t>
            </a:r>
            <a:r>
              <a:rPr lang="it-IT" sz="2800" i="1" dirty="0" err="1"/>
              <a:t>dep</a:t>
            </a:r>
            <a:r>
              <a:rPr lang="it-IT" sz="2800" i="1" dirty="0"/>
              <a:t>. 9/07/2009, Barbarossa, </a:t>
            </a:r>
            <a:r>
              <a:rPr lang="it-IT" sz="2800" i="1" dirty="0" err="1"/>
              <a:t>Rv</a:t>
            </a:r>
            <a:r>
              <a:rPr lang="it-IT" sz="2800" i="1" dirty="0"/>
              <a:t>. 244580; Sez. 3, n. 9894 del 20/01/2009, </a:t>
            </a:r>
            <a:r>
              <a:rPr lang="it-IT" sz="2800" i="1" dirty="0" err="1"/>
              <a:t>dep</a:t>
            </a:r>
            <a:r>
              <a:rPr lang="it-IT" sz="2800" i="1" dirty="0"/>
              <a:t>. 5/03/2009, Tarallo, </a:t>
            </a:r>
            <a:r>
              <a:rPr lang="it-IT" sz="2800" i="1" dirty="0" err="1"/>
              <a:t>Rv</a:t>
            </a:r>
            <a:r>
              <a:rPr lang="it-IT" sz="2800" i="1" dirty="0"/>
              <a:t>. 243099; Sez. 3, n. 41619 del 22/11/2006, </a:t>
            </a:r>
            <a:r>
              <a:rPr lang="it-IT" sz="2800" i="1" dirty="0" err="1"/>
              <a:t>dep</a:t>
            </a:r>
            <a:r>
              <a:rPr lang="it-IT" sz="2800" i="1" dirty="0"/>
              <a:t>. 20/12/2006, Cariello, </a:t>
            </a:r>
            <a:r>
              <a:rPr lang="it-IT" sz="2800" i="1" dirty="0" err="1"/>
              <a:t>Rv</a:t>
            </a:r>
            <a:r>
              <a:rPr lang="it-IT" sz="2800" i="1" dirty="0"/>
              <a:t>. 235413).»</a:t>
            </a:r>
          </a:p>
          <a:p>
            <a:pPr lvl="1"/>
            <a:endParaRPr lang="it-IT" sz="2800" i="1" dirty="0"/>
          </a:p>
          <a:p>
            <a:pPr lvl="1"/>
            <a:endParaRPr lang="it-IT" sz="2800" i="1" dirty="0"/>
          </a:p>
          <a:p>
            <a:pPr lvl="1"/>
            <a:r>
              <a:rPr lang="it-IT" sz="2800" i="1" dirty="0"/>
              <a:t>«Ciò in quanto l'art. 36 stabilisce che i manufatti abusivi già realizzati possano essere successivamente assentiti soltanto mediante il rilascio del permesso di costruire in sanatoria e non anche mediante D.I.A., in considerazione del più pregnante controllo richiesto alla pubblica amministrazione nell'ipotesi di sanatoria di costruzioni originariamente abusive, evidenziato dalla necessità che si proceda ad una valutazione di doppia conformità agli strumenti urbanistici e dalla previsione del rigetto tacito della richiesta di sanatoria nell'ipotesi di mancato accoglimento entro il termine di sessanta giorni.»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950757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sz="3000" dirty="0"/>
              <a:t>Nei primi 3 commi dell’art.37 TUED viene articolato il </a:t>
            </a:r>
            <a:r>
              <a:rPr lang="it-IT" sz="3000" u="sng" dirty="0"/>
              <a:t>sistema sanzionatorio, di carattere essenzialmente pecuniario, destinato ad applicarsi agli interventi edilizi realizzati </a:t>
            </a:r>
            <a:r>
              <a:rPr lang="it-IT" sz="3000" i="1" u="sng" dirty="0"/>
              <a:t>«in assenza della o in difformità dalla segnalazione certificata di inizio attività</a:t>
            </a:r>
            <a:r>
              <a:rPr lang="it-IT" sz="3000" i="1" dirty="0"/>
              <a:t>»</a:t>
            </a:r>
          </a:p>
          <a:p>
            <a:endParaRPr lang="it-IT" dirty="0"/>
          </a:p>
          <a:p>
            <a:pPr lvl="1"/>
            <a:r>
              <a:rPr lang="it-IT" dirty="0"/>
              <a:t>Trattasi di un sistema piuttosto confuso che non tratteremo nel dettaglio delle problematiche interpretative che pone, ma solo in relazione all’argomento oggetto del presente seminario, vale a dire la sanabilità edilizia</a:t>
            </a:r>
          </a:p>
          <a:p>
            <a:endParaRPr lang="it-IT"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780112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25000" lnSpcReduction="20000"/>
          </a:bodyPr>
          <a:lstStyle/>
          <a:p>
            <a:r>
              <a:rPr lang="it-IT" sz="8800" dirty="0"/>
              <a:t>In via generale, il comma 1,  prevede l’applicazione della  </a:t>
            </a:r>
            <a:r>
              <a:rPr lang="it-IT" sz="8800" i="1" dirty="0"/>
              <a:t>«sanzione pecuniaria pari al doppio dell'aumento del valore venale dell'immobile conseguente alla realizzazione degli interventi stessi e comunque in misura non inferiore a 516 euro»</a:t>
            </a:r>
          </a:p>
          <a:p>
            <a:endParaRPr lang="it-IT" sz="8800" dirty="0"/>
          </a:p>
          <a:p>
            <a:r>
              <a:rPr lang="it-IT" sz="8800" dirty="0"/>
              <a:t>Il comma 2  prevede  una diversa sanzione pecuniaria compresa tra 516 e 10329 euro, </a:t>
            </a:r>
            <a:r>
              <a:rPr lang="it-IT" sz="8800" i="1" dirty="0"/>
              <a:t>«quando le opere realizzate in assenza di segnalazione certificata di inizio attività consistono in </a:t>
            </a:r>
            <a:r>
              <a:rPr lang="it-IT" sz="8800" i="1" u="sng" dirty="0"/>
              <a:t>interventi di restauro e di risanamento conservativo, di cui alla lettera c) dell'articolo 3, eseguiti su immobili comunque vincolati </a:t>
            </a:r>
            <a:r>
              <a:rPr lang="it-IT" sz="8800" i="1" dirty="0"/>
              <a:t>in base a leggi statali e regionali, nonché dalle altre norme urbanistiche vigenti», stabilendo che in tal caso «l'autorità competente a vigilare sull'osservanza del vincolo, salva l'applicazione di altre misure e sanzioni previste da norme vigenti, può ordinare [anche] la restituzione in pristino a cura e spese del responsabile </a:t>
            </a:r>
            <a:r>
              <a:rPr lang="it-IT" sz="8800" dirty="0"/>
              <a:t>…»</a:t>
            </a:r>
          </a:p>
          <a:p>
            <a:endParaRPr lang="it-IT" sz="6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056576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32500" lnSpcReduction="20000"/>
          </a:bodyPr>
          <a:lstStyle/>
          <a:p>
            <a:r>
              <a:rPr lang="it-IT" sz="7400" dirty="0"/>
              <a:t>L’articolato, e contraddittorio, regime sanzionatorio si chiude con </a:t>
            </a:r>
            <a:r>
              <a:rPr lang="it-IT" sz="7400" u="sng" dirty="0"/>
              <a:t>il comma 3, che si applica agli stessi interventi di cui al comma 2 (restauro e risanamento conservativo), ma questa volta eseguiti su immobili, anche non vincolati, compresi nelle «zone A»</a:t>
            </a:r>
            <a:r>
              <a:rPr lang="it-IT" sz="7400" dirty="0"/>
              <a:t>, ossia nei centri storici.</a:t>
            </a:r>
          </a:p>
          <a:p>
            <a:endParaRPr lang="it-IT" sz="6800" dirty="0"/>
          </a:p>
          <a:p>
            <a:pPr lvl="1"/>
            <a:r>
              <a:rPr lang="it-IT" sz="6400" dirty="0"/>
              <a:t> </a:t>
            </a:r>
            <a:r>
              <a:rPr lang="it-IT" sz="6800" dirty="0"/>
              <a:t>L’applicazione delle sanzioni torna in questo caso nella sfera di competenza comunale, prevedendosi che </a:t>
            </a:r>
            <a:r>
              <a:rPr lang="it-IT" sz="6800" i="1" dirty="0"/>
              <a:t>«il dirigente o il responsabile dell'ufficio richiede al Ministero per i beni e le attività culturali apposito parere vincolante circa la restituzione in pristino o la irrogazione della sanzione pecuniaria di cui al comma 1. Se il parere non viene reso entro sessanta giorni dalla richiesta, il dirigente o il responsabile dell'ufficio provvede autonomamente. In tali casi non trova applicazione la sanzione pecuniaria da 516 a 10329 euro di cui al comma 2.»</a:t>
            </a:r>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941668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Il comma 6 dell’art.37 prevede poi la facoltà di ottenere una riduzione al minimo di 516 euro della sanzione pecuniaria di cui al comma 1, presentando spontaneamente la </a:t>
            </a:r>
            <a:r>
              <a:rPr lang="it-IT" u="sng" dirty="0"/>
              <a:t>SCIA in corso d’opera</a:t>
            </a:r>
            <a:r>
              <a:rPr lang="it-IT" dirty="0"/>
              <a:t>, ossia quando l’intervento è ancora in corso d’esecuzione.</a:t>
            </a:r>
          </a:p>
          <a:p>
            <a:endParaRPr lang="it-IT" dirty="0"/>
          </a:p>
          <a:p>
            <a:r>
              <a:rPr lang="it-IT" dirty="0"/>
              <a:t>In ogni caso «resta fermo» quanto previsto dall'articolo 23, comma 6, per il quale</a:t>
            </a:r>
          </a:p>
          <a:p>
            <a:endParaRPr lang="it-IT" dirty="0"/>
          </a:p>
          <a:p>
            <a:pPr lvl="1"/>
            <a:r>
              <a:rPr lang="it-IT" sz="2600" i="1" dirty="0"/>
              <a:t>«La mancata segnalazione certificata di inizio attività non comporta l'applicazione delle sanzioni </a:t>
            </a:r>
            <a:r>
              <a:rPr lang="it-IT" sz="2600" dirty="0"/>
              <a:t>[penali] </a:t>
            </a:r>
            <a:r>
              <a:rPr lang="it-IT" sz="2600" i="1" dirty="0"/>
              <a:t>previste dall'articolo 44. </a:t>
            </a:r>
            <a:r>
              <a:rPr lang="it-IT" sz="2600" i="1" u="sng" dirty="0"/>
              <a:t>Resta comunque salva, ove ne ricorrano i presupposti in relazione all'intervento realizzato, l'applicazione delle sanzioni di cui agli articoli 31, 33, 34, 35 e 44 e dell'accertamento di conformità di cui all'articolo 36</a:t>
            </a:r>
            <a:r>
              <a:rPr lang="it-IT" sz="2600" i="1" dirty="0"/>
              <a:t>.»</a:t>
            </a:r>
          </a:p>
          <a:p>
            <a:pPr lvl="1"/>
            <a:endParaRPr lang="it-IT" sz="2600" i="1" dirty="0"/>
          </a:p>
          <a:p>
            <a:r>
              <a:rPr lang="it-IT" u="sng" dirty="0"/>
              <a:t>La suddetta clausola di salvezza va intesa</a:t>
            </a:r>
            <a:r>
              <a:rPr lang="it-IT" dirty="0"/>
              <a:t>, come spiegheremo meglio infra, </a:t>
            </a:r>
            <a:r>
              <a:rPr lang="it-IT" u="sng" dirty="0"/>
              <a:t>nel senso che tutto l’apparato sanzionatorio e di sanabilità contenuto nell’art.37 si applica nel presupposto che gli interventi posti in essere siano in astratto effettivamente riconducibili alla tipologia deli interventi edilizi minori assoggettati a SCIA </a:t>
            </a:r>
            <a:r>
              <a:rPr lang="it-IT" dirty="0"/>
              <a:t>ai sensi dell’art.22, commi 1, 2 e 2-bis del TUED </a:t>
            </a:r>
            <a:r>
              <a:rPr lang="it-IT" b="1" u="sng" dirty="0"/>
              <a:t>e risultino, in concreto, conformi, come richiesto proprio dall’art.22  </a:t>
            </a:r>
            <a:r>
              <a:rPr lang="it-IT" b="1" i="1" u="sng" dirty="0"/>
              <a:t>«alle previsioni degli strumenti urbanistici, dei regolamenti edilizi e della disciplina urbanistico-edilizia vigente</a:t>
            </a:r>
            <a:r>
              <a:rPr lang="it-IT" i="1" dirty="0"/>
              <a:t>» </a:t>
            </a:r>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51058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sz="2100" dirty="0"/>
              <a:t>La </a:t>
            </a:r>
            <a:r>
              <a:rPr lang="it-IT" sz="2100" u="sng" dirty="0"/>
              <a:t>disciplina dell’accertamento di conformità degli interventi abusivi soggetti a SCIA è assai più scarna di quella prevista all’art.36 </a:t>
            </a:r>
            <a:r>
              <a:rPr lang="it-IT" sz="2100" dirty="0"/>
              <a:t>per le opere abusive soggette a permesso di costruire o a SCIA alternativa, </a:t>
            </a:r>
            <a:r>
              <a:rPr lang="it-IT" sz="2100" u="sng" dirty="0"/>
              <a:t>ma di questa mantiene intatto il nucleo essenziale, ossia i presupposti </a:t>
            </a:r>
            <a:r>
              <a:rPr lang="it-IT" sz="2100" dirty="0"/>
              <a:t>perché si possa produrre l’effetto sanante</a:t>
            </a:r>
          </a:p>
          <a:p>
            <a:endParaRPr lang="it-IT" sz="2200" dirty="0"/>
          </a:p>
          <a:p>
            <a:pPr lvl="1"/>
            <a:r>
              <a:rPr lang="it-IT" sz="1800" dirty="0"/>
              <a:t>La doppia conformità con la disciplina urbanistica ed edilizia vigente </a:t>
            </a:r>
            <a:r>
              <a:rPr lang="it-IT" sz="1800" i="1" dirty="0"/>
              <a:t>sia al momento della realizzazione dell'intervento, sia al momento della presentazione della domanda</a:t>
            </a:r>
            <a:endParaRPr lang="it-IT" sz="1800" dirty="0"/>
          </a:p>
          <a:p>
            <a:pPr lvl="1"/>
            <a:endParaRPr lang="it-IT" sz="1800" dirty="0"/>
          </a:p>
          <a:p>
            <a:pPr lvl="1"/>
            <a:r>
              <a:rPr lang="it-IT" sz="1800" dirty="0"/>
              <a:t>Il pagamento di una somma di denaro a titolo sanzionatorio</a:t>
            </a:r>
          </a:p>
          <a:p>
            <a:pPr lvl="1"/>
            <a:endParaRPr lang="it-IT" sz="1800" dirty="0"/>
          </a:p>
          <a:p>
            <a:pPr lvl="1"/>
            <a:r>
              <a:rPr lang="it-IT" sz="1800" dirty="0"/>
              <a:t>I soggetti legittimati individuati nel responsabile dell’abuso o nel </a:t>
            </a:r>
            <a:r>
              <a:rPr lang="it-IT" sz="1800" i="1" dirty="0"/>
              <a:t>proprietario dell'immobile </a:t>
            </a:r>
            <a:endParaRPr lang="it-IT" sz="1800" dirty="0"/>
          </a:p>
          <a:p>
            <a:endParaRPr lang="it-IT" sz="2200" dirty="0"/>
          </a:p>
          <a:p>
            <a:pPr marL="457200" lvl="1" indent="0">
              <a:buNone/>
            </a:pPr>
            <a:endParaRPr lang="it-IT" sz="18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6895420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400" dirty="0"/>
              <a:t>Questa </a:t>
            </a:r>
            <a:r>
              <a:rPr lang="it-IT" sz="2400" b="1" u="sng" dirty="0"/>
              <a:t>scarna disciplina è contenuta nel comma 4 dell’art.37 TUED</a:t>
            </a:r>
          </a:p>
          <a:p>
            <a:endParaRPr lang="it-IT" sz="1900" b="1" u="sng" dirty="0"/>
          </a:p>
          <a:p>
            <a:pPr lvl="1"/>
            <a:r>
              <a:rPr lang="it-IT" sz="2000" i="1" dirty="0"/>
              <a:t>«Ove l'intervento realizzato risulti conforme alla disciplina urbanistica ed edilizia vigente sia al momento della realizzazione dell'intervento, sia al momento della presentazione della domanda, il responsabile dell'abuso o il proprietario dell'immobile possono ottenere la sanatoria dell'intervento versando la somma, non superiore a 5164 euro e non inferiore a 516 euro, stabilita dal responsabile del procedimento in relazione all'aumento di valore dell'immobile valutato dall'agenzia del territorio.»</a:t>
            </a:r>
          </a:p>
          <a:p>
            <a:pPr lvl="1"/>
            <a:endParaRPr lang="it-IT" sz="2000" i="1" dirty="0"/>
          </a:p>
          <a:p>
            <a:r>
              <a:rPr lang="it-IT" sz="2400" dirty="0"/>
              <a:t>Nonostante la stringatezza del dettato normativo è da ritenere implicito che la sanatoria dell’intervento edilizio, sia pur minore, presupponga un’istruttoria ed un accertamento in ordine alla sostanziale conformità dell’opera realizzata alla normativa urbanistica, che in caso di esito positivo dovrà portare all’emanazione di un atto nel quale, contestualmente alla determinazione della sanzione pecuniaria, si dia conto della accertata doppia conformità delle opere (solo formalmente) abusive</a:t>
            </a:r>
          </a:p>
          <a:p>
            <a:pPr lvl="1"/>
            <a:endParaRPr lang="it-IT" sz="2000" dirty="0"/>
          </a:p>
          <a:p>
            <a:r>
              <a:rPr lang="it-IT" sz="2400" dirty="0"/>
              <a:t>Per quanto riguarda la fase istruttoria è stato chiarito, in giurisprudenza (</a:t>
            </a:r>
            <a:r>
              <a:rPr lang="it-IT" sz="2400" dirty="0" err="1"/>
              <a:t>Cons</a:t>
            </a:r>
            <a:r>
              <a:rPr lang="it-IT" sz="2400" dirty="0"/>
              <a:t>. Stato, VI, 24-2-2014, n.855), che nell’accertamento di conformità di cui all’art.37, comma 4, diversamente da quanto previsto nel comma 3 per l’applicazione delle sanzioni, non è prevista per gli immobili, vincolati o meno, posti nei centri storici, la necessità del parere della soprintendenza</a:t>
            </a:r>
          </a:p>
          <a:p>
            <a:pPr lvl="1"/>
            <a:endParaRPr lang="it-IT" sz="18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584752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200" dirty="0"/>
              <a:t>In disparte quindi gli elementi di identità con l’art.13 che abbiamo già ampiamente illustrato, </a:t>
            </a:r>
            <a:r>
              <a:rPr lang="it-IT" sz="2200" u="sng" dirty="0"/>
              <a:t>meritano alcuni cenni i tratti della disciplina dell’accertamento di conformità degli interventi minori soggetti a SCIA che si differenziano dalla regolazione del permesso in sanatoria</a:t>
            </a:r>
          </a:p>
          <a:p>
            <a:endParaRPr lang="it-IT" sz="2200" dirty="0"/>
          </a:p>
          <a:p>
            <a:r>
              <a:rPr lang="it-IT" sz="2200" dirty="0"/>
              <a:t>Innanzitutto per gli interventi eseguibili con SCIA il comma 4 dell’art.37 non fissa alcun termine per la presentazione dell’istanza di sanatoria, ragion per cui </a:t>
            </a:r>
            <a:r>
              <a:rPr lang="it-IT" sz="2200" b="1" dirty="0"/>
              <a:t>è da ritenere sempre possibile </a:t>
            </a:r>
            <a:r>
              <a:rPr lang="it-IT" sz="1700" u="sng" dirty="0"/>
              <a:t>(una volta che l’intervento sia concluso, perché è altrimenti possibile accedere al regime più favorevole di cui al comma 5, presentando la SCIA in corso d’opera e pagando 516 euro)</a:t>
            </a:r>
            <a:r>
              <a:rPr lang="it-IT" sz="2200" dirty="0"/>
              <a:t> </a:t>
            </a:r>
            <a:r>
              <a:rPr lang="it-IT" sz="2200" b="1" dirty="0"/>
              <a:t>ottenere l’accertamento di conformità dell’opera, paralizzando contemporaneamente l’irrogazione della sanzione pecuniaria </a:t>
            </a:r>
            <a:r>
              <a:rPr lang="it-IT" sz="2200" dirty="0"/>
              <a:t>di cui al comma 1</a:t>
            </a:r>
          </a:p>
          <a:p>
            <a:endParaRPr lang="it-IT" sz="2200" dirty="0"/>
          </a:p>
          <a:p>
            <a:pPr lvl="1"/>
            <a:r>
              <a:rPr lang="it-IT" sz="1800" dirty="0"/>
              <a:t>Ciò per il già illustrato </a:t>
            </a:r>
            <a:r>
              <a:rPr lang="it-IT" sz="1800" u="sng" dirty="0"/>
              <a:t>principio per cui in pendenza di un procedimento di sanatoria non è possibile irrogare la sanzione </a:t>
            </a:r>
            <a:r>
              <a:rPr lang="it-IT" sz="1800" dirty="0"/>
              <a:t>(sia essa ripristinatoria come per gli abusi ammessi al regime dell’art.13, che pecuniaria come per gli abusi minori ammessi alla sanatoria ex art.37, comma 4) </a:t>
            </a:r>
            <a:r>
              <a:rPr lang="it-IT" sz="1800" u="sng" dirty="0"/>
              <a:t>e qualora essa sia stata già irrogata ne va sospesa l’esecuzione</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526759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200" dirty="0"/>
              <a:t>Altro elemento di differenza che anche la giurisprudenza penale citata (</a:t>
            </a:r>
            <a:r>
              <a:rPr lang="it-IT" sz="2400" dirty="0"/>
              <a:t>Cassazione penale sez. III, 24/05/2017, n.43155) non ha mancato di rilevare, è rappresentato dall’</a:t>
            </a:r>
            <a:r>
              <a:rPr lang="it-IT" sz="2400" u="sng" dirty="0"/>
              <a:t>assenza nel procedimento di sanatoria degli abusi minori di cui all’art.37, comma 4, di un termine finale per provvedere,</a:t>
            </a:r>
            <a:r>
              <a:rPr lang="it-IT" sz="2400" dirty="0"/>
              <a:t> mentre proprio per il maggiore disvalore rappresentato dagli abusi consistenti nella realizzazione di opere soggette a permesso di costruire, l’art.13, statuisce un termine perentorio di 60 gg, il cui mancato rispetto produce comunque un provvedimento silenzioso di rigetto dell’istanza di sanatoria</a:t>
            </a:r>
          </a:p>
          <a:p>
            <a:endParaRPr lang="it-IT" sz="2400" dirty="0"/>
          </a:p>
          <a:p>
            <a:r>
              <a:rPr lang="it-IT" sz="2400" u="sng" dirty="0"/>
              <a:t>Per quanto riguarda il versamento della somma «</a:t>
            </a:r>
            <a:r>
              <a:rPr lang="it-IT" sz="2400" i="1" u="sng" dirty="0"/>
              <a:t>non superiore a 5164 euro e non inferiore a 516 euro, </a:t>
            </a:r>
            <a:r>
              <a:rPr lang="it-IT" sz="2400" i="1" dirty="0"/>
              <a:t>stabilita dal responsabile del procedimento in relazione all'aumento di valore dell'immobile valutato dall'agenzia del territorio</a:t>
            </a:r>
            <a:r>
              <a:rPr lang="it-IT" sz="2400" dirty="0"/>
              <a:t>», va osservato che </a:t>
            </a:r>
            <a:r>
              <a:rPr lang="it-IT" sz="2400" u="sng" dirty="0"/>
              <a:t>essa, a differenza che nel rilascio del permesso in sanatoria, non viene qualificata dal legislatore come «oblazione»</a:t>
            </a:r>
            <a:r>
              <a:rPr lang="it-IT" sz="2400" dirty="0"/>
              <a:t>, probabilmente perché la SCIA in sanatoria non ha effetto estintivo di illeciti penali, non essendo penalmente rilevante la realizzazione degli interventi minori di cui all’art.22, commi 1, 2 e 2-bis senza previa presentazione della SCIA (purché, come subito vedremo, si tratti di interventi conformi alla disciplina urbanistico-edilizia)</a:t>
            </a:r>
          </a:p>
          <a:p>
            <a:endParaRPr lang="it-IT" sz="2400" dirty="0"/>
          </a:p>
          <a:p>
            <a:endParaRPr lang="it-IT" sz="2200" dirty="0"/>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205299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sz="2700" dirty="0"/>
              <a:t>Siamo quindi di fronte ad una </a:t>
            </a:r>
            <a:r>
              <a:rPr lang="it-IT" sz="2700" u="sng" dirty="0"/>
              <a:t>vera e propria sanzione pecuniaria di carattere afflittivo, irrogata per essersi sottratti all’obbligo di assoggettare l’intervento al preventivo controllo amministrativo</a:t>
            </a:r>
            <a:r>
              <a:rPr lang="it-IT" sz="2700" dirty="0"/>
              <a:t>, attraverso la presentazione della prescritta SCIA</a:t>
            </a:r>
          </a:p>
          <a:p>
            <a:endParaRPr lang="it-IT" sz="2700" dirty="0"/>
          </a:p>
          <a:p>
            <a:r>
              <a:rPr lang="it-IT" sz="2700" dirty="0"/>
              <a:t>Entra qui in gioco un </a:t>
            </a:r>
            <a:r>
              <a:rPr lang="it-IT" sz="2700" u="sng" dirty="0"/>
              <a:t>profilo centrale che investe la coerenza interna del sistema sanzionatorio configurato nell’art.37 </a:t>
            </a:r>
            <a:r>
              <a:rPr lang="it-IT" sz="2700" dirty="0"/>
              <a:t>per gli interventi eseguiti in assenza o in difformità dalla SCIA</a:t>
            </a:r>
          </a:p>
          <a:p>
            <a:endParaRPr lang="it-IT" sz="2700" dirty="0"/>
          </a:p>
          <a:p>
            <a:endParaRPr lang="it-IT" sz="2600" dirty="0"/>
          </a:p>
          <a:p>
            <a:endParaRPr lang="it-IT" sz="2200" dirty="0"/>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119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7119883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700" u="sng" dirty="0"/>
              <a:t>Secondo una prima interpretazione, infatti, l’alternativa tra applicazione della sanzione pecuniaria (più elevata) prevista al comma 1 </a:t>
            </a:r>
            <a:r>
              <a:rPr lang="it-IT" sz="2700" dirty="0"/>
              <a:t>(pari al doppio dell’aumento del valore dell’immobile conseguito con gli interventi abusivi) </a:t>
            </a:r>
            <a:r>
              <a:rPr lang="it-IT" sz="2700" u="sng" dirty="0"/>
              <a:t>e quella più favorevole di cui al comma 4 </a:t>
            </a:r>
            <a:r>
              <a:rPr lang="it-IT" sz="2700" dirty="0"/>
              <a:t>(determinata </a:t>
            </a:r>
            <a:r>
              <a:rPr lang="it-IT" sz="2700" i="1" dirty="0"/>
              <a:t>«in relazione all’aumento di valore dell’immobile» </a:t>
            </a:r>
            <a:r>
              <a:rPr lang="it-IT" sz="2700" dirty="0"/>
              <a:t>ma comunque non superiore a 5164 euro) </a:t>
            </a:r>
            <a:r>
              <a:rPr lang="it-IT" sz="2700" u="sng" dirty="0"/>
              <a:t>opererebbe nel modo seguente:</a:t>
            </a:r>
          </a:p>
          <a:p>
            <a:endParaRPr lang="it-IT" sz="2400" dirty="0"/>
          </a:p>
          <a:p>
            <a:pPr lvl="1"/>
            <a:r>
              <a:rPr lang="it-IT" sz="2600" u="sng" dirty="0"/>
              <a:t>Per gli interventi astrattamente riconducibili al regime della SCIA ma realizzati senza  presentazione della segnalazione e </a:t>
            </a:r>
            <a:r>
              <a:rPr lang="it-IT" sz="2600" b="1" u="sng" dirty="0"/>
              <a:t>comunque non conformi alla disciplina urbanistico-edilizia</a:t>
            </a:r>
            <a:r>
              <a:rPr lang="it-IT" sz="2600" b="1" dirty="0"/>
              <a:t>,</a:t>
            </a:r>
            <a:r>
              <a:rPr lang="it-IT" sz="2600" dirty="0"/>
              <a:t> troverebbe applicazione la più </a:t>
            </a:r>
            <a:r>
              <a:rPr lang="it-IT" sz="2600" b="1" u="sng" dirty="0"/>
              <a:t>rigorosa sanzione pecuniaria di cui all’art.37, comma 1</a:t>
            </a:r>
          </a:p>
          <a:p>
            <a:pPr lvl="1"/>
            <a:endParaRPr lang="it-IT" sz="2600" b="1" u="sng" dirty="0"/>
          </a:p>
          <a:p>
            <a:pPr lvl="1"/>
            <a:r>
              <a:rPr lang="it-IT" sz="2600" u="sng" dirty="0"/>
              <a:t>Per quegli interventi di cui si accerti la </a:t>
            </a:r>
            <a:r>
              <a:rPr lang="it-IT" sz="2600" b="1" u="sng" dirty="0"/>
              <a:t>conformità</a:t>
            </a:r>
            <a:r>
              <a:rPr lang="it-IT" sz="2600" u="sng" dirty="0"/>
              <a:t> «</a:t>
            </a:r>
            <a:r>
              <a:rPr lang="it-IT" sz="2600" i="1" u="sng" dirty="0"/>
              <a:t>alla disciplina urbanistica ed edilizia vigente sia al momento della realizzazione dell'intervento, sia al momento della presentazione della domanda</a:t>
            </a:r>
            <a:r>
              <a:rPr lang="it-IT" sz="2600" dirty="0"/>
              <a:t>» troverà invece applicazione la </a:t>
            </a:r>
            <a:r>
              <a:rPr lang="it-IT" sz="2600" b="1" u="sng" dirty="0"/>
              <a:t>sanzione più favorevole di cui all’art.37, comma 4 </a:t>
            </a:r>
          </a:p>
          <a:p>
            <a:endParaRPr lang="it-IT" sz="2600" dirty="0"/>
          </a:p>
          <a:p>
            <a:endParaRPr lang="it-IT" sz="2200" dirty="0"/>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2636066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sz="2700" b="1" u="sng" dirty="0"/>
              <a:t>Questa ricostruzione presuppone quindi l’inapplicabilità di sanzioni reali di tipo ripristinatorio per gli abusi minori </a:t>
            </a:r>
            <a:r>
              <a:rPr lang="it-IT" sz="2700" dirty="0"/>
              <a:t>(assoggettabili cioè astrattamente al regime della SCIA) aventi carattere sostanziale (e non meramente formale come quelli regolati all’art.37, comma 4), il che ne consente il permanere nella loro materiale consistenza, pur trattandosi di opere in contrasto con le previsioni urbanistico-edilizie</a:t>
            </a:r>
          </a:p>
          <a:p>
            <a:endParaRPr lang="it-IT" sz="2700" dirty="0"/>
          </a:p>
          <a:p>
            <a:r>
              <a:rPr lang="it-IT" sz="2700" b="1" u="sng" dirty="0"/>
              <a:t>La prevalente giurisprudenza, sia amministrativa che penale, non condivide tale ricostruzione</a:t>
            </a:r>
            <a:r>
              <a:rPr lang="it-IT" sz="2700" dirty="0"/>
              <a:t>, </a:t>
            </a:r>
            <a:r>
              <a:rPr lang="it-IT" sz="2700" u="sng" dirty="0"/>
              <a:t>ritenendo che l’assoggettabilità al regime – anche sanzionatorio – della SCIA, presupponga non solo l’astratta riconducibilità degli interventi alle tipologie di cui all’art.22 </a:t>
            </a:r>
            <a:r>
              <a:rPr lang="it-IT" sz="2700" dirty="0"/>
              <a:t>(manutenzione straordinaria, restauro e risanamento conservativo, ristrutturazione edilizia leggera, varianti non sostanziale e non essenziali a permessi di costruire), </a:t>
            </a:r>
            <a:r>
              <a:rPr lang="it-IT" sz="2700" u="sng" dirty="0"/>
              <a:t>ma anche, come espressamente richiesto al comma 1 dell’art.22, la loro </a:t>
            </a:r>
            <a:r>
              <a:rPr lang="it-IT" sz="2700" b="1" i="1" u="sng" dirty="0"/>
              <a:t>«</a:t>
            </a:r>
            <a:r>
              <a:rPr lang="it-IT" b="1" i="1" u="sng" dirty="0"/>
              <a:t>conformità alle previsioni degli strumenti urbanistici, dei regolamenti edilizi e della disciplina urbanistico-edilizia vigente»</a:t>
            </a:r>
            <a:r>
              <a:rPr lang="it-IT" sz="2700" b="1" i="1" u="sng" dirty="0"/>
              <a:t> </a:t>
            </a:r>
          </a:p>
          <a:p>
            <a:endParaRPr lang="it-IT" sz="2700" b="1" i="1" u="sng" dirty="0"/>
          </a:p>
          <a:p>
            <a:r>
              <a:rPr lang="it-IT" sz="2700" dirty="0"/>
              <a:t>Del resto </a:t>
            </a:r>
            <a:r>
              <a:rPr lang="it-IT" sz="2700" u="sng" dirty="0"/>
              <a:t>la stessa attività edilizia libera </a:t>
            </a:r>
            <a:r>
              <a:rPr lang="it-IT" sz="2700" dirty="0"/>
              <a:t>, come ha chiarito il </a:t>
            </a:r>
            <a:r>
              <a:rPr lang="it-IT" sz="2700" dirty="0" err="1"/>
              <a:t>Cons</a:t>
            </a:r>
            <a:r>
              <a:rPr lang="it-IT" sz="2700" dirty="0"/>
              <a:t>. Stato, VI, 27 luglio 2015, n.3667, </a:t>
            </a:r>
            <a:r>
              <a:rPr lang="it-IT" sz="2700" u="sng" dirty="0"/>
              <a:t>non può esplicarsi in modo incondizionato, restando </a:t>
            </a:r>
            <a:r>
              <a:rPr lang="it-IT" sz="2700" i="1" u="sng" dirty="0"/>
              <a:t>«</a:t>
            </a:r>
            <a:r>
              <a:rPr lang="it-IT" i="1" u="sng" dirty="0"/>
              <a:t>pur sempre subordinata</a:t>
            </a:r>
            <a:r>
              <a:rPr lang="it-IT" i="1" dirty="0"/>
              <a:t> (in base al comma 1 dell'articolo </a:t>
            </a:r>
            <a:r>
              <a:rPr lang="it-IT" i="1" dirty="0">
                <a:hlinkClick r:id="rId3"/>
              </a:rPr>
              <a:t>6</a:t>
            </a:r>
            <a:r>
              <a:rPr lang="it-IT" i="1" dirty="0"/>
              <a:t> del </a:t>
            </a:r>
            <a:r>
              <a:rPr lang="it-IT" i="1" dirty="0">
                <a:hlinkClick r:id="rId4"/>
              </a:rPr>
              <a:t>D.P.R. 380</a:t>
            </a:r>
            <a:r>
              <a:rPr lang="it-IT" i="1" dirty="0"/>
              <a:t>) </a:t>
            </a:r>
            <a:r>
              <a:rPr lang="it-IT" i="1" u="sng" dirty="0"/>
              <a:t>al rispetto "delle prescrizioni degli strumenti urbanistici comunali, e</a:t>
            </a:r>
            <a:r>
              <a:rPr lang="it-IT" i="1" dirty="0"/>
              <a:t> comunque al rispetto delle altre normative di settore aventi incidenza sulla disciplina dell'attività edilizia (...)"</a:t>
            </a:r>
            <a:r>
              <a:rPr lang="it-IT" sz="2700" i="1" dirty="0"/>
              <a:t>»</a:t>
            </a:r>
            <a:endParaRPr lang="it-IT" sz="2600" i="1" dirty="0"/>
          </a:p>
          <a:p>
            <a:endParaRPr lang="it-IT" sz="2600" dirty="0"/>
          </a:p>
          <a:p>
            <a:endParaRPr lang="it-IT" sz="2200" dirty="0"/>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9236205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600" u="sng" dirty="0"/>
              <a:t>La conseguenza è che tali interventi, sia pur astrattamente riconducibili a quelli minori assoggettabili a SCIA, in quanto difformi </a:t>
            </a:r>
            <a:r>
              <a:rPr lang="it-IT" sz="2600" dirty="0"/>
              <a:t>dalla disciplina urbanistica ed edilizia  </a:t>
            </a:r>
            <a:r>
              <a:rPr lang="it-IT" sz="2600" u="sng" dirty="0"/>
              <a:t>sono sottratti al regime dell’art.37, non </a:t>
            </a:r>
            <a:r>
              <a:rPr lang="it-IT" sz="2600" dirty="0"/>
              <a:t>risultando né sanabili ai sensi del comma 4, né sanzionabili a livello meramente pecuniario nella misura di cui al comma 1</a:t>
            </a:r>
          </a:p>
          <a:p>
            <a:endParaRPr lang="it-IT" sz="2600" dirty="0"/>
          </a:p>
          <a:p>
            <a:r>
              <a:rPr lang="it-IT" sz="2600" dirty="0"/>
              <a:t>Anche tali abusi minori dovranno quindi essere rimossi,  reintegrando l’ordine urbanistico-edilizio violato, in analogia con quanto previsto per le opere realizzate senza permesso di costruire o con variazioni essenziali o in totale difformità dal permesso</a:t>
            </a:r>
          </a:p>
          <a:p>
            <a:endParaRPr lang="it-IT" sz="2600" dirty="0"/>
          </a:p>
          <a:p>
            <a:r>
              <a:rPr lang="it-IT" sz="2600" b="1" u="sng" dirty="0"/>
              <a:t>In tale fattispecie di abusi sostanziali «minori» - in obbedienza al principio di legalità - la norma che fonda il potere sanzionatorio si rinviene nel comma 2 dell’art.27 TUED</a:t>
            </a:r>
            <a:r>
              <a:rPr lang="it-IT" sz="2600" dirty="0"/>
              <a:t>, secondo il quale il dirigente o il responsabile del competente ufficio comunale </a:t>
            </a:r>
            <a:r>
              <a:rPr lang="it-IT" sz="2600" i="1" dirty="0"/>
              <a:t>«</a:t>
            </a:r>
            <a:r>
              <a:rPr lang="it-IT" sz="2600" dirty="0"/>
              <a:t> … </a:t>
            </a:r>
            <a:r>
              <a:rPr lang="it-IT" sz="2600" i="1" dirty="0"/>
              <a:t>in tutti i casi di difformità dalle norme urbanistiche e alle prescrizioni degli strumenti urbanistici provvede alla demolizione e al ripristino dello stato dei luoghi»; </a:t>
            </a:r>
            <a:r>
              <a:rPr lang="it-IT" sz="2600" dirty="0"/>
              <a:t>o altrimenti nell’art.31 del TUED che sanziona le opere realizzate senza permesso di costruire</a:t>
            </a:r>
          </a:p>
          <a:p>
            <a:pPr marL="457200" lvl="1" indent="0">
              <a:buNone/>
            </a:pPr>
            <a:r>
              <a:rPr lang="it-IT" sz="2200" i="1" dirty="0"/>
              <a:t> </a:t>
            </a:r>
          </a:p>
          <a:p>
            <a:endParaRPr lang="it-IT" sz="2200" dirty="0"/>
          </a:p>
          <a:p>
            <a:endParaRPr lang="it-IT" sz="22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730507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900" dirty="0"/>
              <a:t>Per questa ricostruzione interpretativa </a:t>
            </a:r>
            <a:r>
              <a:rPr lang="it-IT" sz="2900" u="sng" dirty="0"/>
              <a:t>vedasi nella giurisprudenza amministrativa, ex </a:t>
            </a:r>
            <a:r>
              <a:rPr lang="it-IT" sz="2900" u="sng" dirty="0" err="1"/>
              <a:t>multiis</a:t>
            </a:r>
            <a:r>
              <a:rPr lang="it-IT" sz="2900" u="sng" dirty="0"/>
              <a:t>, </a:t>
            </a:r>
          </a:p>
          <a:p>
            <a:endParaRPr lang="it-IT" sz="2200" dirty="0"/>
          </a:p>
          <a:p>
            <a:pPr lvl="1"/>
            <a:r>
              <a:rPr lang="it-IT" sz="2600" b="1" u="sng" dirty="0"/>
              <a:t>T.A.R. Lazio Roma Sez. I quater, 22-03-2007, n. 2492</a:t>
            </a:r>
            <a:r>
              <a:rPr lang="it-IT" sz="2600" dirty="0"/>
              <a:t>, ove si afferma che l’art.22 TUED  </a:t>
            </a:r>
            <a:r>
              <a:rPr lang="it-IT" sz="2600" i="1" dirty="0"/>
              <a:t>«richiede per l'assoggettabilità a D.I.A. delle opere edilizie un duplice requisito, ravvisabile nella tipologia degli interventi, … ma anche nella "conformità di tali interventi alle previsioni degli strumenti urbanistici, dei regolamenti edilizi e della disciplina urbanistico-edilizia vigente": il contrasto con la normativa in questione, pertanto, non può che sottrarre le opere realizzate sia allo speciale regime </a:t>
            </a:r>
            <a:r>
              <a:rPr lang="it-IT" sz="2600" i="1" dirty="0" err="1"/>
              <a:t>autorizzatorio</a:t>
            </a:r>
            <a:r>
              <a:rPr lang="it-IT" sz="2600" i="1" dirty="0"/>
              <a:t>, dettato dalla norma in esame, sia al regime sanzionatorio conseguente.»</a:t>
            </a:r>
          </a:p>
          <a:p>
            <a:pPr lvl="1"/>
            <a:endParaRPr lang="it-IT" sz="2600" i="1" dirty="0"/>
          </a:p>
          <a:p>
            <a:pPr lvl="1"/>
            <a:r>
              <a:rPr lang="it-IT" sz="2600" i="1" dirty="0"/>
              <a:t>«Deve ritenersi, in altre parole, che la sanzione pecuniaria, di cui al citato art. </a:t>
            </a:r>
            <a:r>
              <a:rPr lang="it-IT" sz="2600" i="1" dirty="0">
                <a:hlinkClick r:id="rId3"/>
              </a:rPr>
              <a:t>37</a:t>
            </a:r>
            <a:r>
              <a:rPr lang="it-IT" sz="2600" i="1" dirty="0"/>
              <a:t> del </a:t>
            </a:r>
            <a:r>
              <a:rPr lang="it-IT" sz="2600" i="1" dirty="0">
                <a:hlinkClick r:id="rId4"/>
              </a:rPr>
              <a:t>D.P.R. n. 380/01</a:t>
            </a:r>
            <a:r>
              <a:rPr lang="it-IT" sz="2600" i="1" dirty="0"/>
              <a:t>, valga a reprimere l'inadempimento formale della omessa presentazione dell'autocertificazione prescritta, ma non anche a consentire la permanenza sul territorio di opere, realizzate in violazione della normativa urbanistica.»</a:t>
            </a:r>
          </a:p>
          <a:p>
            <a:pPr lvl="1"/>
            <a:endParaRPr lang="it-IT" sz="2600" i="1" dirty="0"/>
          </a:p>
          <a:p>
            <a:pPr lvl="1"/>
            <a:r>
              <a:rPr lang="it-IT" sz="2600" i="1" dirty="0"/>
              <a:t>«Dette opere infatti, non soddisfacendo i presupposti applicativi dell'art. 22 del D.P.R., restano qualificabili come nuove costruzioni abusive, con le conseguenze sanzionatorie di cui all'art. 31 del medesimo D.P.R.»</a:t>
            </a:r>
          </a:p>
          <a:p>
            <a:pPr lvl="1"/>
            <a:endParaRPr lang="it-IT" sz="1900" i="1"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053686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a:bodyPr>
          <a:lstStyle/>
          <a:p>
            <a:pPr lvl="1"/>
            <a:r>
              <a:rPr lang="it-IT" sz="1900" b="1" u="sng" dirty="0"/>
              <a:t>TAR Veneto, 6 agosto 2012, n.1102</a:t>
            </a:r>
            <a:r>
              <a:rPr lang="it-IT" sz="1900" dirty="0"/>
              <a:t>, che pur riconoscendo la riconducibilità astratta della realizzazione di una r</a:t>
            </a:r>
            <a:r>
              <a:rPr lang="it-IT" sz="1900" u="sng" dirty="0"/>
              <a:t>ecinzione metallica e paletti</a:t>
            </a:r>
            <a:r>
              <a:rPr lang="it-IT" sz="1900" dirty="0"/>
              <a:t> al regime della DIA (c.d. semplice) ha chiarito che </a:t>
            </a:r>
            <a:r>
              <a:rPr lang="it-IT" sz="1900" i="1" dirty="0"/>
              <a:t>«non per questo deve applicarsi al caso di specie la sanzione pecuniaria in luogo dell'ordine di demolizione. Infatti, si è già detto, non si tratta soltanto della mancanza del titolo edilizio, ma anche del contrasto dell'intervento con l'art. 56 del vigente regolamento edilizio che fissa in 1,80 mt. l'altezza massima delle recinzioni. </a:t>
            </a:r>
          </a:p>
          <a:p>
            <a:pPr lvl="1"/>
            <a:endParaRPr lang="it-IT" sz="1900" i="1" dirty="0"/>
          </a:p>
          <a:p>
            <a:pPr lvl="1"/>
            <a:r>
              <a:rPr lang="it-IT" sz="1900" i="1" dirty="0"/>
              <a:t>L'art. </a:t>
            </a:r>
            <a:r>
              <a:rPr lang="it-IT" sz="1900" i="1" dirty="0">
                <a:hlinkClick r:id="rId3"/>
              </a:rPr>
              <a:t>37, ultimo comma</a:t>
            </a:r>
            <a:r>
              <a:rPr lang="it-IT" sz="1900" i="1" dirty="0"/>
              <a:t>, del </a:t>
            </a:r>
            <a:r>
              <a:rPr lang="it-IT" sz="1900" i="1" dirty="0">
                <a:hlinkClick r:id="rId4"/>
              </a:rPr>
              <a:t>D.P.R. n. 380 del 2001</a:t>
            </a:r>
            <a:r>
              <a:rPr lang="it-IT" sz="1900" i="1" dirty="0"/>
              <a:t> fa infatti salva l'applicazione dell'art. 31 dello stesso D.P.R. (relativo all'ordine di demolizione) anche nel caso di mancata denuncia d'inizio attività. D'altro canto, la denuncia d'inizio attività, ai sensi dell'art. </a:t>
            </a:r>
            <a:r>
              <a:rPr lang="it-IT" sz="1900" i="1" dirty="0">
                <a:hlinkClick r:id="rId5"/>
              </a:rPr>
              <a:t>22 primo comma</a:t>
            </a:r>
            <a:r>
              <a:rPr lang="it-IT" sz="1900" i="1" dirty="0"/>
              <a:t> del </a:t>
            </a:r>
            <a:r>
              <a:rPr lang="it-IT" sz="1900" i="1" dirty="0">
                <a:hlinkClick r:id="rId4"/>
              </a:rPr>
              <a:t>D.P.R. n. 380 del 2001</a:t>
            </a:r>
            <a:r>
              <a:rPr lang="it-IT" sz="1900" i="1" dirty="0"/>
              <a:t>, è utilizzabile solo per gli interventi che siano conformi alle previsioni degli strumenti urbanistici, dei regolamenti edilizi e della disciplina urbanistico - edilizia vigente (cfr. sentenza di questo T.A.R. n. 356 del 7 febbraio 2008).»</a:t>
            </a:r>
          </a:p>
          <a:p>
            <a:pPr lvl="1"/>
            <a:endParaRPr lang="it-IT" sz="1900" i="1" dirty="0"/>
          </a:p>
          <a:p>
            <a:pPr lvl="1"/>
            <a:endParaRPr lang="it-IT" sz="1900" i="1"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98331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pPr lvl="1"/>
            <a:r>
              <a:rPr lang="it-IT" sz="2900" b="1" u="sng" dirty="0" err="1"/>
              <a:t>Cons</a:t>
            </a:r>
            <a:r>
              <a:rPr lang="it-IT" sz="2900" b="1" u="sng" dirty="0"/>
              <a:t>. Stato Sez. VI, </a:t>
            </a:r>
            <a:r>
              <a:rPr lang="it-IT" sz="2900" b="1" u="sng" dirty="0" err="1"/>
              <a:t>Sent</a:t>
            </a:r>
            <a:r>
              <a:rPr lang="it-IT" sz="2900" b="1" u="sng" dirty="0"/>
              <a:t>., 24-05-2013, n. 2873 </a:t>
            </a:r>
            <a:r>
              <a:rPr lang="it-IT" sz="2900" dirty="0"/>
              <a:t>che ha ritenuto legittima la demolizione di un </a:t>
            </a:r>
            <a:r>
              <a:rPr lang="it-IT" sz="2900" u="sng" dirty="0"/>
              <a:t>manufatto pertinenziale non conforme alle previsioni urbanistiche </a:t>
            </a:r>
            <a:r>
              <a:rPr lang="it-IT" sz="2900" dirty="0"/>
              <a:t>dei piani di zona, seguendo le così articolate coordinate interpretative riferite alla disciplina allora vigente per la DIA, ma del tutto trasponibili all’attuale regime della SCIA</a:t>
            </a:r>
          </a:p>
          <a:p>
            <a:pPr lvl="1"/>
            <a:endParaRPr lang="it-IT" sz="2900" i="1" dirty="0"/>
          </a:p>
          <a:p>
            <a:pPr lvl="1"/>
            <a:r>
              <a:rPr lang="it-IT" sz="2900" i="1" dirty="0"/>
              <a:t>«L'art. </a:t>
            </a:r>
            <a:r>
              <a:rPr lang="it-IT" sz="2900" i="1" dirty="0">
                <a:hlinkClick r:id="rId3"/>
              </a:rPr>
              <a:t>37, comma 1</a:t>
            </a:r>
            <a:r>
              <a:rPr lang="it-IT" sz="2900" i="1" dirty="0"/>
              <a:t>, </a:t>
            </a:r>
            <a:r>
              <a:rPr lang="it-IT" sz="2900" i="1" dirty="0">
                <a:hlinkClick r:id="rId4"/>
              </a:rPr>
              <a:t>D.P.R. n. 380 del 2001</a:t>
            </a:r>
            <a:r>
              <a:rPr lang="it-IT" sz="2900" i="1" dirty="0"/>
              <a:t>, dispone che "la realizzazione di interventi edilizi di cui all'articolo 22 (del medesimo </a:t>
            </a:r>
            <a:r>
              <a:rPr lang="it-IT" sz="2900" i="1" dirty="0">
                <a:hlinkClick r:id="rId4"/>
              </a:rPr>
              <a:t>D.P.R. n. 380 del 2001</a:t>
            </a:r>
            <a:r>
              <a:rPr lang="it-IT" sz="2900" i="1" dirty="0"/>
              <a:t>), in assenza o in difformità dalla denuncia d'inizio attività comporta la sanzione pecuniaria pari al doppio dell'aumento del valore venale dell'immobile conseguente alla realizzazione degli interventi stessi e comunque in misura non inferiore a 516 Euro".»</a:t>
            </a:r>
          </a:p>
          <a:p>
            <a:pPr lvl="1"/>
            <a:endParaRPr lang="it-IT" sz="2900" i="1" dirty="0"/>
          </a:p>
          <a:p>
            <a:pPr lvl="1"/>
            <a:r>
              <a:rPr lang="it-IT" sz="2900" i="1" dirty="0"/>
              <a:t>«L'art. </a:t>
            </a:r>
            <a:r>
              <a:rPr lang="it-IT" sz="2900" i="1" dirty="0">
                <a:hlinkClick r:id="rId5"/>
              </a:rPr>
              <a:t>22</a:t>
            </a:r>
            <a:r>
              <a:rPr lang="it-IT" sz="2900" i="1" dirty="0"/>
              <a:t>, </a:t>
            </a:r>
            <a:r>
              <a:rPr lang="it-IT" sz="2900" i="1" dirty="0">
                <a:hlinkClick r:id="rId4"/>
              </a:rPr>
              <a:t>D.P.R. n. 380 del 2001</a:t>
            </a:r>
            <a:r>
              <a:rPr lang="it-IT" sz="2900" i="1" dirty="0"/>
              <a:t>, in precedenza richiamato ed intitolato "interventi subordinati a denuncia di inizio attività", prevede invece, al comma 1, che siano </a:t>
            </a:r>
            <a:r>
              <a:rPr lang="it-IT" sz="2900" i="1" dirty="0" err="1"/>
              <a:t>assentibili</a:t>
            </a:r>
            <a:r>
              <a:rPr lang="it-IT" sz="2900" i="1" dirty="0"/>
              <a:t> con </a:t>
            </a:r>
            <a:r>
              <a:rPr lang="it-IT" sz="2900" i="1" dirty="0" err="1"/>
              <a:t>d.i.a</a:t>
            </a:r>
            <a:r>
              <a:rPr lang="it-IT" sz="2900" i="1" dirty="0"/>
              <a:t>. gli interventi edilizi non riconducili all'elenco di cui agli artt. </a:t>
            </a:r>
            <a:r>
              <a:rPr lang="it-IT" sz="2900" i="1" dirty="0">
                <a:hlinkClick r:id="rId6"/>
              </a:rPr>
              <a:t>6</a:t>
            </a:r>
            <a:r>
              <a:rPr lang="it-IT" sz="2900" i="1" dirty="0"/>
              <a:t> e </a:t>
            </a:r>
            <a:r>
              <a:rPr lang="it-IT" sz="2900" i="1" dirty="0">
                <a:hlinkClick r:id="rId7"/>
              </a:rPr>
              <a:t>10</a:t>
            </a:r>
            <a:r>
              <a:rPr lang="it-IT" sz="2900" i="1" dirty="0"/>
              <a:t>, </a:t>
            </a:r>
            <a:r>
              <a:rPr lang="it-IT" sz="2900" i="1" dirty="0">
                <a:hlinkClick r:id="rId4"/>
              </a:rPr>
              <a:t>D.P.R. n. 380 del 2001</a:t>
            </a:r>
            <a:r>
              <a:rPr lang="it-IT" sz="2900" i="1" dirty="0"/>
              <a:t> e, al comma 2, che "sono altresì sottoposte a denuncia di inizio attività le varianti a permessi di costruire che non incidono sui parametri urbanistici e sulle volumetrie, che non modificano la destinazione d'uso e la categoria edilizia, non alterano la sagoma dell'edificio e non violano le eventuali prescrizioni contenute nel permesso di costruire".»</a:t>
            </a:r>
          </a:p>
          <a:p>
            <a:pPr lvl="1"/>
            <a:endParaRPr lang="it-IT" sz="2900"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69605059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pPr marL="457200" lvl="1" indent="0">
              <a:buNone/>
            </a:pPr>
            <a:r>
              <a:rPr lang="it-IT" sz="2900" b="1" u="sng" dirty="0"/>
              <a:t>Prosegue </a:t>
            </a:r>
            <a:r>
              <a:rPr lang="it-IT" sz="2900" b="1" u="sng" dirty="0" err="1"/>
              <a:t>Cons</a:t>
            </a:r>
            <a:r>
              <a:rPr lang="it-IT" sz="2900" b="1" u="sng" dirty="0"/>
              <a:t>. Stato Sez. VI, </a:t>
            </a:r>
            <a:r>
              <a:rPr lang="it-IT" sz="2900" b="1" u="sng" dirty="0" err="1"/>
              <a:t>Sent</a:t>
            </a:r>
            <a:r>
              <a:rPr lang="it-IT" sz="2900" b="1" u="sng" dirty="0"/>
              <a:t>., 24-05-2013, n. 2873:</a:t>
            </a:r>
          </a:p>
          <a:p>
            <a:pPr lvl="1"/>
            <a:r>
              <a:rPr lang="it-IT" sz="2900" i="1" dirty="0"/>
              <a:t>«</a:t>
            </a:r>
            <a:r>
              <a:rPr lang="it-IT" sz="2900" i="1" u="sng" dirty="0"/>
              <a:t>Ne deriva che dal combinato disposto dei citati articoli l'applicabilità della sanzione pecuniaria è limitata ai soli interventi astrattamente realizzabili previa denuncia d'inizio attività che siano, altresì, conformi agli strumenti urbanistici vigenti</a:t>
            </a:r>
            <a:r>
              <a:rPr lang="it-IT" sz="2900" i="1" dirty="0"/>
              <a:t>.»</a:t>
            </a:r>
          </a:p>
          <a:p>
            <a:pPr lvl="1"/>
            <a:endParaRPr lang="it-IT" sz="2900" i="1" dirty="0"/>
          </a:p>
          <a:p>
            <a:pPr lvl="1"/>
            <a:r>
              <a:rPr lang="it-IT" sz="2900" i="1" dirty="0"/>
              <a:t>«Orbene, nel caso di specie, dagli atti di causa risulta che l'istante abbia rispettato il primo dei succitati criteri di cui all'art. </a:t>
            </a:r>
            <a:r>
              <a:rPr lang="it-IT" sz="2900" i="1" dirty="0">
                <a:hlinkClick r:id="rId3"/>
              </a:rPr>
              <a:t>22</a:t>
            </a:r>
            <a:r>
              <a:rPr lang="it-IT" sz="2900" i="1" dirty="0"/>
              <a:t>, </a:t>
            </a:r>
            <a:r>
              <a:rPr lang="it-IT" sz="2900" i="1" dirty="0">
                <a:hlinkClick r:id="rId4"/>
              </a:rPr>
              <a:t>D.P.R. n. 380 del 2001</a:t>
            </a:r>
            <a:r>
              <a:rPr lang="it-IT" sz="2900" i="1" dirty="0"/>
              <a:t>, ovvero quello di aver realizzato un intervento </a:t>
            </a:r>
            <a:r>
              <a:rPr lang="it-IT" sz="2900" i="1" dirty="0" err="1"/>
              <a:t>assentibile</a:t>
            </a:r>
            <a:r>
              <a:rPr lang="it-IT" sz="2900" i="1" dirty="0"/>
              <a:t> tramite </a:t>
            </a:r>
            <a:r>
              <a:rPr lang="it-IT" sz="2900" i="1" dirty="0" err="1"/>
              <a:t>d.i.a</a:t>
            </a:r>
            <a:r>
              <a:rPr lang="it-IT" sz="2900" i="1" dirty="0"/>
              <a:t>., in quanto il manufatto consiste in </a:t>
            </a:r>
            <a:r>
              <a:rPr lang="it-IT" sz="2900" i="1" u="sng" dirty="0"/>
              <a:t>un'opera pertinenziale di volume inferiore al 20% di quello dell'edificio principale</a:t>
            </a:r>
            <a:r>
              <a:rPr lang="it-IT" sz="2900" i="1" dirty="0"/>
              <a:t>, ma che il medesimo non abbia osservato l'ulteriore criterio previsto dal medesimo art. </a:t>
            </a:r>
            <a:r>
              <a:rPr lang="it-IT" sz="2900" i="1" dirty="0">
                <a:hlinkClick r:id="rId3"/>
              </a:rPr>
              <a:t>22</a:t>
            </a:r>
            <a:r>
              <a:rPr lang="it-IT" sz="2900" i="1" dirty="0"/>
              <a:t>, </a:t>
            </a:r>
            <a:r>
              <a:rPr lang="it-IT" sz="2900" i="1" dirty="0">
                <a:hlinkClick r:id="rId4"/>
              </a:rPr>
              <a:t>D.P.R. n. 380 del 2001</a:t>
            </a:r>
            <a:r>
              <a:rPr lang="it-IT" sz="2900" i="1" dirty="0"/>
              <a:t>, relativo alla conformità dell'intervento agli strumenti urbanistici vigenti per la zona in cui ricade il manufatto in esame.»</a:t>
            </a:r>
          </a:p>
          <a:p>
            <a:pPr lvl="1"/>
            <a:endParaRPr lang="it-IT" sz="2900" i="1" dirty="0"/>
          </a:p>
          <a:p>
            <a:pPr lvl="1"/>
            <a:r>
              <a:rPr lang="it-IT" sz="2900" dirty="0"/>
              <a:t>Da quanto esposto, conclude il Consiglio di Stato, </a:t>
            </a:r>
            <a:r>
              <a:rPr lang="it-IT" sz="2900" i="1" dirty="0"/>
              <a:t>«discende, quindi, che, essendo l'intervento posto in essere dall'appellante non conforme agli strumenti urbanistici vigenti per la zona ove ricade il manufatto, non poteva trovare applicazione nel caso di specie la sanzione pecuniaria prevista dall'art. </a:t>
            </a:r>
            <a:r>
              <a:rPr lang="it-IT" sz="2900" i="1" dirty="0">
                <a:hlinkClick r:id="rId5"/>
              </a:rPr>
              <a:t>37, comma 1</a:t>
            </a:r>
            <a:r>
              <a:rPr lang="it-IT" sz="2900" i="1" dirty="0"/>
              <a:t>, </a:t>
            </a:r>
            <a:r>
              <a:rPr lang="it-IT" sz="2900" i="1" dirty="0">
                <a:hlinkClick r:id="rId4"/>
              </a:rPr>
              <a:t>D.P.R. n. 380 del 2001</a:t>
            </a:r>
            <a:r>
              <a:rPr lang="it-IT" sz="2900" i="1" dirty="0"/>
              <a:t>, ma solo la più grave sanzione demolitoria.»</a:t>
            </a:r>
          </a:p>
          <a:p>
            <a:pPr lvl="1"/>
            <a:endParaRPr lang="it-IT" sz="1900"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776908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pPr lvl="1"/>
            <a:r>
              <a:rPr lang="it-IT" sz="2600" dirty="0"/>
              <a:t>Da ultimo va segnalata una pronuncia assai articolata </a:t>
            </a:r>
            <a:r>
              <a:rPr lang="it-IT" sz="2600" b="1" u="sng" dirty="0"/>
              <a:t>del T.A.R. Lombardia Milano Sez. II, </a:t>
            </a:r>
            <a:r>
              <a:rPr lang="it-IT" sz="2600" b="1" u="sng" dirty="0" err="1"/>
              <a:t>Sent</a:t>
            </a:r>
            <a:r>
              <a:rPr lang="it-IT" sz="2600" b="1" u="sng" dirty="0"/>
              <a:t>. 25-10-2017, n. 2022</a:t>
            </a:r>
            <a:r>
              <a:rPr lang="it-IT" sz="2600" dirty="0"/>
              <a:t>, nella quale, diversamente dalle precedenti, </a:t>
            </a:r>
            <a:r>
              <a:rPr lang="it-IT" sz="2600" u="sng" dirty="0"/>
              <a:t>il fondamento legislativo della sanzione demolitoria per gli abusi minori di carattere sostanziale non è ravvisato nell’art.31 del TUED, ma, come anticipato, nell’art.27, comma 2</a:t>
            </a:r>
          </a:p>
          <a:p>
            <a:pPr lvl="1"/>
            <a:endParaRPr lang="it-IT" sz="2600" dirty="0"/>
          </a:p>
          <a:p>
            <a:pPr lvl="1"/>
            <a:r>
              <a:rPr lang="it-IT" sz="2600" dirty="0"/>
              <a:t>Il caso oggetto di giudizio riguardava di nuovo la </a:t>
            </a:r>
            <a:r>
              <a:rPr lang="it-IT" sz="2600" u="sng" dirty="0"/>
              <a:t>realizzazione di una recinzione</a:t>
            </a:r>
            <a:r>
              <a:rPr lang="it-IT" sz="2600" dirty="0"/>
              <a:t> che però il TAR ritiene di consistenza tale da richiedere il permesso di costruire. Il giudice lombardo in ogni caso rileva </a:t>
            </a:r>
            <a:r>
              <a:rPr lang="it-IT" sz="2600" i="1" dirty="0"/>
              <a:t>«che, anche laddove si fosse trattato di opera soggetta a semplice segnalazione di inizio attività, ciò non determinerebbe, di per sé, l'illegittimità dell'ordine di demolizione.»</a:t>
            </a:r>
          </a:p>
          <a:p>
            <a:pPr lvl="1"/>
            <a:endParaRPr lang="it-IT" sz="2600" dirty="0"/>
          </a:p>
          <a:p>
            <a:pPr lvl="1"/>
            <a:r>
              <a:rPr lang="it-IT" sz="2600" i="1" dirty="0"/>
              <a:t>«Deve, infatti, tenersi presente che, ai sensi dell'articolo 27, comma 2, primo periodo del </a:t>
            </a:r>
            <a:r>
              <a:rPr lang="it-IT" sz="2600" i="1" dirty="0">
                <a:hlinkClick r:id="rId3"/>
              </a:rPr>
              <a:t>D.P.R. n. 380 del 2001</a:t>
            </a:r>
            <a:r>
              <a:rPr lang="it-IT" sz="2600" i="1" dirty="0"/>
              <a:t>, </a:t>
            </a:r>
            <a:r>
              <a:rPr lang="it-IT" sz="2600" i="1" u="sng" dirty="0"/>
              <a:t>il dirigente o il responsabile deve provvedere alla demolizione e al ripristino dello stato dei luoghi</a:t>
            </a:r>
            <a:r>
              <a:rPr lang="it-IT" sz="2600" i="1" dirty="0"/>
              <a:t>, tra l'altro, "quando accerti l'inizio o l'esecuzione di opere eseguite senza titolo su aree assoggettate, da leggi statali, regionali o da altre norme urbanistiche vigenti o adottate, a vincolo di inedificabilità, o destinate ad opere e spazi pubblici (...), nonché </a:t>
            </a:r>
            <a:r>
              <a:rPr lang="it-IT" sz="2600" i="1" u="sng" dirty="0"/>
              <a:t>in tutti i casi di difformità dalle norme urbanistiche e alle prescrizioni degli strumenti urbanistici (...)"; e ciò indipendentemente dal titolo necessario all'esecuzione dell'intervento.»</a:t>
            </a:r>
          </a:p>
          <a:p>
            <a:pPr lvl="1"/>
            <a:endParaRPr lang="it-IT" sz="26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334783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pPr lvl="1"/>
            <a:r>
              <a:rPr lang="it-IT" dirty="0"/>
              <a:t>Conseguentemente, prosegue il </a:t>
            </a:r>
            <a:r>
              <a:rPr lang="it-IT" b="1" u="sng" dirty="0"/>
              <a:t>TA.R. Lombardia, (2022/2017)</a:t>
            </a:r>
            <a:r>
              <a:rPr lang="it-IT" b="1" dirty="0"/>
              <a:t>   </a:t>
            </a:r>
            <a:r>
              <a:rPr lang="it-IT" b="1" i="1" dirty="0"/>
              <a:t>«</a:t>
            </a:r>
            <a:r>
              <a:rPr lang="it-IT" i="1" dirty="0"/>
              <a:t>laddove l'opera realizzata senza titolo, pur soggetta astrattamente a segnalazione certificata di inizio attività, non sia conforme alle norme urbanistiche e alle prescrizioni degli strumenti urbanistici, deve esserne disposta la demolizione».</a:t>
            </a:r>
          </a:p>
          <a:p>
            <a:pPr lvl="1"/>
            <a:endParaRPr lang="it-IT" i="1" dirty="0"/>
          </a:p>
          <a:p>
            <a:pPr lvl="1"/>
            <a:r>
              <a:rPr lang="it-IT" i="1" dirty="0"/>
              <a:t>«Si tratta, del resto, di una previsione del tutto in linea con il tenore dell'articolo </a:t>
            </a:r>
            <a:r>
              <a:rPr lang="it-IT" i="1" dirty="0">
                <a:hlinkClick r:id="rId3"/>
              </a:rPr>
              <a:t>37, comma 1</a:t>
            </a:r>
            <a:r>
              <a:rPr lang="it-IT" i="1" dirty="0"/>
              <a:t> del </a:t>
            </a:r>
            <a:r>
              <a:rPr lang="it-IT" i="1" dirty="0">
                <a:hlinkClick r:id="rId4"/>
              </a:rPr>
              <a:t>D.P.R. n. 380 del 2001</a:t>
            </a:r>
            <a:r>
              <a:rPr lang="it-IT" i="1" dirty="0"/>
              <a:t>, ove l'applicazione della sanzione pecuniaria è limitata ai soli interventi edilizi - realizzati in assenza della o in difformità dalla segnalazione certificata di inizio attività - di cui all'articolo 22, commi 1 e 2: disposizioni, queste, che richiamano espressamente la conformità urbanistica delle opere.» </a:t>
            </a:r>
          </a:p>
          <a:p>
            <a:pPr lvl="1"/>
            <a:endParaRPr lang="it-IT" i="1" dirty="0"/>
          </a:p>
          <a:p>
            <a:pPr lvl="1"/>
            <a:r>
              <a:rPr lang="it-IT" i="1" dirty="0"/>
              <a:t>«Anche sotto questo profilo, resta, perciò, confermato che </a:t>
            </a:r>
            <a:r>
              <a:rPr lang="it-IT" i="1" u="sng" dirty="0"/>
              <a:t>soltanto in presenza del requisito della conformità urbanistica le opere realizzate senza titolo, ma astrattamente soggette a segnalazione certificata di inizio attività, vanno sottoposte alla sanzione pecuniaria, invece che alla demolizione.</a:t>
            </a:r>
            <a:r>
              <a:rPr lang="it-IT" i="1" dirty="0"/>
              <a:t> Quest'ultima sanzione non può, invece, essere evitata laddove non sia riscontrabile il predetto requisito di conformità.»</a:t>
            </a:r>
          </a:p>
          <a:p>
            <a:pPr lvl="1"/>
            <a:endParaRPr lang="it-IT" dirty="0"/>
          </a:p>
          <a:p>
            <a:pPr lvl="1"/>
            <a:endParaRPr lang="it-IT" dirty="0"/>
          </a:p>
          <a:p>
            <a:pPr lvl="1"/>
            <a:endParaRPr lang="it-IT" sz="1800" dirty="0"/>
          </a:p>
          <a:p>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031574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200" u="sng" dirty="0"/>
              <a:t>Questa ricostruzione appare sicuramente la più convincente, ma al contempo rischia di lasciare senza un’effettiva portata applicativa il comma 1 dell’art.37, considerando che, secondo detta interpretazione, esso finirebbe per applicarsi agli stessi interventi realizzati in assenza o in difformità dalla SCIA e conformi alla disciplina urbanistica che possono accedere alla sanatoria di cui all’art.37</a:t>
            </a:r>
          </a:p>
          <a:p>
            <a:endParaRPr lang="it-IT" sz="2200" dirty="0"/>
          </a:p>
          <a:p>
            <a:r>
              <a:rPr lang="it-IT" sz="2200" u="sng" dirty="0"/>
              <a:t>Una possibile residua e autonoma area applicativa delle sanzioni di cui al comma 1 potrebbe invero rinvenirsi in quelle ipotesi in cui gli interventi realizzati in assenza di SCIA non risultassero conformi alle previsioni in vigore al momento della loro realizzazione, ma lo fossero rispetto ai parametri urbanistico-edilizi successivamente variati, al momento della presentazione della domanda di sanatoria</a:t>
            </a:r>
          </a:p>
          <a:p>
            <a:endParaRPr lang="it-IT" sz="2200" dirty="0"/>
          </a:p>
          <a:p>
            <a:pPr lvl="1"/>
            <a:r>
              <a:rPr lang="it-IT" sz="1800" dirty="0"/>
              <a:t>In tale evenienza non potrebbe rilasciarsi la sanatoria ai sensi del comma 4 per difetto del requisito della doppia conformità e l’abuso sarebbe sanzionato ai sensi del comma 1, facendo quindi rivivere, almeno per questi abusi minori, quella c.d. sanatoria «impropria» ormai bandita, come visto, per gli «abusi maggiori»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129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115961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6"/>
            </a:solidFill>
          </a:ln>
        </p:spPr>
        <p:txBody>
          <a:bodyPr>
            <a:normAutofit fontScale="90000"/>
          </a:bodyPr>
          <a:lstStyle/>
          <a:p>
            <a:r>
              <a:rPr lang="it-IT" b="1" dirty="0">
                <a:ln w="10541" cmpd="sng">
                  <a:solidFill>
                    <a:schemeClr val="accent1">
                      <a:shade val="88000"/>
                      <a:satMod val="110000"/>
                    </a:schemeClr>
                  </a:solidFill>
                  <a:prstDash val="solid"/>
                </a:ln>
                <a:solidFill>
                  <a:srgbClr val="FFC000"/>
                </a:solidFill>
              </a:rPr>
              <a:t>6. REGIME SANZIONATORIO E SANATORIA DEGLI INTERVENTI SOGGETTI A SCIA (ART.37 TUED)</a:t>
            </a:r>
            <a:endParaRPr lang="it-IT" b="1" cap="all" dirty="0">
              <a:ln w="10541" cmpd="sng">
                <a:solidFill>
                  <a:schemeClr val="accent1">
                    <a:shade val="88000"/>
                    <a:satMod val="110000"/>
                  </a:schemeClr>
                </a:solidFill>
                <a:prstDash val="solid"/>
              </a:ln>
              <a:solidFill>
                <a:srgbClr val="FFC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Per quanto riguarda la giurisprudenza penale è sufficiente fare riferimento a </a:t>
            </a:r>
            <a:r>
              <a:rPr lang="it-IT" b="1" u="sng" dirty="0"/>
              <a:t>CASS PENALE sez. III, 07/10/2014, 13/01/201, n.952 </a:t>
            </a:r>
            <a:r>
              <a:rPr lang="it-IT" dirty="0"/>
              <a:t>che ha ritenuto </a:t>
            </a:r>
            <a:r>
              <a:rPr lang="it-IT" u="sng" dirty="0"/>
              <a:t>penalmente sanzionabile l’installazione esterna di un </a:t>
            </a:r>
            <a:r>
              <a:rPr lang="it-IT" b="1" u="sng" dirty="0"/>
              <a:t>condizionatore d’aria </a:t>
            </a:r>
            <a:r>
              <a:rPr lang="it-IT" u="sng" dirty="0"/>
              <a:t>avvenuta in spregio delle disposizioni del regolamento edilizio comunale</a:t>
            </a:r>
          </a:p>
          <a:p>
            <a:endParaRPr lang="it-IT" dirty="0"/>
          </a:p>
          <a:p>
            <a:pPr lvl="1"/>
            <a:r>
              <a:rPr lang="it-IT" dirty="0"/>
              <a:t>Al riguardo la Corte ha affermato </a:t>
            </a:r>
            <a:r>
              <a:rPr lang="it-IT" i="1" dirty="0"/>
              <a:t>«che l'esecuzione in assenza o in difformità degli interventi subordinati a denuncia di inizio attività (DIA) </a:t>
            </a:r>
            <a:r>
              <a:rPr lang="it-IT" i="1" dirty="0">
                <a:hlinkClick r:id="rId3"/>
              </a:rPr>
              <a:t>D.P.R. 6 giugno 2001, n. 380, ex art. 22, commi 1 e 2</a:t>
            </a:r>
            <a:r>
              <a:rPr lang="it-IT" i="1" dirty="0"/>
              <a:t>, (ora S.C.I.A.), </a:t>
            </a:r>
            <a:r>
              <a:rPr lang="it-IT" i="1" dirty="0" err="1"/>
              <a:t>allorchè</a:t>
            </a:r>
            <a:r>
              <a:rPr lang="it-IT" i="1" dirty="0"/>
              <a:t> non conformi alle previsioni degli strumenti urbanistici, dei regolamenti edilizi e della disciplina urbanistico-edilizia in vigore, comporta l'applicazione della sanzione penale prevista dal citato D.P.R. n. 380, art. 44, </a:t>
            </a:r>
            <a:r>
              <a:rPr lang="it-IT" i="1" dirty="0" err="1"/>
              <a:t>lett</a:t>
            </a:r>
            <a:r>
              <a:rPr lang="it-IT" i="1" dirty="0"/>
              <a:t>. a), atteso che soltanto in caso di interventi eseguiti in assenza o difformità dalla DIA (ora S.C.I.A.), ma conformi alla citata disciplina, è applicabile la sanzione amministrativa prevista dallo stesso  </a:t>
            </a:r>
            <a:r>
              <a:rPr lang="it-IT" i="1" dirty="0">
                <a:hlinkClick r:id="rId3"/>
              </a:rPr>
              <a:t>D.P.R. n. 380 del 2001, art. 37</a:t>
            </a:r>
            <a:r>
              <a:rPr lang="it-IT" i="1" dirty="0"/>
              <a:t>, (Sez. 3, n. 41619 del 22/11/2006, Cariello, </a:t>
            </a:r>
            <a:r>
              <a:rPr lang="it-IT" i="1" dirty="0" err="1"/>
              <a:t>Rv</a:t>
            </a:r>
            <a:r>
              <a:rPr lang="it-IT" i="1" dirty="0"/>
              <a:t>. 235413; Sez. 3, n. 9894 del 20/01/2009, Tarallo, </a:t>
            </a:r>
            <a:r>
              <a:rPr lang="it-IT" i="1" dirty="0" err="1"/>
              <a:t>Rv</a:t>
            </a:r>
            <a:r>
              <a:rPr lang="it-IT" i="1" dirty="0"/>
              <a:t>. 243099).»</a:t>
            </a:r>
          </a:p>
          <a:p>
            <a:pPr lvl="1"/>
            <a:endParaRPr lang="it-IT" i="1" dirty="0"/>
          </a:p>
          <a:p>
            <a:pPr lvl="1"/>
            <a:r>
              <a:rPr lang="it-IT" i="1" dirty="0"/>
              <a:t>«Nel caso di specie, l'installazione del condizionatore d'aria è stata eseguita in violazione dell'art. 17 del regolamento edilizio comunale e senza la segnalazione di inizio di attività, </a:t>
            </a:r>
            <a:r>
              <a:rPr lang="it-IT" i="1" dirty="0" err="1"/>
              <a:t>sicchè</a:t>
            </a:r>
            <a:r>
              <a:rPr lang="it-IT" i="1" dirty="0"/>
              <a:t> correttamente è stata ritenuta la violazione del </a:t>
            </a:r>
            <a:r>
              <a:rPr lang="it-IT" i="1" dirty="0">
                <a:hlinkClick r:id="rId3"/>
              </a:rPr>
              <a:t>D.P.R. n. 380 del 2001, art. 44, lett. a)</a:t>
            </a:r>
            <a:r>
              <a:rPr lang="it-IT" i="1" dirty="0"/>
              <a:t>.»</a:t>
            </a:r>
          </a:p>
          <a:p>
            <a:endParaRPr lang="it-IT" sz="18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8416516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Nel tornare alla trattazione del permesso in sanatoria di cui all’art.36 TUED, va rilevato che </a:t>
            </a:r>
            <a:r>
              <a:rPr lang="it-IT" u="sng" dirty="0"/>
              <a:t>l’estremo rigore con il quale il nuovo orientamento giurisp</a:t>
            </a:r>
            <a:r>
              <a:rPr lang="it-IT" dirty="0"/>
              <a:t>rudenziale (innescato dai ripetuti pronunciamenti della Corte Costituzionale contrari alla c.d. «sanatoria giurisprudenziale» o «impropria») </a:t>
            </a:r>
            <a:r>
              <a:rPr lang="it-IT" u="sng" dirty="0"/>
              <a:t>ha interpretato  il requisito della doppia conformità richiesto dalla legge, quale condizione irrinunciabile per ottenere la sanabilità delle opere abusive, ha determinato quale coerente ulteriore corollario quello riassunto assai efficacemente dal </a:t>
            </a:r>
            <a:r>
              <a:rPr lang="it-IT" b="1" u="sng" dirty="0"/>
              <a:t>TA.R. Lombardia Brescia Sez. I, </a:t>
            </a:r>
            <a:r>
              <a:rPr lang="it-IT" b="1" u="sng" dirty="0" err="1"/>
              <a:t>Sent</a:t>
            </a:r>
            <a:r>
              <a:rPr lang="it-IT" b="1" u="sng" dirty="0"/>
              <a:t>., 18-12-2017, n. 1454</a:t>
            </a:r>
          </a:p>
          <a:p>
            <a:endParaRPr lang="it-IT" dirty="0"/>
          </a:p>
          <a:p>
            <a:r>
              <a:rPr lang="it-IT" i="1" u="sng" dirty="0"/>
              <a:t>«Il  permesso di costruire in sanatoria non può contenere alcuna prescrizione, poiché altrimenti, in contrasto appunto con l'art. </a:t>
            </a:r>
            <a:r>
              <a:rPr lang="it-IT" i="1" u="sng" dirty="0">
                <a:hlinkClick r:id="rId3"/>
              </a:rPr>
              <a:t>36</a:t>
            </a:r>
            <a:r>
              <a:rPr lang="it-IT" i="1" u="sng" dirty="0"/>
              <a:t> del </a:t>
            </a:r>
            <a:r>
              <a:rPr lang="it-IT" i="1" u="sng" dirty="0">
                <a:hlinkClick r:id="rId4"/>
              </a:rPr>
              <a:t>D.P.R. n. 380 del 2001</a:t>
            </a:r>
            <a:r>
              <a:rPr lang="it-IT" i="1" dirty="0"/>
              <a:t>, postulerebbe:</a:t>
            </a:r>
          </a:p>
          <a:p>
            <a:pPr marL="457200" lvl="1" indent="0">
              <a:buNone/>
            </a:pPr>
            <a:r>
              <a:rPr lang="it-IT" i="1" dirty="0"/>
              <a:t>- </a:t>
            </a:r>
            <a:r>
              <a:rPr lang="it-IT" i="1" u="sng" dirty="0"/>
              <a:t>non già la "doppia conformità" delle opere abusive </a:t>
            </a:r>
            <a:r>
              <a:rPr lang="it-IT" i="1" dirty="0"/>
              <a:t>richiesta dalla disposizione in parola</a:t>
            </a:r>
          </a:p>
          <a:p>
            <a:pPr marL="457200" lvl="1" indent="0">
              <a:buNone/>
            </a:pPr>
            <a:r>
              <a:rPr lang="it-IT" i="1" dirty="0"/>
              <a:t>- </a:t>
            </a:r>
            <a:r>
              <a:rPr lang="it-IT" i="1" u="sng" dirty="0"/>
              <a:t>ma una sorta di conformità ex post, condizionata all'esecuzione delle prescrizioni e quindi non esistente né al momento della realizzazione delle opere, né al tempo della presentazione della domanda di sanatoria</a:t>
            </a:r>
            <a:r>
              <a:rPr lang="it-IT" i="1" dirty="0"/>
              <a:t>, bensì - eventualmente - solo alla data futura e incerta in cui il ricorrente abbia ottemperato a tali prescrizioni (cfr. T.A.R. Liguria 15 gennaio 2016 n. 45 e 16 dicembre 2015 n. 1003; T.A.R. Campania, Napoli 12 marzo 2015 n. 1527; T.A.R. Campania, Salerno 28 maggio 2014 n. 1017; T.A.R. Lazio, Latina 20 dicembre 2012 n. 1004; T.A.R. Lombardia, Milano 22 novembre 2010 n. 7311).»</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9816612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In un’altra pronuncia il </a:t>
            </a:r>
            <a:r>
              <a:rPr lang="it-IT" b="1" u="sng" dirty="0"/>
              <a:t>T.A.R. Lombardia Milano Sez. II, </a:t>
            </a:r>
            <a:r>
              <a:rPr lang="it-IT" b="1" u="sng" dirty="0" err="1"/>
              <a:t>Sent</a:t>
            </a:r>
            <a:r>
              <a:rPr lang="it-IT" b="1" u="sng" dirty="0"/>
              <a:t>., 04-04-2013, n. 840</a:t>
            </a:r>
            <a:r>
              <a:rPr lang="it-IT" dirty="0"/>
              <a:t> ha </a:t>
            </a:r>
            <a:r>
              <a:rPr lang="it-IT" b="1" u="sng" dirty="0"/>
              <a:t>censurato anche il rilascio del permesso in sanatoria parziale</a:t>
            </a:r>
            <a:r>
              <a:rPr lang="it-IT" dirty="0"/>
              <a:t>, evidenziando che</a:t>
            </a:r>
          </a:p>
          <a:p>
            <a:endParaRPr lang="it-IT" dirty="0"/>
          </a:p>
          <a:p>
            <a:pPr lvl="1"/>
            <a:r>
              <a:rPr lang="it-IT" i="1" dirty="0"/>
              <a:t>«per la prevalente giurisprudenza, non è possibile ottenere un accertamento di conformità, ai sensi dell'art. 36 del </a:t>
            </a:r>
            <a:r>
              <a:rPr lang="it-IT" i="1" dirty="0" err="1"/>
              <a:t>D.Lgs.</a:t>
            </a:r>
            <a:r>
              <a:rPr lang="it-IT" i="1" dirty="0"/>
              <a:t> 6 giugno 2001, n. 380, </a:t>
            </a:r>
            <a:r>
              <a:rPr lang="it-IT" i="1" u="sng" dirty="0"/>
              <a:t>relativo soltanto ad una parte degli interventi</a:t>
            </a:r>
            <a:r>
              <a:rPr lang="it-IT" i="1" dirty="0"/>
              <a:t>; essendo al contrario necessaria una valutazione complessiva dell'opera abusivamente realizzata che, per essere sanata, deve essere integralmente compatibile con la disciplina urbanistica (cfr. ex </a:t>
            </a:r>
            <a:r>
              <a:rPr lang="it-IT" i="1" dirty="0" err="1"/>
              <a:t>multis</a:t>
            </a:r>
            <a:r>
              <a:rPr lang="it-IT" i="1" dirty="0"/>
              <a:t> </a:t>
            </a:r>
            <a:r>
              <a:rPr lang="it-IT" i="1" dirty="0" err="1"/>
              <a:t>Cass</a:t>
            </a:r>
            <a:r>
              <a:rPr lang="it-IT" i="1" dirty="0"/>
              <a:t>. </a:t>
            </a:r>
            <a:r>
              <a:rPr lang="it-IT" i="1" dirty="0" err="1"/>
              <a:t>pen</a:t>
            </a:r>
            <a:r>
              <a:rPr lang="it-IT" i="1" dirty="0"/>
              <a:t>. sez. III, 18 febbraio 2009 n. 6910).»</a:t>
            </a:r>
          </a:p>
          <a:p>
            <a:pPr lvl="1"/>
            <a:endParaRPr lang="it-IT" dirty="0"/>
          </a:p>
          <a:p>
            <a:pPr lvl="1"/>
            <a:r>
              <a:rPr lang="it-IT" i="1" dirty="0"/>
              <a:t>«Da quanto sopra discende che, una volta che il Comune ha constato un abuso consistente in un'opera complessa (innalzamento del terreno e realizzazione di un muro di contenimento), correttamente ha negato la sanatoria rilevando che la relativa istanza aveva ad oggetto solo una parte dell'intervento (l'innalzamento del muro).»</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8721836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Si tratta di una </a:t>
            </a:r>
            <a:r>
              <a:rPr lang="it-IT" u="sng" dirty="0"/>
              <a:t>posizione assolutamente prevalente nella giurisprudenza dei tribunali regionali, per altro condivisa anche dal </a:t>
            </a:r>
            <a:r>
              <a:rPr lang="it-IT" b="1" u="sng" dirty="0"/>
              <a:t>T.A.R. Marche nella sentenza 03-06-2016, n. 358</a:t>
            </a:r>
            <a:r>
              <a:rPr lang="it-IT" dirty="0"/>
              <a:t> ove si conferma la legittimità di un silenzio- rigetto formatosi su una domanda di permesso in sanatoria </a:t>
            </a:r>
            <a:r>
              <a:rPr lang="it-IT" i="1" dirty="0"/>
              <a:t>«nella parte in cui </a:t>
            </a:r>
            <a:r>
              <a:rPr lang="it-IT" b="1" i="1" dirty="0"/>
              <a:t>si afferma la non sanabilità dell'abuso, non essendo possibile una sanatoria condizionata o parziale</a:t>
            </a:r>
            <a:r>
              <a:rPr lang="it-IT" i="1" dirty="0"/>
              <a:t>. </a:t>
            </a:r>
            <a:r>
              <a:rPr lang="it-IT" dirty="0"/>
              <a:t>…</a:t>
            </a:r>
            <a:r>
              <a:rPr lang="it-IT" i="1" dirty="0"/>
              <a:t>»</a:t>
            </a:r>
          </a:p>
          <a:p>
            <a:endParaRPr lang="it-IT" dirty="0"/>
          </a:p>
          <a:p>
            <a:r>
              <a:rPr lang="it-IT" dirty="0"/>
              <a:t>Secondo il giudice marchigiano in base agli elementi dedotti in giudizio è infatti « … </a:t>
            </a:r>
            <a:r>
              <a:rPr lang="it-IT" i="1" dirty="0"/>
              <a:t>sostanzialmente incontestato che fosse prevista, nel permesso di costruire, </a:t>
            </a:r>
            <a:r>
              <a:rPr lang="it-IT" i="1" u="sng" dirty="0"/>
              <a:t>la realizzazione di un corpo a ponte </a:t>
            </a:r>
            <a:r>
              <a:rPr lang="it-IT" i="1" dirty="0"/>
              <a:t>tale da collegare gli edifici. La sua mancata realizzazione è, in tutta evidenza una variazione essenziale. L'accertamento di conformità non potrebbe quindi che essere subordinato alla realizzazione del corpo a ponte, non realizzato.»</a:t>
            </a:r>
          </a:p>
          <a:p>
            <a:endParaRPr lang="it-IT" i="1" dirty="0"/>
          </a:p>
          <a:p>
            <a:r>
              <a:rPr lang="it-IT" i="1" dirty="0"/>
              <a:t>«La giurisprudenza largamente maggioritaria prevede che non possano essere rilasciati permessi di costruire in sanatoria subordinati all'esecuzione di specifici interventi aventi lo scopo di far acquisire alle opere il requisito della conformità alla disciplina urbanistica o avente oggetto solo una parte delle opere (</a:t>
            </a:r>
            <a:r>
              <a:rPr lang="it-IT" i="1" dirty="0" err="1"/>
              <a:t>Cass</a:t>
            </a:r>
            <a:r>
              <a:rPr lang="it-IT" i="1" dirty="0"/>
              <a:t>. Pen. III n. 4939 del 3.2.2015, Tar Liguria 26.2.2014 n.360)»</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708513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Il </a:t>
            </a:r>
            <a:r>
              <a:rPr lang="it-IT" b="1" u="sng" dirty="0"/>
              <a:t>TAR Campania (Napoli Sez. VIII, </a:t>
            </a:r>
            <a:r>
              <a:rPr lang="it-IT" b="1" u="sng" dirty="0" err="1"/>
              <a:t>Sent</a:t>
            </a:r>
            <a:r>
              <a:rPr lang="it-IT" b="1" u="sng" dirty="0"/>
              <a:t>., 28-10-2016, n. 5010) </a:t>
            </a:r>
            <a:r>
              <a:rPr lang="it-IT" dirty="0"/>
              <a:t>fa poi discendere dal divieto di condizionare all’esecuzione di prescrizioni l’efficacia del permesso rilasciato in sanatoria, un’ulteriore del tutto ovvia  conseguenza</a:t>
            </a:r>
          </a:p>
          <a:p>
            <a:pPr lvl="1"/>
            <a:endParaRPr lang="it-IT" dirty="0"/>
          </a:p>
          <a:p>
            <a:pPr lvl="1"/>
            <a:r>
              <a:rPr lang="it-IT" i="1" dirty="0"/>
              <a:t>«l'inapplicabilità della normativa posta dall'art. </a:t>
            </a:r>
            <a:r>
              <a:rPr lang="it-IT" i="1" dirty="0">
                <a:hlinkClick r:id="rId3"/>
              </a:rPr>
              <a:t>15</a:t>
            </a:r>
            <a:r>
              <a:rPr lang="it-IT" i="1" dirty="0"/>
              <a:t> </a:t>
            </a:r>
            <a:r>
              <a:rPr lang="it-IT" i="1" dirty="0">
                <a:hlinkClick r:id="rId4"/>
              </a:rPr>
              <a:t>D.P.R. n. 380 del 2001</a:t>
            </a:r>
            <a:r>
              <a:rPr lang="it-IT" i="1" dirty="0"/>
              <a:t> in tema di termini per l'inizio e il completamento dei lavori assentiti con permesso di costruire, nonché delle conseguenze del loro mancato rispetto (proprio perché, per definizione, non può esservi alcun lavoro ulteriore a farsi).»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363105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92500"/>
          </a:bodyPr>
          <a:lstStyle/>
          <a:p>
            <a:r>
              <a:rPr lang="it-IT" u="sng" dirty="0"/>
              <a:t>A tale orientamento emerso nella giurisprudenza dei TAR ha aderito anche il  </a:t>
            </a:r>
            <a:r>
              <a:rPr lang="it-IT" b="1" u="sng" dirty="0" err="1"/>
              <a:t>Cons</a:t>
            </a:r>
            <a:r>
              <a:rPr lang="it-IT" b="1" u="sng" dirty="0"/>
              <a:t>. Stato, sez. IV, 8 settembre 2015 n. 4176,</a:t>
            </a:r>
            <a:r>
              <a:rPr lang="it-IT" u="sng" dirty="0"/>
              <a:t> </a:t>
            </a:r>
            <a:r>
              <a:rPr lang="it-IT" dirty="0"/>
              <a:t>secondo cui </a:t>
            </a:r>
          </a:p>
          <a:p>
            <a:endParaRPr lang="it-IT" dirty="0"/>
          </a:p>
          <a:p>
            <a:pPr lvl="1"/>
            <a:r>
              <a:rPr lang="it-IT" i="1" dirty="0"/>
              <a:t>"alla luce del vigente ordinamento giuridico, </a:t>
            </a:r>
            <a:r>
              <a:rPr lang="it-IT" i="1" u="sng" dirty="0"/>
              <a:t>non è ammissibile il rilascio di una concessione in sanatoria subordinata alla esecuzione di opere edilizie, anche se tali interventi sono finalizzati a ricondurre il manufatto nell'alveo della legalità</a:t>
            </a:r>
            <a:r>
              <a:rPr lang="it-IT" i="1" dirty="0"/>
              <a:t>"</a:t>
            </a:r>
            <a:r>
              <a:rPr lang="it-IT" dirty="0"/>
              <a:t>,</a:t>
            </a:r>
          </a:p>
          <a:p>
            <a:endParaRPr lang="it-IT" dirty="0"/>
          </a:p>
          <a:p>
            <a:pPr lvl="1"/>
            <a:r>
              <a:rPr lang="it-IT" dirty="0"/>
              <a:t> atteso che </a:t>
            </a:r>
            <a:r>
              <a:rPr lang="it-IT" i="1" dirty="0"/>
              <a:t>"contrasterebbe ontologicamente con gli elementi essenziali dell'accertamento di conformità, i quali presuppongono la già avvenuta esecuzione delle opere e la loro integrale conformità alla disciplina urbanistica"</a:t>
            </a:r>
            <a:r>
              <a:rPr lang="it-IT" dirty="0"/>
              <a:t>.</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814081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Infine va rilevato che </a:t>
            </a:r>
            <a:r>
              <a:rPr lang="it-IT" u="sng" dirty="0"/>
              <a:t>anche la Cassazione penale ha ripetutamente censurato la prassi di condizionare il rilascio del permesso in sanatoria all’adempimento di prescrizioni comportanti l’esecuzione di ulteriori opere finalizzate a ricondurre a conformità l’abuso</a:t>
            </a:r>
          </a:p>
          <a:p>
            <a:endParaRPr lang="it-IT" dirty="0"/>
          </a:p>
          <a:p>
            <a:r>
              <a:rPr lang="it-IT" dirty="0"/>
              <a:t>Vedasi su tutte </a:t>
            </a:r>
            <a:r>
              <a:rPr lang="it-IT" b="1" dirty="0"/>
              <a:t>Cassazione penale sez. III , - 24/05/2017, n. 43155 </a:t>
            </a:r>
            <a:r>
              <a:rPr lang="it-IT" dirty="0"/>
              <a:t>che richiama efficacemente anche i propri più significativi precedenti sul punto, affermando quanto segue:</a:t>
            </a:r>
            <a:endParaRPr lang="it-IT" b="1" dirty="0"/>
          </a:p>
          <a:p>
            <a:endParaRPr lang="it-IT" dirty="0"/>
          </a:p>
          <a:p>
            <a:pPr lvl="1"/>
            <a:r>
              <a:rPr lang="it-IT" i="1" dirty="0"/>
              <a:t>« il consolidato indirizzo interpretativo di questa Corte </a:t>
            </a:r>
            <a:r>
              <a:rPr lang="it-IT" i="1" u="sng" dirty="0"/>
              <a:t>ritiene che sia illegittimo e non determini l'estinzione del reato edilizio, ai sensi del combinato disposto del D.P.R. 6 giugno 2001, n. 380, artt. 36 e 45, il rilascio di un permesso di costruire in sanatoria condizionato all'esecuzione di specifici interventi </a:t>
            </a:r>
            <a:r>
              <a:rPr lang="it-IT" i="1" dirty="0"/>
              <a:t>finalizzati a ricondurre il manufatto abusivo nell'alveo di conformità agli strumenti urbanistici, in quanto detta subordinazione contrasta ontologicamente con la ratio della sanatoria, collegabile alla già avvenuta esecuzione delle opere e alla loro integrale rispondenza alla disciplina urbanistica (Sez. 3, n. 51013 del 5/11/2015, </a:t>
            </a:r>
            <a:r>
              <a:rPr lang="it-IT" i="1" dirty="0" err="1"/>
              <a:t>dep</a:t>
            </a:r>
            <a:r>
              <a:rPr lang="it-IT" i="1" dirty="0"/>
              <a:t>. 29/12/2015, </a:t>
            </a:r>
            <a:r>
              <a:rPr lang="it-IT" i="1" dirty="0" err="1"/>
              <a:t>Carratù</a:t>
            </a:r>
            <a:r>
              <a:rPr lang="it-IT" i="1" dirty="0"/>
              <a:t> e altro, </a:t>
            </a:r>
            <a:r>
              <a:rPr lang="it-IT" i="1" dirty="0" err="1"/>
              <a:t>Rv</a:t>
            </a:r>
            <a:r>
              <a:rPr lang="it-IT" i="1" dirty="0"/>
              <a:t>. 266034; Sez. 3, n. 19587 del 27/04/2011, </a:t>
            </a:r>
            <a:r>
              <a:rPr lang="it-IT" i="1" dirty="0" err="1"/>
              <a:t>dep</a:t>
            </a:r>
            <a:r>
              <a:rPr lang="it-IT" i="1" dirty="0"/>
              <a:t>. 18/05/2011, Montini e altro, </a:t>
            </a:r>
            <a:r>
              <a:rPr lang="it-IT" i="1" dirty="0" err="1"/>
              <a:t>Rv</a:t>
            </a:r>
            <a:r>
              <a:rPr lang="it-IT" i="1" dirty="0"/>
              <a:t>. 250477; Sez. 3, n. 291 del 26/11/2003, </a:t>
            </a:r>
            <a:r>
              <a:rPr lang="it-IT" i="1" dirty="0" err="1"/>
              <a:t>dep</a:t>
            </a:r>
            <a:r>
              <a:rPr lang="it-IT" i="1" dirty="0"/>
              <a:t>. 9/01/2004, P.M. in </a:t>
            </a:r>
            <a:r>
              <a:rPr lang="it-IT" i="1" dirty="0" err="1"/>
              <a:t>proc</a:t>
            </a:r>
            <a:r>
              <a:rPr lang="it-IT" i="1" dirty="0"/>
              <a:t>. </a:t>
            </a:r>
            <a:r>
              <a:rPr lang="it-IT" i="1" dirty="0" err="1"/>
              <a:t>Fammiano</a:t>
            </a:r>
            <a:r>
              <a:rPr lang="it-IT" i="1" dirty="0"/>
              <a:t>, </a:t>
            </a:r>
            <a:r>
              <a:rPr lang="it-IT" i="1" dirty="0" err="1"/>
              <a:t>Rv</a:t>
            </a:r>
            <a:r>
              <a:rPr lang="it-IT" i="1" dirty="0"/>
              <a:t>. 226871).»</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9234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7030A0"/>
            </a:solidFill>
          </a:ln>
        </p:spPr>
        <p:txBody>
          <a:bodyPr>
            <a:normAutofit/>
          </a:bodyPr>
          <a:lstStyle/>
          <a:p>
            <a:r>
              <a:rPr lang="it-IT" b="1" dirty="0">
                <a:ln w="10541" cmpd="sng">
                  <a:solidFill>
                    <a:schemeClr val="accent1">
                      <a:shade val="88000"/>
                      <a:satMod val="110000"/>
                    </a:schemeClr>
                  </a:solidFill>
                  <a:prstDash val="solid"/>
                </a:ln>
                <a:solidFill>
                  <a:srgbClr val="7030A0"/>
                </a:solidFill>
              </a:rPr>
              <a:t>7. </a:t>
            </a:r>
            <a:r>
              <a:rPr lang="it-IT" b="1" dirty="0" err="1">
                <a:ln w="10541" cmpd="sng">
                  <a:solidFill>
                    <a:schemeClr val="accent1">
                      <a:shade val="88000"/>
                      <a:satMod val="110000"/>
                    </a:schemeClr>
                  </a:solidFill>
                  <a:prstDash val="solid"/>
                </a:ln>
                <a:solidFill>
                  <a:srgbClr val="7030A0"/>
                </a:solidFill>
              </a:rPr>
              <a:t>INAMMISSIBILIT</a:t>
            </a:r>
            <a:r>
              <a:rPr lang="it-IT" b="1" cap="all" dirty="0" err="1">
                <a:ln w="10541" cmpd="sng">
                  <a:solidFill>
                    <a:schemeClr val="accent1">
                      <a:shade val="88000"/>
                      <a:satMod val="110000"/>
                    </a:schemeClr>
                  </a:solidFill>
                  <a:prstDash val="solid"/>
                </a:ln>
                <a:solidFill>
                  <a:srgbClr val="7030A0"/>
                </a:solidFill>
              </a:rPr>
              <a:t>à</a:t>
            </a:r>
            <a:r>
              <a:rPr lang="it-IT" b="1" dirty="0">
                <a:ln w="10541" cmpd="sng">
                  <a:solidFill>
                    <a:schemeClr val="accent1">
                      <a:shade val="88000"/>
                      <a:satMod val="110000"/>
                    </a:schemeClr>
                  </a:solidFill>
                  <a:prstDash val="solid"/>
                </a:ln>
                <a:solidFill>
                  <a:srgbClr val="7030A0"/>
                </a:solidFill>
              </a:rPr>
              <a:t> DELLA SANATORIA CON OPERE E DELLA SANATORIA PARZIALE</a:t>
            </a:r>
            <a:endParaRPr lang="it-IT" b="1" cap="all" dirty="0">
              <a:ln w="10541" cmpd="sng">
                <a:solidFill>
                  <a:schemeClr val="accent1">
                    <a:shade val="88000"/>
                    <a:satMod val="110000"/>
                  </a:schemeClr>
                </a:solidFill>
                <a:prstDash val="solid"/>
              </a:ln>
              <a:solidFill>
                <a:srgbClr val="7030A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u="sng" dirty="0"/>
              <a:t>Merita una citazione anche </a:t>
            </a:r>
            <a:r>
              <a:rPr lang="it-IT" u="sng" dirty="0" err="1"/>
              <a:t>Cass</a:t>
            </a:r>
            <a:r>
              <a:rPr lang="it-IT" u="sng" dirty="0"/>
              <a:t>. </a:t>
            </a:r>
            <a:r>
              <a:rPr lang="it-IT" u="sng" dirty="0" err="1"/>
              <a:t>pen</a:t>
            </a:r>
            <a:r>
              <a:rPr lang="it-IT" u="sng" dirty="0"/>
              <a:t>. Sez. III, </a:t>
            </a:r>
            <a:r>
              <a:rPr lang="it-IT" u="sng" dirty="0" err="1"/>
              <a:t>Sent</a:t>
            </a:r>
            <a:r>
              <a:rPr lang="it-IT" u="sng" dirty="0"/>
              <a:t>., 15-06-2017, n. 30168</a:t>
            </a:r>
            <a:r>
              <a:rPr lang="it-IT" dirty="0"/>
              <a:t>, ove oltre a ribadire l’assunto per cui va esclusa, in sede penale, la validità del permesso di costruire in sanatoria carente del presupposto della c.d. doppia conformità che, secondo il </a:t>
            </a:r>
            <a:r>
              <a:rPr lang="it-IT" i="1" dirty="0">
                <a:hlinkClick r:id="rId3"/>
              </a:rPr>
              <a:t>D.P.R. n. 380 del 2001,</a:t>
            </a:r>
            <a:r>
              <a:rPr lang="it-IT" i="1" dirty="0"/>
              <a:t> art. </a:t>
            </a:r>
            <a:r>
              <a:rPr lang="it-IT" i="1" dirty="0">
                <a:hlinkClick r:id="rId4"/>
              </a:rPr>
              <a:t>36</a:t>
            </a:r>
            <a:r>
              <a:rPr lang="it-IT" dirty="0"/>
              <a:t>, deve sussistere sia al momento della realizzazione dell'opera, sia al momento della presentazione della domanda di sanatoria, si è altresì rilevato</a:t>
            </a:r>
          </a:p>
          <a:p>
            <a:endParaRPr lang="it-IT" dirty="0"/>
          </a:p>
          <a:p>
            <a:pPr lvl="1"/>
            <a:r>
              <a:rPr lang="it-IT" sz="2600" i="1" dirty="0"/>
              <a:t>«come il permesso medesimo sia stato rilasciato previo intervento demolitorio finalizzato alla riduzione della volumetria, non essendo consentita, proprio in ragione del testuale contenuto della citata disposizione normativa, l'esecuzione di specifici interventi aventi lo scopo di far acquisire alle opere il requisito della conformità alla disciplina urbanistica ed edilizia che non posseggono.»</a:t>
            </a:r>
          </a:p>
          <a:p>
            <a:pPr lvl="1"/>
            <a:endParaRPr lang="it-IT" sz="2600" dirty="0"/>
          </a:p>
          <a:p>
            <a:pPr lvl="1"/>
            <a:r>
              <a:rPr lang="it-IT" sz="2600" dirty="0"/>
              <a:t>Che </a:t>
            </a:r>
            <a:r>
              <a:rPr lang="it-IT" sz="2600" i="1" dirty="0"/>
              <a:t>«la </a:t>
            </a:r>
            <a:r>
              <a:rPr lang="it-IT" sz="2600" i="1" u="sng" dirty="0"/>
              <a:t>giurisprudenza di questa Corte ha sempre escluso la possibilità eseguire interventi soggetti a </a:t>
            </a:r>
            <a:r>
              <a:rPr lang="it-IT" sz="2600" i="1" u="sng" dirty="0" err="1"/>
              <a:t>d.i.a</a:t>
            </a:r>
            <a:r>
              <a:rPr lang="it-IT" sz="2600" i="1" u="sng" dirty="0"/>
              <a:t>. (ora </a:t>
            </a:r>
            <a:r>
              <a:rPr lang="it-IT" sz="2600" i="1" u="sng" dirty="0" err="1"/>
              <a:t>s.c.i.a</a:t>
            </a:r>
            <a:r>
              <a:rPr lang="it-IT" sz="2600" i="1" u="sng" dirty="0"/>
              <a:t>.) su manufatti abusivi che non siano stati sanati </a:t>
            </a:r>
            <a:r>
              <a:rPr lang="it-IT" sz="2600" i="1" u="sng" dirty="0" err="1"/>
              <a:t>nè</a:t>
            </a:r>
            <a:r>
              <a:rPr lang="it-IT" sz="2600" i="1" u="sng" dirty="0"/>
              <a:t> condonati, chiarendo che non è applicabile il regime della </a:t>
            </a:r>
            <a:r>
              <a:rPr lang="it-IT" sz="2600" i="1" u="sng" dirty="0" err="1"/>
              <a:t>d.i.a</a:t>
            </a:r>
            <a:r>
              <a:rPr lang="it-IT" sz="2600" i="1" u="sng" dirty="0"/>
              <a:t>. a lavori edilizi che interessino detti manufatti, </a:t>
            </a:r>
            <a:r>
              <a:rPr lang="it-IT" sz="2600" b="1" i="1" u="sng" dirty="0"/>
              <a:t>in quanto gli interventi ulteriori (sia pure riconducibili, nella loro oggettività, alle categorie della manutenzione straordinaria, del restauro e/o risanamento conservativo, della ristrutturazione, della realizzazione di opere costituenti pertinenze urbanistiche) ripetono le caratteristiche di illegittimità dell'opera principale alla quale ineriscono strutturalmente </a:t>
            </a:r>
            <a:r>
              <a:rPr lang="it-IT" sz="2600" i="1" dirty="0"/>
              <a:t>(così Sez. 3, n. 21490 del 19/04/2006, Pagano, </a:t>
            </a:r>
            <a:r>
              <a:rPr lang="it-IT" sz="2600" i="1" dirty="0" err="1"/>
              <a:t>Rv</a:t>
            </a:r>
            <a:r>
              <a:rPr lang="it-IT" sz="2600" i="1" dirty="0"/>
              <a:t>. 23447201. </a:t>
            </a:r>
            <a:r>
              <a:rPr lang="it-IT" sz="2600" i="1" dirty="0" err="1"/>
              <a:t>Conf</a:t>
            </a:r>
            <a:r>
              <a:rPr lang="it-IT" sz="2600" i="1" dirty="0"/>
              <a:t>. Sez. 3, n. 45070 del 24/10/2008, Rubino non mass.; Sez. 3, n. 1810 del 2/12/2008 (</a:t>
            </a:r>
            <a:r>
              <a:rPr lang="it-IT" sz="2600" i="1" dirty="0" err="1"/>
              <a:t>dep</a:t>
            </a:r>
            <a:r>
              <a:rPr lang="it-IT" sz="2600" i="1" dirty="0"/>
              <a:t>. 2009),</a:t>
            </a:r>
            <a:r>
              <a:rPr lang="it-IT" sz="2600" dirty="0"/>
              <a:t> … [ed ivi vedasi la citazione di altri numerosi precedenti]»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8004086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600" dirty="0"/>
              <a:t>La </a:t>
            </a:r>
            <a:r>
              <a:rPr lang="it-IT" sz="2600" u="sng" dirty="0"/>
              <a:t>collocazione delle opere abusive nel tempo </a:t>
            </a:r>
            <a:r>
              <a:rPr lang="it-IT" sz="2600" dirty="0"/>
              <a:t>è elemento di grande rilevanza a molteplici fini</a:t>
            </a:r>
          </a:p>
          <a:p>
            <a:endParaRPr lang="it-IT" sz="2600" dirty="0"/>
          </a:p>
          <a:p>
            <a:r>
              <a:rPr lang="it-IT" sz="2500" dirty="0"/>
              <a:t>Innanzitutto </a:t>
            </a:r>
            <a:r>
              <a:rPr lang="it-IT" sz="2500" u="sng" dirty="0"/>
              <a:t>per riscontrare l’effettivo carattere di abuso (formale) delle opere realizzate senza permesso di costruire</a:t>
            </a:r>
            <a:r>
              <a:rPr lang="it-IT" sz="2500" dirty="0"/>
              <a:t>, alla luce di un </a:t>
            </a:r>
            <a:r>
              <a:rPr lang="it-IT" sz="2500" u="sng" dirty="0"/>
              <a:t>triplice discrimine temporale rinvenibile nella normativa urbanistica statale succedutasi</a:t>
            </a:r>
          </a:p>
          <a:p>
            <a:pPr lvl="1"/>
            <a:endParaRPr lang="it-IT" sz="2200" dirty="0"/>
          </a:p>
          <a:p>
            <a:pPr lvl="1"/>
            <a:r>
              <a:rPr lang="it-IT" sz="2300" dirty="0"/>
              <a:t>Fino all’entrata in vigore della legge urbanistica n.1150 del 1942, vale a dire </a:t>
            </a:r>
            <a:r>
              <a:rPr lang="it-IT" sz="2300" u="sng" dirty="0"/>
              <a:t>fino al 31 ottobre del 1942 non sussisteva l’obbligo di munirsi di licenza</a:t>
            </a:r>
            <a:r>
              <a:rPr lang="it-IT" sz="2300" dirty="0"/>
              <a:t> per realizzare opere edilizie</a:t>
            </a:r>
          </a:p>
          <a:p>
            <a:pPr lvl="2"/>
            <a:endParaRPr lang="it-IT" sz="1900" dirty="0"/>
          </a:p>
          <a:p>
            <a:pPr lvl="1"/>
            <a:r>
              <a:rPr lang="it-IT" sz="2300" dirty="0"/>
              <a:t>Con l’entrata in vigore della L.1150/1942 </a:t>
            </a:r>
            <a:r>
              <a:rPr lang="it-IT" sz="2300" u="sng" dirty="0"/>
              <a:t>l’obbligo del previo rilascio della licenza edilizia è imposto solo per gli immobili edificati nei centri abitati </a:t>
            </a:r>
            <a:r>
              <a:rPr lang="it-IT" sz="2300" dirty="0"/>
              <a:t>«</a:t>
            </a:r>
            <a:r>
              <a:rPr lang="it-IT" sz="2300" i="1" dirty="0"/>
              <a:t>ed ove esista il piano regolatore comunale, anche dentro le zone di espansione»</a:t>
            </a:r>
            <a:r>
              <a:rPr lang="it-IT" sz="2300" dirty="0"/>
              <a:t> (art.31)</a:t>
            </a:r>
          </a:p>
          <a:p>
            <a:pPr lvl="2"/>
            <a:endParaRPr lang="it-IT" sz="1900" dirty="0"/>
          </a:p>
          <a:p>
            <a:pPr lvl="1"/>
            <a:r>
              <a:rPr lang="it-IT" sz="2300" u="sng" dirty="0"/>
              <a:t>Dal 1 settembre 1967</a:t>
            </a:r>
            <a:r>
              <a:rPr lang="it-IT" sz="2300" dirty="0"/>
              <a:t>, con l’entrata in vigore della c.d. legge «Ponte», 6 agosto 1967, n.765, il suddetto art.31 viene modificato, imponendosi </a:t>
            </a:r>
            <a:r>
              <a:rPr lang="it-IT" sz="2300" u="sng" dirty="0"/>
              <a:t>il rilascio della licenza edilizia anche per i manufatti edificati al di fuori dei centri abitati e delle zone di espansione previste dal PRG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950604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sz="2600" dirty="0"/>
              <a:t>Prevalentemente, ai fini che qui interessano, </a:t>
            </a:r>
            <a:r>
              <a:rPr lang="it-IT" sz="2600" u="sng" dirty="0"/>
              <a:t>la determinazione dell’epoca di realizzazione degli interventi edilizi abusivi è poi esiziale per accertare la prima condizione per la loro sanabilità, ovvero la conformità </a:t>
            </a:r>
            <a:r>
              <a:rPr lang="it-IT" sz="2600" dirty="0"/>
              <a:t>alla disciplina urbanistico-edilizia vigente in detto momento realizzativo dell’abuso.</a:t>
            </a:r>
          </a:p>
          <a:p>
            <a:pPr lvl="1"/>
            <a:endParaRPr lang="it-IT" sz="2200" dirty="0"/>
          </a:p>
          <a:p>
            <a:pPr lvl="1"/>
            <a:r>
              <a:rPr lang="it-IT" sz="2200" dirty="0"/>
              <a:t> Ovviamente la determinazione dell’epoca di realizzazione delle opere abusive è parimenti fondamentale per l’applicazione della legislazione straordinaria che ha caratterizzato i tre condoni edilizi del 1985, del 1994 e del 2003.</a:t>
            </a:r>
          </a:p>
          <a:p>
            <a:pPr lvl="1"/>
            <a:endParaRPr lang="it-IT" sz="2200" dirty="0"/>
          </a:p>
          <a:p>
            <a:pPr lvl="1"/>
            <a:endParaRPr lang="it-IT" sz="22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139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38715936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600" dirty="0"/>
              <a:t>La giurisprudenza è concorde nel ritenere  che </a:t>
            </a:r>
            <a:r>
              <a:rPr lang="it-IT" sz="2600" i="1" dirty="0"/>
              <a:t>«</a:t>
            </a:r>
            <a:r>
              <a:rPr lang="it-IT" i="1" dirty="0"/>
              <a:t> </a:t>
            </a:r>
            <a:r>
              <a:rPr lang="it-IT" b="1" i="1" u="sng" dirty="0"/>
              <a:t>l'onere della prova in ordine alla data di realizzazione dell'opera edilizia</a:t>
            </a:r>
            <a:r>
              <a:rPr lang="it-IT" i="1" dirty="0"/>
              <a:t> - sia al fine di poter fruire del beneficio del condono edilizio sia al fine di poter escludere la necessità di titolo abilitativo per essere realizzata al di fuori del centro abitato in epoca antecedente alla legge "ponte" n. 761 del 1967 - </a:t>
            </a:r>
            <a:r>
              <a:rPr lang="it-IT" b="1" i="1" u="sng" dirty="0"/>
              <a:t>grava sul privato</a:t>
            </a:r>
            <a:r>
              <a:rPr lang="it-IT" i="1" dirty="0"/>
              <a:t>» </a:t>
            </a:r>
            <a:r>
              <a:rPr lang="it-IT" dirty="0"/>
              <a:t>(cfr. </a:t>
            </a:r>
            <a:r>
              <a:rPr lang="it-IT" dirty="0">
                <a:hlinkClick r:id="rId3"/>
              </a:rPr>
              <a:t>Cons. Stato, VI, 24-5-2016, n. 2179</a:t>
            </a:r>
            <a:r>
              <a:rPr lang="it-IT" dirty="0"/>
              <a:t> )</a:t>
            </a:r>
          </a:p>
          <a:p>
            <a:endParaRPr lang="it-IT" sz="2200" dirty="0"/>
          </a:p>
          <a:p>
            <a:pPr lvl="1"/>
            <a:r>
              <a:rPr lang="it-IT" dirty="0"/>
              <a:t>Per cui </a:t>
            </a:r>
            <a:r>
              <a:rPr lang="it-IT" b="1" u="sng" dirty="0"/>
              <a:t>non grava sull'Amministrazione comunale </a:t>
            </a:r>
            <a:r>
              <a:rPr lang="it-IT" dirty="0"/>
              <a:t>l'onere di fornire prova della data di realizzazione dell'abuso, al fine di supportare la legittimità della ingiunta demolizione (esistente (cfr. </a:t>
            </a:r>
            <a:r>
              <a:rPr lang="it-IT" dirty="0">
                <a:hlinkClick r:id="rId3"/>
              </a:rPr>
              <a:t>T.A.R. Campania- Salerno, II, 19-5-2015, n. 1038</a:t>
            </a:r>
            <a:r>
              <a:rPr lang="it-IT" dirty="0"/>
              <a:t> e Consiglio di Stato sez. VI, 06/02/2019, n.903 ).</a:t>
            </a:r>
            <a:endParaRPr lang="it-IT" sz="1800" dirty="0"/>
          </a:p>
          <a:p>
            <a:pPr lvl="1"/>
            <a:endParaRPr lang="it-IT" sz="2200" dirty="0"/>
          </a:p>
          <a:p>
            <a:pPr lvl="1"/>
            <a:endParaRPr lang="it-IT" sz="22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934724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pPr lvl="1"/>
            <a:r>
              <a:rPr lang="it-IT" sz="2200" dirty="0"/>
              <a:t>Per altro, in ordine alle </a:t>
            </a:r>
            <a:r>
              <a:rPr lang="it-IT" sz="2200" u="sng" dirty="0"/>
              <a:t>modalità con cui il privato è tenuto ad assolvere a detto onere di prova</a:t>
            </a:r>
            <a:r>
              <a:rPr lang="it-IT" sz="2200" dirty="0"/>
              <a:t>, </a:t>
            </a:r>
            <a:r>
              <a:rPr lang="it-IT" sz="2200" b="1" dirty="0"/>
              <a:t>sono state ritenute insufficienti le dichiarazioni sostitutive di atto di notorietà </a:t>
            </a:r>
            <a:r>
              <a:rPr lang="it-IT" sz="2200" dirty="0"/>
              <a:t>rese ai sensi del </a:t>
            </a:r>
            <a:r>
              <a:rPr lang="it-IT" sz="2200" dirty="0" err="1"/>
              <a:t>d.P.R.</a:t>
            </a:r>
            <a:r>
              <a:rPr lang="it-IT" sz="2200" dirty="0"/>
              <a:t> n.445/2000, alla luce dell’orientamento giurisprudenziale ( cfr. citato Consiglio Stato n.903/2019; </a:t>
            </a:r>
            <a:r>
              <a:rPr lang="it-IT" sz="2200" dirty="0">
                <a:hlinkClick r:id="rId3"/>
              </a:rPr>
              <a:t>Cons. Stato, VI, 24-5-2016, n. 2179</a:t>
            </a:r>
            <a:r>
              <a:rPr lang="it-IT" sz="2200" dirty="0"/>
              <a:t>) secondo il quale</a:t>
            </a:r>
          </a:p>
          <a:p>
            <a:pPr lvl="1"/>
            <a:endParaRPr lang="it-IT" dirty="0"/>
          </a:p>
          <a:p>
            <a:pPr lvl="2"/>
            <a:r>
              <a:rPr lang="it-IT" sz="1900" i="1" dirty="0"/>
              <a:t>«le dichiarazioni sostitutive di atto di notorietà non sono utilizzabili nel processo amministrativo e non rivestono alcun effettivo valore probatorio, </a:t>
            </a:r>
            <a:r>
              <a:rPr lang="it-IT" sz="1900" i="1" u="sng" dirty="0"/>
              <a:t>potendo costituire solo indizi che, in mancanza di altri elementi nuovi, precisi e concordanti, non risultano ex se idonei a scalfire l'attività istruttoria dell'amministrazione</a:t>
            </a:r>
            <a:r>
              <a:rPr lang="it-IT" sz="1900" i="1" dirty="0"/>
              <a:t>.»</a:t>
            </a:r>
          </a:p>
          <a:p>
            <a:endParaRPr lang="it-IT" sz="1900" i="1" dirty="0"/>
          </a:p>
          <a:p>
            <a:pPr lvl="2"/>
            <a:r>
              <a:rPr lang="it-IT" sz="1900" i="1" dirty="0"/>
              <a:t>«Esse, infatti, non sono sufficienti alla prova della data di ultimazione dei lavori, dovendo essere supportate da ulteriori riscontri documentari, eventualmente indiziari, purché altamente probanti (cfr. </a:t>
            </a:r>
            <a:r>
              <a:rPr lang="it-IT" sz="1900" i="1" dirty="0">
                <a:hlinkClick r:id="rId3"/>
              </a:rPr>
              <a:t>Cons. Stato, VI, 15-10-2013, n. 5007</a:t>
            </a:r>
            <a:r>
              <a:rPr lang="it-IT" sz="1900" i="1" dirty="0"/>
              <a:t>), ritenendosi all'uopo utili peculiari atti, quali fatture, ricevute relative all'esecuzione dei lavori ed all'acquisto dei materiali, bolle di consegna (cfr. </a:t>
            </a:r>
            <a:r>
              <a:rPr lang="it-IT" sz="1900" i="1" dirty="0">
                <a:hlinkClick r:id="rId3"/>
              </a:rPr>
              <a:t>Cons. Stato, V, 14-3-2007, n. 1249</a:t>
            </a:r>
            <a:r>
              <a:rPr lang="it-IT" sz="1900" i="1" dirty="0"/>
              <a:t>; </a:t>
            </a:r>
            <a:r>
              <a:rPr lang="it-IT" sz="1900" i="1" dirty="0">
                <a:hlinkClick r:id="rId3"/>
              </a:rPr>
              <a:t>T.A.R. Latina, I, 19-5-2015, n. 401</a:t>
            </a:r>
            <a:r>
              <a:rPr lang="it-IT" sz="1900" i="1" dirty="0"/>
              <a:t>).»</a:t>
            </a:r>
          </a:p>
          <a:p>
            <a:pPr lvl="1"/>
            <a:endParaRPr lang="it-IT" sz="22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1481252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2600" dirty="0"/>
              <a:t>Dalla </a:t>
            </a:r>
            <a:r>
              <a:rPr lang="it-IT" sz="2600" u="sng" dirty="0"/>
              <a:t>natura permanente degli illeciti edilizi </a:t>
            </a:r>
            <a:r>
              <a:rPr lang="it-IT" sz="2600" dirty="0"/>
              <a:t>l’elaborazione giurisprudenziale ha poi dedotto </a:t>
            </a:r>
            <a:r>
              <a:rPr lang="it-IT" sz="2600" u="sng" dirty="0"/>
              <a:t>una serie di corollari di grande interesse e rilevanza pratica per gli operatori</a:t>
            </a:r>
            <a:r>
              <a:rPr lang="it-IT" sz="2600" dirty="0"/>
              <a:t>, ed </a:t>
            </a:r>
            <a:r>
              <a:rPr lang="it-IT" sz="2600" i="1" dirty="0"/>
              <a:t>in primis </a:t>
            </a:r>
            <a:r>
              <a:rPr lang="it-IT" sz="2600" dirty="0"/>
              <a:t>la conseguenza  che </a:t>
            </a:r>
            <a:r>
              <a:rPr lang="it-IT" sz="2600" u="sng" dirty="0"/>
              <a:t>una volta accertato il carattere abusivo delle opere edilizie realizzate in assenza di titolo </a:t>
            </a:r>
            <a:r>
              <a:rPr lang="it-IT" sz="2600" u="sng" dirty="0" err="1"/>
              <a:t>autorizzatorio</a:t>
            </a:r>
            <a:r>
              <a:rPr lang="it-IT" sz="2600" u="sng" dirty="0"/>
              <a:t>, anche qualora detto accertamento intervenga </a:t>
            </a:r>
            <a:r>
              <a:rPr lang="it-IT" sz="2600" b="1" u="sng" dirty="0"/>
              <a:t>a grande distanza di tempo </a:t>
            </a:r>
            <a:r>
              <a:rPr lang="it-IT" sz="2600" u="sng" dirty="0"/>
              <a:t>dal momento realizzativo dell’abuso,   </a:t>
            </a:r>
            <a:r>
              <a:rPr lang="it-IT" sz="2600" b="1" u="sng" dirty="0"/>
              <a:t>l’ingiunzione di demolizione deve essere adottata senza l’assolvimento di particolari oneri motivazionali, e pure nei confronti dell’attuale proprietario incolpevole</a:t>
            </a:r>
          </a:p>
          <a:p>
            <a:endParaRPr lang="it-IT" sz="2600" i="1" dirty="0"/>
          </a:p>
          <a:p>
            <a:pPr lvl="1"/>
            <a:r>
              <a:rPr lang="it-IT" sz="2200" dirty="0"/>
              <a:t>Opinando diversamente, infatti, ritenendo cioè non sanzionabili con la demolizione i manufatti abusivi risalenti nel tempo e di proprietà di soggetti del tutto estranei alla loro realizzazione, si introdurrebbe, per via interpretativa un’inammissibile forma di sanatoria extra-</a:t>
            </a:r>
            <a:r>
              <a:rPr lang="it-IT" sz="2200" dirty="0" err="1"/>
              <a:t>ordinem</a:t>
            </a:r>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451065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400" dirty="0"/>
              <a:t>In realtà </a:t>
            </a:r>
            <a:r>
              <a:rPr lang="it-IT" sz="2400" u="sng" dirty="0"/>
              <a:t>sui presupposti del potere repressivo degli abusi edilizi risalenti nel tempo si era registrato un contrasto giurisprudenziale che solo recentemente è stato risolto dall’ </a:t>
            </a:r>
            <a:r>
              <a:rPr lang="it-IT" sz="2400" b="1" u="sng" dirty="0"/>
              <a:t>Adunanza Plenaria del Consiglio di Stato </a:t>
            </a:r>
            <a:r>
              <a:rPr lang="it-IT" sz="2400" b="1" dirty="0"/>
              <a:t>(</a:t>
            </a:r>
            <a:r>
              <a:rPr lang="it-IT" sz="2400" b="1" dirty="0" err="1"/>
              <a:t>Sent</a:t>
            </a:r>
            <a:r>
              <a:rPr lang="it-IT" sz="2400" b="1" dirty="0"/>
              <a:t>. 17-10-2017, n. 99,</a:t>
            </a:r>
            <a:r>
              <a:rPr lang="it-IT" sz="2400" dirty="0"/>
              <a:t> alla quale la sesta sezione del Consiglio di Stato ha rimesso la seguente questione:</a:t>
            </a:r>
          </a:p>
          <a:p>
            <a:endParaRPr lang="it-IT" sz="2400" dirty="0"/>
          </a:p>
          <a:p>
            <a:pPr lvl="1"/>
            <a:r>
              <a:rPr lang="it-IT" sz="2000" i="1" dirty="0"/>
              <a:t>"se l'ordinanza di demolizione di immobile abusivo (nella specie, trasferito </a:t>
            </a:r>
            <a:r>
              <a:rPr lang="it-IT" sz="2000" i="1" dirty="0" err="1"/>
              <a:t>mortis</a:t>
            </a:r>
            <a:r>
              <a:rPr lang="it-IT" sz="2000" i="1" dirty="0"/>
              <a:t> causa) debba essere congruamente motivata sulla sussistenza di un interesse pubblico concreto e attuale al ripristino della legalità violata quando il provvedimento sanzionatorio intervenga a una distanza temporale straordinariamente lunga dalla commissione dell'abuso, il titolare attuale non sia responsabile dell'abuso e il trasferimento non denoti intenti elusivi del provvedimento sanzionatorio".</a:t>
            </a:r>
          </a:p>
          <a:p>
            <a:pPr lvl="1"/>
            <a:endParaRPr lang="it-IT" sz="2000" i="1" dirty="0"/>
          </a:p>
          <a:p>
            <a:pPr lvl="1"/>
            <a:r>
              <a:rPr lang="it-IT" sz="2000" b="1" u="sng" dirty="0"/>
              <a:t>L’Adunanza Plenaria ha risolto la questione postale formulando il seguente principio di diritto: </a:t>
            </a:r>
            <a:r>
              <a:rPr lang="it-IT" sz="2000" i="1" dirty="0"/>
              <a:t>«</a:t>
            </a:r>
            <a:r>
              <a:rPr lang="it-IT" sz="2000" b="1" i="1" u="sng" dirty="0"/>
              <a:t>Il provvedimento con cui viene ingiunta, sia pur tardivamente, la demolizione di un immobile abusivo </a:t>
            </a:r>
            <a:r>
              <a:rPr lang="it-IT" sz="2000" i="1" u="sng" dirty="0"/>
              <a:t>e giammai assistito da alcun titolo, per la sua natura vincolata e rigidamente ancorata al ricorrere dei relativi presupposti in fatto e in diritto, </a:t>
            </a:r>
            <a:r>
              <a:rPr lang="it-IT" sz="2000" b="1" i="1" u="sng" dirty="0"/>
              <a:t>non richiede motivazione</a:t>
            </a:r>
            <a:r>
              <a:rPr lang="it-IT" sz="2000" i="1" u="sng" dirty="0"/>
              <a:t> </a:t>
            </a:r>
            <a:r>
              <a:rPr lang="it-IT" sz="2000" b="1" i="1" u="sng" dirty="0"/>
              <a:t>in ordine alle ragioni di pubblico interesse ( diverse da quelle inerenti al ripristino della legittimità violata) che impongono la rimozione dell'abuso</a:t>
            </a:r>
            <a:r>
              <a:rPr lang="it-IT" sz="2000" i="1" dirty="0"/>
              <a:t>. Il principio in questione non ammette deroghe neppure nell'ipotesi in cui l'ingiunzione di demolizione intervenga a distanza di tempo dalla realizzazione dell'abuso, il titolare attuale non sia responsabile dell'abuso e il trasferimento non denoti intenti elusivi dell'onere di ripristino</a:t>
            </a:r>
            <a:r>
              <a:rPr lang="it-IT" sz="2000" dirty="0"/>
              <a:t>.</a:t>
            </a:r>
            <a:r>
              <a:rPr lang="it-IT" sz="2000" i="1" dirty="0"/>
              <a:t>»</a:t>
            </a:r>
          </a:p>
          <a:p>
            <a:endParaRPr lang="it-IT" sz="2600"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521765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sz="2600" dirty="0"/>
              <a:t>Al di là del chiaro e lapidario approdo cui è giunta </a:t>
            </a:r>
            <a:r>
              <a:rPr lang="it-IT" sz="2600" u="sng" dirty="0"/>
              <a:t>l’Adunanza Plenaria</a:t>
            </a:r>
            <a:r>
              <a:rPr lang="it-IT" sz="2600" dirty="0"/>
              <a:t>, merita richiamare alcuni passaggi della articolatissima motivazione, partendo proprio dal passaggio che </a:t>
            </a:r>
            <a:r>
              <a:rPr lang="it-IT" sz="2600" u="sng" dirty="0"/>
              <a:t>paventa l’introduzione di una sanatoria atipica qualora si accedesse all’interpretazione opposta </a:t>
            </a:r>
            <a:r>
              <a:rPr lang="it-IT" sz="2600" dirty="0"/>
              <a:t>a quella cui aderisce l’orientamento del tutto prevalente sancito definitivamente dall’Adunanza</a:t>
            </a:r>
          </a:p>
          <a:p>
            <a:endParaRPr lang="it-IT" sz="2600" dirty="0"/>
          </a:p>
          <a:p>
            <a:pPr lvl="1"/>
            <a:r>
              <a:rPr lang="it-IT" sz="2000" i="1" dirty="0"/>
              <a:t>«Si osserva comunque al riguardo che </a:t>
            </a:r>
            <a:r>
              <a:rPr lang="it-IT" sz="2000" i="1" u="sng" dirty="0"/>
              <a:t>non sarebbe in alcun modo concepibile l'idea stessa di connettere al decorso del tempo e all'inerzia dell'amministrazione la sostanziale perdita del potere di contrastare il grave fenomeno dell'abusivismo edilizio</a:t>
            </a:r>
            <a:r>
              <a:rPr lang="it-IT" sz="2000" i="1" dirty="0"/>
              <a:t>, ovvero di legittimare in qualche misura l'edificazione avvenuta senza titolo, non emergendo oltretutto alcuna possibile giustificazione normativa a una siffatta - e </a:t>
            </a:r>
            <a:r>
              <a:rPr lang="it-IT" sz="2000" b="1" i="1" u="sng" dirty="0"/>
              <a:t>inammissibile - forma di sanatoria automatica o </a:t>
            </a:r>
            <a:r>
              <a:rPr lang="it-IT" sz="2000" b="1" i="1" u="sng" dirty="0" err="1"/>
              <a:t>praeter</a:t>
            </a:r>
            <a:r>
              <a:rPr lang="it-IT" sz="2000" b="1" i="1" u="sng" dirty="0"/>
              <a:t> </a:t>
            </a:r>
            <a:r>
              <a:rPr lang="it-IT" sz="2000" b="1" i="1" u="sng" dirty="0" err="1"/>
              <a:t>legem</a:t>
            </a:r>
            <a:r>
              <a:rPr lang="it-IT" sz="2000" i="1" dirty="0"/>
              <a:t>.»</a:t>
            </a:r>
          </a:p>
          <a:p>
            <a:pPr lvl="1"/>
            <a:endParaRPr lang="it-IT" sz="2000" i="1" dirty="0"/>
          </a:p>
          <a:p>
            <a:pPr lvl="1"/>
            <a:endParaRPr lang="it-IT" sz="2000" i="1" dirty="0"/>
          </a:p>
          <a:p>
            <a:pPr lvl="1"/>
            <a:endParaRPr lang="it-IT" sz="2200" dirty="0"/>
          </a:p>
          <a:p>
            <a:endParaRPr lang="it-IT" sz="26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2277694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pPr lvl="1"/>
            <a:r>
              <a:rPr lang="it-IT" i="1" dirty="0"/>
              <a:t>«Una chiara conferma di quanto appena rappresentato si desume dal terzo periodo del comma 4-bis dell'articolo 31 del D.P.R. n. 380 del 2001 (per come introdotto dal comma 1, lettera </a:t>
            </a:r>
            <a:r>
              <a:rPr lang="it-IT" i="1" dirty="0" err="1"/>
              <a:t>q</a:t>
            </a:r>
            <a:r>
              <a:rPr lang="it-IT" i="1" dirty="0"/>
              <a:t>-bis) dell'articolo 17 del D.L. 12 settembre 2014, n. 133), secondo cui </a:t>
            </a:r>
            <a:r>
              <a:rPr lang="it-IT" i="1" u="sng" dirty="0"/>
              <a:t>"la mancata o tardiva emanazione del provvedimento sanzionatorio, fatte salve le responsabilità penali, costituisce elemento di valutazione della performance individuale, nonché di responsabilità disciplinare e amministrativo-contabile del dirigente e del funzionario inadempiente</a:t>
            </a:r>
            <a:r>
              <a:rPr lang="it-IT" i="1" dirty="0"/>
              <a:t>”».</a:t>
            </a:r>
          </a:p>
          <a:p>
            <a:endParaRPr lang="it-IT" i="1" dirty="0"/>
          </a:p>
          <a:p>
            <a:pPr lvl="1"/>
            <a:r>
              <a:rPr lang="it-IT" i="1" dirty="0"/>
              <a:t>«La disposizione appena richiamata chiarisce che il decorso del tempo dal momento del commesso abuso non priva giammai l'amministrazione del potere di adottare l'ordine di demolizione, configurando piuttosto specifiche - e diverse - conseguenze in termini di responsabilità in capo al dirigente o al funzionario responsabili dell'omissione o del ritardo nell'adozione di un atto che è e resta doveroso nonostante il decorso del tempo.»</a:t>
            </a:r>
          </a:p>
          <a:p>
            <a:pPr lvl="1"/>
            <a:endParaRPr lang="it-IT" i="1" dirty="0"/>
          </a:p>
          <a:p>
            <a:pPr lvl="1"/>
            <a:r>
              <a:rPr lang="it-IT" i="1" dirty="0"/>
              <a:t>«Se pertanto il decorso del tempo non può incidere sull'ineludibile doverosità degli atti volti a perseguire l'illecito attraverso l'adozione della relativa sanzione, deve conseguentemente essere escluso che l'ordinanza di demolizione di immobile abusivo (pur se tardivamente adottata) debba essere motivata sulla sussistenza di un interesse pubblico concreto e attuale al ripristino della legalità violata.»</a:t>
            </a:r>
          </a:p>
          <a:p>
            <a:pPr lvl="1"/>
            <a:endParaRPr lang="it-IT" i="1" dirty="0"/>
          </a:p>
          <a:p>
            <a:pPr lvl="1"/>
            <a:endParaRPr lang="it-IT" sz="2000" i="1" dirty="0"/>
          </a:p>
          <a:p>
            <a:pPr lvl="1"/>
            <a:endParaRPr lang="it-IT" sz="2000" i="1" dirty="0"/>
          </a:p>
          <a:p>
            <a:pPr lvl="1"/>
            <a:endParaRPr lang="it-IT" sz="2200" dirty="0"/>
          </a:p>
          <a:p>
            <a:endParaRPr lang="it-IT" sz="26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8513402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Assai copiosa è poi la giurisprudenza che ha caratterizzato il formarsi dell’orientamento prevalente cui l’Adunanza Plenaria aderisce e che puntualmente richiama nella sentenza n.9/2017</a:t>
            </a:r>
          </a:p>
          <a:p>
            <a:endParaRPr lang="it-IT" i="1" dirty="0"/>
          </a:p>
          <a:p>
            <a:pPr lvl="1"/>
            <a:r>
              <a:rPr lang="it-IT" sz="2600" i="1" dirty="0"/>
              <a:t>«E' stato in primo luogo affermato che </a:t>
            </a:r>
            <a:r>
              <a:rPr lang="it-IT" sz="2600" i="1" u="sng" dirty="0"/>
              <a:t>il tempo trascorso (in ipotesi, anche rilevante) fra il momento della realizzazione dell'abuso e l'adozione dell'ordine di demolizione non determina l'insorgenza di uno stato di legittimo affidamento</a:t>
            </a:r>
            <a:r>
              <a:rPr lang="it-IT" sz="2600" i="1" dirty="0"/>
              <a:t> e non innesta in capo all'amministrazione uno specifico onere di motivazione. Ciò in quanto il decorso del tempo, lungi dal radicare in qualche misura la posizione giuridica dell'interessato, </a:t>
            </a:r>
            <a:r>
              <a:rPr lang="it-IT" sz="2600" b="1" i="1" u="sng" dirty="0"/>
              <a:t>rafforza piuttosto il carattere abusivo dell'intervento</a:t>
            </a:r>
            <a:r>
              <a:rPr lang="it-IT" sz="2600" i="1" dirty="0"/>
              <a:t> (in tal senso - ex </a:t>
            </a:r>
            <a:r>
              <a:rPr lang="it-IT" sz="2600" i="1" dirty="0" err="1"/>
              <a:t>multis</a:t>
            </a:r>
            <a:r>
              <a:rPr lang="it-IT" sz="2600" i="1" dirty="0"/>
              <a:t> -: </a:t>
            </a:r>
            <a:r>
              <a:rPr lang="it-IT" sz="2600" i="1" dirty="0" err="1"/>
              <a:t>Cons</a:t>
            </a:r>
            <a:r>
              <a:rPr lang="it-IT" sz="2600" i="1" dirty="0"/>
              <a:t>. Stato, VI, 27 marzo 2017, n. 1386; id., VI, 6 marzo 2017, n. 1060).»</a:t>
            </a:r>
          </a:p>
          <a:p>
            <a:pPr lvl="1"/>
            <a:endParaRPr lang="it-IT" sz="2600" i="1" dirty="0"/>
          </a:p>
          <a:p>
            <a:pPr lvl="1"/>
            <a:r>
              <a:rPr lang="it-IT" sz="2600" i="1" dirty="0"/>
              <a:t>«E' stato inoltre affermato che il carattere del tutto vincolato dell'ordine di demolizione (che deve essere adottato a seguito della sola verifica dell'abusività dell'intervento) fa sì che esso non necessiti di una particolare motivazione circa l'interesse pubblico sotteso a tale determinazione. Inoltre, il provvedimento di demolizione non deve motivare in ordine a un ipotetico interesse del privato alla permanenza in loco dell'opus (in tal senso - ex </a:t>
            </a:r>
            <a:r>
              <a:rPr lang="it-IT" sz="2600" i="1" dirty="0" err="1"/>
              <a:t>multis</a:t>
            </a:r>
            <a:r>
              <a:rPr lang="it-IT" sz="2600" i="1" dirty="0"/>
              <a:t> -: </a:t>
            </a:r>
            <a:r>
              <a:rPr lang="it-IT" sz="2600" i="1" dirty="0" err="1"/>
              <a:t>Cons</a:t>
            </a:r>
            <a:r>
              <a:rPr lang="it-IT" sz="2600" i="1" dirty="0"/>
              <a:t>. Stato, VI, 21 marzo 2017, n. 1267).»</a:t>
            </a:r>
          </a:p>
          <a:p>
            <a:pPr lvl="1"/>
            <a:endParaRPr lang="it-IT" sz="2000" i="1" dirty="0"/>
          </a:p>
          <a:p>
            <a:pPr lvl="1"/>
            <a:endParaRPr lang="it-IT" sz="2000" i="1" dirty="0"/>
          </a:p>
          <a:p>
            <a:pPr lvl="1"/>
            <a:endParaRPr lang="it-IT" sz="2200" dirty="0"/>
          </a:p>
          <a:p>
            <a:endParaRPr lang="it-IT" sz="26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79460758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pPr lvl="1"/>
            <a:r>
              <a:rPr lang="it-IT" i="1" dirty="0"/>
              <a:t>«E' stato, ancora, affermato che non occorre motivare in modo particolare un provvedimento con il quale sia ordinata la demolizione di un immobile abusivo neppure quando sia trascorso un notevole lasso di tempo dalla sua realizzazione. Ed infatti l'ordinamento tutela l'affidamento di chi versa in una situazione antigiuridica soltanto laddove esso presenti un carattere incolpevole, mentre la realizzazione di un'opera abusiva si concretizza in una volontaria attività del costruttore realizzata contra </a:t>
            </a:r>
            <a:r>
              <a:rPr lang="it-IT" i="1" dirty="0" err="1"/>
              <a:t>legem</a:t>
            </a:r>
            <a:r>
              <a:rPr lang="it-IT" i="1" dirty="0"/>
              <a:t> (in tal senso - ex </a:t>
            </a:r>
            <a:r>
              <a:rPr lang="it-IT" i="1" dirty="0" err="1"/>
              <a:t>multis</a:t>
            </a:r>
            <a:r>
              <a:rPr lang="it-IT" i="1" dirty="0"/>
              <a:t> -: </a:t>
            </a:r>
            <a:r>
              <a:rPr lang="it-IT" i="1" dirty="0" err="1"/>
              <a:t>Cons</a:t>
            </a:r>
            <a:r>
              <a:rPr lang="it-IT" i="1" dirty="0"/>
              <a:t>. Stato, IV, 28 febbraio 2017, n. 908; id., VI, 13 dicembre 2016, n. 5256).»</a:t>
            </a:r>
          </a:p>
          <a:p>
            <a:pPr marL="914400" lvl="2" indent="0">
              <a:buNone/>
            </a:pPr>
            <a:endParaRPr lang="it-IT" i="1" dirty="0"/>
          </a:p>
          <a:p>
            <a:pPr lvl="1"/>
            <a:r>
              <a:rPr lang="it-IT" i="1" dirty="0"/>
              <a:t>«Si è altresì osservato - e in modo parimenti condivisibile - che l'ordine di demolizione presenta un carattere rigidamente vincolato e non richiede né una specifica motivazione in ordine alla sussistenza di un interesse pubblico concreto e attuale alla demolizione, né una comparazione fra l'interesse pubblico e l'interesse privato al mantenimento in loco dell'immobile. Ciò, in quanto non può ammettersi l'esistenza di alcun affidamento tutelabile alla conservazione di una situazione di fatto abusiva, che il tempo non può in alcun modo legittimare (in tal senso - ex </a:t>
            </a:r>
            <a:r>
              <a:rPr lang="it-IT" i="1" dirty="0" err="1"/>
              <a:t>multis</a:t>
            </a:r>
            <a:r>
              <a:rPr lang="it-IT" i="1" dirty="0"/>
              <a:t> -: </a:t>
            </a:r>
            <a:r>
              <a:rPr lang="it-IT" i="1" dirty="0" err="1"/>
              <a:t>Cons</a:t>
            </a:r>
            <a:r>
              <a:rPr lang="it-IT" i="1" dirty="0"/>
              <a:t>. Stato, 28 febbraio 2017, n. 908; id., IV, 12 ottobre 2016, n. 4205; id., IV, 31 agosto 2016, n. 3750).»</a:t>
            </a:r>
          </a:p>
          <a:p>
            <a:pPr lvl="1"/>
            <a:endParaRPr lang="it-IT" sz="2000" i="1" dirty="0"/>
          </a:p>
          <a:p>
            <a:pPr lvl="1"/>
            <a:endParaRPr lang="it-IT" sz="2000" i="1" dirty="0"/>
          </a:p>
          <a:p>
            <a:pPr lvl="1"/>
            <a:endParaRPr lang="it-IT" sz="2200" dirty="0"/>
          </a:p>
          <a:p>
            <a:endParaRPr lang="it-IT" sz="2600" dirty="0"/>
          </a:p>
          <a:p>
            <a:pPr lvl="1"/>
            <a:endParaRPr lang="it-IT" sz="22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1707727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Infine l’Adunanza Plenaria non ha tralasciato nemmeno il profilo attinente alla circostanza </a:t>
            </a:r>
            <a:r>
              <a:rPr lang="it-IT" i="1" dirty="0"/>
              <a:t>«in cui l'attuale proprietario dell'immobile non sia responsabile dell'abuso e non risulti che la cessione sia stata effettuata con intenti elusivi </a:t>
            </a:r>
            <a:r>
              <a:rPr lang="it-IT" dirty="0"/>
              <a:t>…</a:t>
            </a:r>
            <a:r>
              <a:rPr lang="it-IT" i="1" dirty="0"/>
              <a:t>»  o</a:t>
            </a:r>
            <a:r>
              <a:rPr lang="it-IT" dirty="0"/>
              <a:t>sservando al riguardo</a:t>
            </a:r>
          </a:p>
          <a:p>
            <a:endParaRPr lang="it-IT" dirty="0"/>
          </a:p>
          <a:p>
            <a:pPr lvl="1"/>
            <a:r>
              <a:rPr lang="it-IT" i="1" dirty="0"/>
              <a:t>«che il carattere reale della misura ripristinatoria della demolizione e la sua precipua finalizzazione al ripristino di valori di primario rilievo non si pongono in modo peculiare nelle ipotesi in cui il proprietario non sia responsabile dell'abuso. Non può infatti ritenersi che, ferma restando la doverosità della misura ripristinatoria, la diversità soggettiva fra il responsabile dell'abuso e l'attuale proprietario imponga all'amministrazione un peculiare ed aggiuntivo onere motivazionale.»</a:t>
            </a:r>
          </a:p>
          <a:p>
            <a:pPr lvl="1"/>
            <a:endParaRPr lang="it-IT" dirty="0"/>
          </a:p>
          <a:p>
            <a:pPr lvl="1"/>
            <a:r>
              <a:rPr lang="it-IT" dirty="0"/>
              <a:t>« … </a:t>
            </a:r>
            <a:r>
              <a:rPr lang="it-IT" i="1" dirty="0"/>
              <a:t>infatti il carattere reale dell'abuso e la stretta doverosità delle sue conseguenze non consentono di valorizzare ai fini motivazionali la richiamata alterità soggettiva (la quale può - al contrario - rilevare a fini diversi da quelli della misura ripristinatoria, come nelle ipotesi del riparto delle responsabilità fra il responsabile dell'abuso e il suo avente causa). Del resto, la principale (se non l'unica) ragione che potrebbe indurre a valorizzare la richiamata alterità soggettiva è quella relativa allo stato soggettivo di buona fede e di affidamento che caratterizza la posizione dell'avente causa. Tuttavia </a:t>
            </a:r>
            <a:r>
              <a:rPr lang="it-IT" dirty="0"/>
              <a:t>… </a:t>
            </a:r>
            <a:r>
              <a:rPr lang="it-IT" i="1" dirty="0"/>
              <a:t>tali stati soggettivi non possono essere in alcun modo valorizzati ai fini motivazionali»</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84543310"/>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Conclusivamente, pertanto,  l'Adunanza plenaria conferma anche su questo aspetto </a:t>
            </a:r>
          </a:p>
          <a:p>
            <a:endParaRPr lang="it-IT" dirty="0"/>
          </a:p>
          <a:p>
            <a:pPr lvl="1"/>
            <a:r>
              <a:rPr lang="it-IT" i="1" dirty="0"/>
              <a:t>«l'orientamento secondo cui </a:t>
            </a:r>
            <a:r>
              <a:rPr lang="it-IT" i="1" u="sng" dirty="0"/>
              <a:t>gli ordini di demolizione di costruzioni abusive, avendo carattere reale, prescindono dalla responsabilità del proprietario o dell'occupante l'immobile </a:t>
            </a:r>
            <a:r>
              <a:rPr lang="it-IT" i="1" dirty="0"/>
              <a:t>(l'estraneità agli abusi assumendo comunque rilievo sotto altri profili), applicandosi anche a carico di chi non abbia commesso la violazione, ma si trovi al momento dell'irrogazione in un rapporto con la res tale da assicurare la restaurazione dell'ordine giuridico violato (in tal senso - ex </a:t>
            </a:r>
            <a:r>
              <a:rPr lang="it-IT" i="1" dirty="0" err="1"/>
              <a:t>multis</a:t>
            </a:r>
            <a:r>
              <a:rPr lang="it-IT" i="1" dirty="0"/>
              <a:t> -: </a:t>
            </a:r>
            <a:r>
              <a:rPr lang="it-IT" i="1" dirty="0" err="1"/>
              <a:t>Cons</a:t>
            </a:r>
            <a:r>
              <a:rPr lang="it-IT" i="1" dirty="0"/>
              <a:t>. Stato, VI, 26 luglio 2017, n. 3694).»</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149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78551795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u="sng" dirty="0"/>
              <a:t>Nella stessa udienza del 21 giugno 2017 l’ Ad. Plenaria del </a:t>
            </a:r>
            <a:r>
              <a:rPr lang="it-IT" u="sng" dirty="0" err="1"/>
              <a:t>Cons</a:t>
            </a:r>
            <a:r>
              <a:rPr lang="it-IT" u="sng" dirty="0"/>
              <a:t>. Stato con la sentenza n.8 pubblicata il 17-10-2017, ha risolto una questione analoga</a:t>
            </a:r>
            <a:r>
              <a:rPr lang="it-IT" dirty="0"/>
              <a:t>, ossia sempre vertente sulla necessaria motivazione degli atti comunali esplicazione del potere repressivo degli abusi edilizi, </a:t>
            </a:r>
            <a:r>
              <a:rPr lang="it-IT" u="sng" dirty="0"/>
              <a:t>ma questa volta riferita ad una fattispecie diversa, </a:t>
            </a:r>
          </a:p>
          <a:p>
            <a:endParaRPr lang="it-IT" dirty="0"/>
          </a:p>
          <a:p>
            <a:pPr lvl="1"/>
            <a:r>
              <a:rPr lang="it-IT" dirty="0"/>
              <a:t>nella quale, cioè, diversamente da quanto deciso con la coeva sentenza n.9/2019, </a:t>
            </a:r>
            <a:r>
              <a:rPr lang="it-IT" u="sng" dirty="0"/>
              <a:t>non era oggetto del giudizio la legittimità di un provvedimento sanzionatorio relativo ad un abuso risalente sì nel tempo (realizzato oltre 30 anni prima), ma posto in essere in assenza del prescritto titolo edilizio</a:t>
            </a:r>
          </a:p>
          <a:p>
            <a:pPr lvl="1"/>
            <a:endParaRPr lang="it-IT" dirty="0"/>
          </a:p>
          <a:p>
            <a:pPr lvl="1"/>
            <a:r>
              <a:rPr lang="it-IT" b="1" u="sng" dirty="0"/>
              <a:t>bensì la legittimità di un atto comunale di annullamento in autotutela di una concessione edilizia in sanatoria, intervenuto a considerevole distanza di tempo dal provvedimento </a:t>
            </a:r>
            <a:r>
              <a:rPr lang="it-IT" b="1" u="sng" dirty="0" err="1"/>
              <a:t>concessorio</a:t>
            </a:r>
            <a:r>
              <a:rPr lang="it-IT" b="1" u="sng" dirty="0"/>
              <a:t> originario</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0460113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L’ Ad. Plenaria del </a:t>
            </a:r>
            <a:r>
              <a:rPr lang="it-IT" dirty="0" err="1"/>
              <a:t>Cons</a:t>
            </a:r>
            <a:r>
              <a:rPr lang="it-IT" dirty="0"/>
              <a:t>. Stato chiarisce subito che la questione è governata dalla disciplina del </a:t>
            </a:r>
            <a:r>
              <a:rPr lang="it-IT" u="sng" dirty="0"/>
              <a:t>potere di annullamento d’ufficio regolata </a:t>
            </a:r>
            <a:r>
              <a:rPr lang="it-IT" u="sng" dirty="0">
                <a:hlinkClick r:id="rId3"/>
              </a:rPr>
              <a:t>dall’art.21-nonies della L.241/1990</a:t>
            </a:r>
            <a:r>
              <a:rPr lang="it-IT" dirty="0"/>
              <a:t>, per come introdotto dalla L. 15 del 2005, e osserva preliminarmente, consapevole dell’altra questione chiamata nella stessa giornata a dirimere, che</a:t>
            </a:r>
          </a:p>
          <a:p>
            <a:endParaRPr lang="it-IT" dirty="0"/>
          </a:p>
          <a:p>
            <a:pPr lvl="1"/>
            <a:r>
              <a:rPr lang="it-IT" sz="2300" i="1" dirty="0"/>
              <a:t>«non viene qui in rilievo, l'ipotesi in cui l'amministrazione abbia (doverosamente, sia pure tardivamente) adottato un ordine di demolizione di fabbricati privi ab origine di un qualunque titolo legittimante e giammai ammessi a sanatoria. E' evidente infatti che in tale ipotesi non vengano in rilievo neppure ai fini motivazionali, le categorie tipiche dell'autotutela decisoria, quanto - piuttosto - il diverso tema del tardivo esercizio di un'attività repressiva che è e resta doverosa indipendentemente dal decorso del tempo e dalla valutazione dei diversi interessi in gioco.»</a:t>
            </a:r>
          </a:p>
          <a:p>
            <a:pPr lvl="1"/>
            <a:endParaRPr lang="it-IT" sz="2300" i="1" dirty="0"/>
          </a:p>
          <a:p>
            <a:pPr lvl="1"/>
            <a:r>
              <a:rPr lang="it-IT" sz="2300" i="1" dirty="0"/>
              <a:t>«Ciò che qui viene in rilievo è invece la diversa ipotesi in cui l'amministrazione dapprima rilasci un titolo in sanatoria a fronte di un'edificazione abusiva e poi, decorso un apprezzabile lasso di tempo, si avveda dell'illegittimità del titolo in sanatoria a suo tempo rilasciato e ravvisi i presupposti per disporne l'annullamento d'ufficio.»</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1771102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L’Adunanza focalizza i </a:t>
            </a:r>
            <a:r>
              <a:rPr lang="it-IT" u="sng" dirty="0"/>
              <a:t>due orientamenti contrapposti</a:t>
            </a:r>
          </a:p>
          <a:p>
            <a:endParaRPr lang="it-IT" dirty="0"/>
          </a:p>
          <a:p>
            <a:pPr lvl="1"/>
            <a:r>
              <a:rPr lang="it-IT" i="1" dirty="0"/>
              <a:t>«In base a </a:t>
            </a:r>
            <a:r>
              <a:rPr lang="it-IT" i="1" u="sng" dirty="0"/>
              <a:t>un primo orientamento, allo stato maggioritario, l'annullamento d'ufficio di un titolo edilizio illegittimo (in specie se rilasciato in sanatoria) risulta in re </a:t>
            </a:r>
            <a:r>
              <a:rPr lang="it-IT" i="1" u="sng" dirty="0" err="1"/>
              <a:t>ipsa</a:t>
            </a:r>
            <a:r>
              <a:rPr lang="it-IT" i="1" u="sng" dirty="0"/>
              <a:t> correlato alla necessità di curare l'interesse pubblico concreto e attuale al ripristino della legalità violata</a:t>
            </a:r>
            <a:r>
              <a:rPr lang="it-IT" i="1" dirty="0"/>
              <a:t>. Ciò, in quanto il rilascio stesso di un titolo illegittimo determina la sussistenza di una permanente situazione contra </a:t>
            </a:r>
            <a:r>
              <a:rPr lang="it-IT" i="1" dirty="0" err="1"/>
              <a:t>ius</a:t>
            </a:r>
            <a:r>
              <a:rPr lang="it-IT" i="1" dirty="0"/>
              <a:t>, in tal modo ingenerando in capo all'amministrazione il potere-dovere di annullare in ogni tempo il titolo edilizio illegittimamente rilasciato (in tal senso - ex </a:t>
            </a:r>
            <a:r>
              <a:rPr lang="it-IT" i="1" dirty="0" err="1"/>
              <a:t>multis</a:t>
            </a:r>
            <a:r>
              <a:rPr lang="it-IT" i="1" dirty="0"/>
              <a:t> -: </a:t>
            </a:r>
            <a:r>
              <a:rPr lang="it-IT" i="1" dirty="0" err="1"/>
              <a:t>Cons</a:t>
            </a:r>
            <a:r>
              <a:rPr lang="it-IT" i="1" dirty="0"/>
              <a:t>. Stato, IV, 19 agosto 2016, n. 3660; id., V, 8 novembre 2012, n.5691).»</a:t>
            </a:r>
          </a:p>
          <a:p>
            <a:pPr lvl="1"/>
            <a:endParaRPr lang="it-IT" dirty="0"/>
          </a:p>
          <a:p>
            <a:pPr lvl="1"/>
            <a:r>
              <a:rPr lang="it-IT" i="1" dirty="0"/>
              <a:t>«</a:t>
            </a:r>
            <a:r>
              <a:rPr lang="it-IT" i="1" u="sng" dirty="0"/>
              <a:t>I fautori di tale tesi ritengono in particolare che non gravi in capo all'amministrazione un particolare onere motivazionale </a:t>
            </a:r>
            <a:r>
              <a:rPr lang="it-IT" i="1" dirty="0"/>
              <a:t>- ovvero l'obbligo di valutare i diversi interessi in campo - </a:t>
            </a:r>
            <a:r>
              <a:rPr lang="it-IT" i="1" u="sng" dirty="0"/>
              <a:t>laddove l'illegittimità del titolo in sanatoria sia stata determinata da una falsa rappresentazione dei fatti e dello stato dei luoghi imputabile al beneficiario del titolo in sanatoria </a:t>
            </a:r>
            <a:r>
              <a:rPr lang="it-IT" i="1" dirty="0"/>
              <a:t>(in tal senso - ex </a:t>
            </a:r>
            <a:r>
              <a:rPr lang="it-IT" i="1" dirty="0" err="1"/>
              <a:t>multis</a:t>
            </a:r>
            <a:r>
              <a:rPr lang="it-IT" i="1" dirty="0"/>
              <a:t> -: </a:t>
            </a:r>
            <a:r>
              <a:rPr lang="it-IT" i="1" dirty="0" err="1"/>
              <a:t>Cons</a:t>
            </a:r>
            <a:r>
              <a:rPr lang="it-IT" i="1" dirty="0"/>
              <a:t>. Stato, IV, 27 agosto 2012, n. 4619).»  </a:t>
            </a:r>
            <a:r>
              <a:rPr lang="it-IT" dirty="0"/>
              <a:t>… </a:t>
            </a:r>
            <a:r>
              <a:rPr lang="it-IT" i="1" dirty="0"/>
              <a:t>«In base a tale prospettazione, uno specifico onere motivazionale a sostegno dell'autotutela può essere imposto all'amministrazione soltanto laddove l'esercizio dell'autotutela discenda da errori di valutazione imputabili alla stessa amministrazione (in tal senso: </a:t>
            </a:r>
            <a:r>
              <a:rPr lang="it-IT" i="1" dirty="0" err="1"/>
              <a:t>Cons</a:t>
            </a:r>
            <a:r>
              <a:rPr lang="it-IT" i="1" dirty="0"/>
              <a:t>. Stato, </a:t>
            </a:r>
            <a:r>
              <a:rPr lang="it-IT" i="1" dirty="0" err="1"/>
              <a:t>sent</a:t>
            </a:r>
            <a:r>
              <a:rPr lang="it-IT" i="1" dirty="0"/>
              <a:t>. 5691 del 2012, cit.).»</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30508986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pPr lvl="1"/>
            <a:r>
              <a:rPr lang="it-IT" i="1" dirty="0"/>
              <a:t>«In base a un </a:t>
            </a:r>
            <a:r>
              <a:rPr lang="it-IT" i="1" u="sng" dirty="0"/>
              <a:t>secondo orientamento (più recente e allo stato minoritario), anche nel caso di annullamento ex officio di titoli edilizi in sanatoria dovrebbero trovare integrale applicazione i generali presupposti legali di cui all'articolo 21-nonies della L. n. 241 del 1990, non potendo l'amministrazione fondare l'adozione dell'atto di ritiro sul mero intento di ripristinare la legalità violata </a:t>
            </a:r>
            <a:r>
              <a:rPr lang="it-IT" i="1" dirty="0"/>
              <a:t>(in tal senso - ex </a:t>
            </a:r>
            <a:r>
              <a:rPr lang="it-IT" i="1" dirty="0" err="1"/>
              <a:t>multis</a:t>
            </a:r>
            <a:r>
              <a:rPr lang="it-IT" i="1" dirty="0"/>
              <a:t> -: </a:t>
            </a:r>
            <a:r>
              <a:rPr lang="it-IT" i="1" dirty="0" err="1"/>
              <a:t>Cons</a:t>
            </a:r>
            <a:r>
              <a:rPr lang="it-IT" i="1" dirty="0"/>
              <a:t>. Stato, VI, 29 gennaio 2016, n.351 del 2016; id., IV, 15 febbraio 2013, n. 915).»</a:t>
            </a:r>
          </a:p>
          <a:p>
            <a:pPr lvl="1"/>
            <a:endParaRPr lang="it-IT" i="1" dirty="0"/>
          </a:p>
          <a:p>
            <a:pPr lvl="1"/>
            <a:r>
              <a:rPr lang="it-IT" i="1" dirty="0"/>
              <a:t>«Ne consegue che </a:t>
            </a:r>
            <a:r>
              <a:rPr lang="it-IT" i="1" u="sng" dirty="0"/>
              <a:t>l'esercizio del potere di annullamento d'ufficio postula l'apprezzamento di un presupposto - per così dire - 'rigido' (l'illegittimità dell'atto da annullare) e di due ulteriori presupposti</a:t>
            </a:r>
            <a:r>
              <a:rPr lang="it-IT" i="1" dirty="0"/>
              <a:t> riferiti a concetti indeterminati, </a:t>
            </a:r>
            <a:r>
              <a:rPr lang="it-IT" i="1" u="sng" dirty="0"/>
              <a:t>da apprezzare discrezionalmente dall'amministrazione (si tratta della ragionevolezza del termine di esercizio del potere di ritiro e dell'interesse pubblico alla rimozione, unitamente alla considerazione dell'interesse dei destinatari </a:t>
            </a:r>
            <a:r>
              <a:rPr lang="it-IT" i="1" dirty="0"/>
              <a:t>- </a:t>
            </a:r>
            <a:r>
              <a:rPr lang="it-IT" i="1" dirty="0" err="1"/>
              <a:t>Cons</a:t>
            </a:r>
            <a:r>
              <a:rPr lang="it-IT" i="1" dirty="0"/>
              <a:t>. Stato, VI, 27 gennaio 2017, n. 341 -).»</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75692047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47500" lnSpcReduction="20000"/>
          </a:bodyPr>
          <a:lstStyle/>
          <a:p>
            <a:r>
              <a:rPr lang="it-IT" sz="3400" dirty="0"/>
              <a:t>Pur non negando l’esigenza di contrastare con strumenti efficaci e tempestivi il grave e diffuso fenomeno dell'abusivismo edilizio, a difesa di svariati interessi di rilievo costituzionale (quali la salvaguardia del territorio e del paesaggio, nonché la tutela della pubblica incolumità), </a:t>
            </a:r>
            <a:r>
              <a:rPr lang="it-IT" sz="3400" u="sng" dirty="0"/>
              <a:t>l’Adunanza Plenaria ritiene tuttavia che occorra </a:t>
            </a:r>
            <a:r>
              <a:rPr lang="it-IT" sz="3400" i="1" u="sng" dirty="0"/>
              <a:t>«responsabilizzare le amministrazioni all'adozione di un contegno chiaro e lineare, tendenzialmente fondato sullo scrupoloso esame delle pratiche di sanatoria o comunque di permesso di costruire già rilasciato, e sul diniego ex ante di istanze che si rivelino infondate</a:t>
            </a:r>
            <a:r>
              <a:rPr lang="it-IT" sz="3400" i="1" dirty="0"/>
              <a:t>»,</a:t>
            </a:r>
            <a:r>
              <a:rPr lang="it-IT" sz="3400" dirty="0"/>
              <a:t> nonché sull'obbligo di serbare - in caso di provvedimenti di sanatoria già rilasciati - un atteggiamento basato sul generale principio di chiarezza e motivazione trasparente</a:t>
            </a:r>
          </a:p>
          <a:p>
            <a:endParaRPr lang="it-IT" sz="3400" dirty="0"/>
          </a:p>
          <a:p>
            <a:r>
              <a:rPr lang="it-IT" sz="3400" i="1" dirty="0"/>
              <a:t>«Se infatti è certamente condivisibile l'intento di agevolare le amministrazioni nel contrastare anche ex post l'abusivismo edilizio (consentendo loro di motivare anche in modo sintetico in ordine alla prevalenza delle ragioni di interesse pubblico sottese all'annullamento dei provvedimenti di sanatoria illegittimamente concessi), </a:t>
            </a:r>
            <a:r>
              <a:rPr lang="it-IT" sz="3400" i="1" u="sng" dirty="0"/>
              <a:t>non emergono invece argomenti che legittimino la sostanziale de-responsabilizzazione delle amministrazioni stesse attraverso una radicale e indistinta esenzione dal generale obbligo di motivazione.»</a:t>
            </a:r>
          </a:p>
          <a:p>
            <a:endParaRPr lang="it-IT" sz="3400" dirty="0"/>
          </a:p>
          <a:p>
            <a:r>
              <a:rPr lang="it-IT" sz="3400" i="1" dirty="0"/>
              <a:t>«Si osserva al riguardo che </a:t>
            </a:r>
            <a:r>
              <a:rPr lang="it-IT" sz="3400" i="1" u="sng" dirty="0"/>
              <a:t>l'incondizionata adesione alla (pur suggestiva) formula dell'interesse pubblico in re </a:t>
            </a:r>
            <a:r>
              <a:rPr lang="it-IT" sz="3400" i="1" u="sng" dirty="0" err="1"/>
              <a:t>ipsa</a:t>
            </a:r>
            <a:r>
              <a:rPr lang="it-IT" sz="3400" i="1" u="sng" dirty="0"/>
              <a:t> può produrre effetti distorsivi</a:t>
            </a:r>
            <a:r>
              <a:rPr lang="it-IT" sz="3400" i="1" dirty="0"/>
              <a:t>, consentendo in ipotesi-limite all'amministrazione- la quale abbia comunque errato nel rilascio di una sanatoria illegittima - dapprima di restare inerte anche per un lungo lasso di tempo e poi di adottare un provvedimento di ritiro privo di alcuna motivazione, in tal modo restando pienamente deresponsabilizzata nonostante una triplice violazione dei principi di corretta gestione della cosa pubblica.»</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656072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L’adunanza con la sentenza n.8/2017 risolve il contrasto giurisprudenziale con l’enunciazione del seguente </a:t>
            </a:r>
            <a:r>
              <a:rPr lang="it-IT" u="sng" dirty="0"/>
              <a:t>articolato principio di diritto</a:t>
            </a:r>
          </a:p>
          <a:p>
            <a:endParaRPr lang="it-IT" u="sng" dirty="0"/>
          </a:p>
          <a:p>
            <a:pPr lvl="1"/>
            <a:r>
              <a:rPr lang="it-IT" i="1" dirty="0"/>
              <a:t>«nella vigenza dell'articolo 21-nonies della L. n. 241 del 1990 - per come introdotto dalla l. 15 del 2005 - </a:t>
            </a:r>
            <a:r>
              <a:rPr lang="it-IT" i="1" u="sng" dirty="0"/>
              <a:t>l'annullamento d'ufficio di un titolo edilizio in sanatoria, intervenuto ad una distanza temporale considerevole dal provvedimento annullato, deve essere motivato in relazione alla sussistenza di un interesse pubblico concreto e attuale all'adozione dell'atto di ritiro anche tenuto conto degli interessi dei privati destinatari del provvedimento sfavorevole</a:t>
            </a:r>
            <a:r>
              <a:rPr lang="it-IT" i="1"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155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7033575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600" dirty="0"/>
              <a:t>(Prosegue statuizione principio di diritto di Adunanza plenaria </a:t>
            </a:r>
            <a:r>
              <a:rPr lang="it-IT" sz="2600" dirty="0" err="1"/>
              <a:t>Cons</a:t>
            </a:r>
            <a:r>
              <a:rPr lang="it-IT" sz="2600" dirty="0"/>
              <a:t>. Stato, sentenza n.8/2017) </a:t>
            </a:r>
          </a:p>
          <a:p>
            <a:pPr lvl="1"/>
            <a:endParaRPr lang="it-IT" i="1" dirty="0"/>
          </a:p>
          <a:p>
            <a:pPr lvl="1"/>
            <a:r>
              <a:rPr lang="it-IT" i="1" dirty="0"/>
              <a:t>«In tali ipotesi, tuttavia, deve ritenersi:</a:t>
            </a:r>
          </a:p>
          <a:p>
            <a:pPr lvl="1"/>
            <a:endParaRPr lang="it-IT" i="1" dirty="0"/>
          </a:p>
          <a:p>
            <a:pPr lvl="2"/>
            <a:r>
              <a:rPr lang="it-IT" sz="2300" i="1" dirty="0"/>
              <a:t>i) che </a:t>
            </a:r>
            <a:r>
              <a:rPr lang="it-IT" sz="2300" i="1" u="sng" dirty="0"/>
              <a:t>il mero decorso del tempo, di per sé solo, non consumi il potere di adozione dell'annullamento d'ufficio e che, in ogni caso, </a:t>
            </a:r>
            <a:r>
              <a:rPr lang="it-IT" sz="2300" b="1" i="1" u="sng" dirty="0"/>
              <a:t>il termine 'ragionevole' per la sua adozione decorra</a:t>
            </a:r>
            <a:r>
              <a:rPr lang="it-IT" sz="2300" i="1" u="sng" dirty="0"/>
              <a:t> soltanto dal momento della scoperta, da parte dell'amministrazione, dei fatti e delle circostanze posti a fondamento dell'atto di ritiro;</a:t>
            </a:r>
          </a:p>
          <a:p>
            <a:endParaRPr lang="it-IT" sz="2300" i="1" dirty="0"/>
          </a:p>
          <a:p>
            <a:pPr lvl="2"/>
            <a:r>
              <a:rPr lang="it-IT" sz="2300" i="1" dirty="0"/>
              <a:t>ii) che </a:t>
            </a:r>
            <a:r>
              <a:rPr lang="it-IT" sz="2300" b="1" i="1" dirty="0"/>
              <a:t>l'onere motivazionale gravante sull'amministrazione risulterà attenuato in ragione della rilevanza e autoevidenza degli interessi pubblici tutelati </a:t>
            </a:r>
            <a:r>
              <a:rPr lang="it-IT" sz="2300" i="1" dirty="0"/>
              <a:t>(al punto che, nelle ipotesi di maggior rilievo, esso potrà essere soddisfatto attraverso il richiamo alle pertinenti circostanze in fatto e il rinvio alle disposizioni di tutela che risultano in concreto violate, che normalmente possano integrare, ove necessario, le ragioni di interesse pubblico che depongano nel senso dell'esercizio del </a:t>
            </a:r>
            <a:r>
              <a:rPr lang="it-IT" sz="2300" i="1" dirty="0" err="1"/>
              <a:t>ius</a:t>
            </a:r>
            <a:r>
              <a:rPr lang="it-IT" sz="2300" i="1" dirty="0"/>
              <a:t> </a:t>
            </a:r>
            <a:r>
              <a:rPr lang="it-IT" sz="2300" i="1" dirty="0" err="1"/>
              <a:t>poenitendi</a:t>
            </a:r>
            <a:r>
              <a:rPr lang="it-IT" sz="2300" i="1" dirty="0"/>
              <a:t>);</a:t>
            </a:r>
          </a:p>
          <a:p>
            <a:endParaRPr lang="it-IT" sz="2300" i="1" dirty="0"/>
          </a:p>
          <a:p>
            <a:pPr lvl="2"/>
            <a:r>
              <a:rPr lang="it-IT" sz="2300" i="1" dirty="0"/>
              <a:t>iii) che la non veritiera prospettazione da parte del privato delle circostanze in fatto e in diritto poste a fondamento dell'atto illegittimo a lui favorevole non consente di configurare in capo a lui una posizione di affidamento legittimo, con la conseguenza per cui </a:t>
            </a:r>
            <a:r>
              <a:rPr lang="it-IT" sz="2300" u="sng" dirty="0"/>
              <a:t>l'onere motivazionale gravante sull'amministrazione potrà dirsi soddisfatto attraverso il documentato richiamo alla non veritiera prospettazione di parte</a:t>
            </a:r>
            <a:r>
              <a:rPr lang="it-IT" sz="2300" i="1" dirty="0"/>
              <a:t>»</a:t>
            </a:r>
          </a:p>
          <a:p>
            <a:endParaRPr lang="it-IT" dirty="0"/>
          </a:p>
        </p:txBody>
      </p:sp>
      <p:sp>
        <p:nvSpPr>
          <p:cNvPr id="4" name="Segnaposto numero diapositiva 3"/>
          <p:cNvSpPr>
            <a:spLocks noGrp="1"/>
          </p:cNvSpPr>
          <p:nvPr>
            <p:ph type="sldNum" sz="quarter" idx="10"/>
          </p:nvPr>
        </p:nvSpPr>
        <p:spPr/>
        <p:txBody>
          <a:bodyPr/>
          <a:lstStyle/>
          <a:p>
            <a:pPr>
              <a:defRPr/>
            </a:pPr>
            <a:r>
              <a:rPr lang="it-IT" dirty="0"/>
              <a:t>«</a:t>
            </a:r>
            <a:fld id="{20537A1C-B7E2-8D47-8AA8-A61BF3FAE0AA}" type="slidenum">
              <a:rPr lang="it-IT" smtClean="0"/>
              <a:pPr>
                <a:defRPr/>
              </a:pPr>
              <a:t>156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22014851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400" dirty="0"/>
              <a:t>I termini delle questioni affrontate dall’Adunanza plenaria del </a:t>
            </a:r>
            <a:r>
              <a:rPr lang="it-IT" sz="2400" dirty="0" err="1"/>
              <a:t>Cons</a:t>
            </a:r>
            <a:r>
              <a:rPr lang="it-IT" sz="2400" dirty="0"/>
              <a:t>. Stato, nelle due sentenze  n.8 e n.9 del 2017 sono stati da ultimo ripresi e ben riassunti  da </a:t>
            </a:r>
            <a:r>
              <a:rPr lang="it-IT" sz="2400" b="1" u="sng" dirty="0" err="1"/>
              <a:t>Cons</a:t>
            </a:r>
            <a:r>
              <a:rPr lang="it-IT" sz="2400" b="1" u="sng" dirty="0"/>
              <a:t>. Stato Sez. VI, </a:t>
            </a:r>
            <a:r>
              <a:rPr lang="it-IT" sz="2400" b="1" u="sng" dirty="0" err="1"/>
              <a:t>Sent</a:t>
            </a:r>
            <a:r>
              <a:rPr lang="it-IT" sz="2400" b="1" u="sng" dirty="0"/>
              <a:t>., 04-03-2019, n. 1498, </a:t>
            </a:r>
            <a:r>
              <a:rPr lang="it-IT" sz="2400" dirty="0"/>
              <a:t>ove si riafferma con nettezza che</a:t>
            </a:r>
          </a:p>
          <a:p>
            <a:pPr lvl="1"/>
            <a:endParaRPr lang="it-IT" dirty="0"/>
          </a:p>
          <a:p>
            <a:pPr lvl="1"/>
            <a:r>
              <a:rPr lang="it-IT" dirty="0"/>
              <a:t>«</a:t>
            </a:r>
            <a:r>
              <a:rPr lang="it-IT" i="1" dirty="0"/>
              <a:t>Poiché </a:t>
            </a:r>
            <a:r>
              <a:rPr lang="it-IT" i="1" u="sng" dirty="0"/>
              <a:t>gli abusi edilizi sono illeciti permanenti</a:t>
            </a:r>
            <a:r>
              <a:rPr lang="it-IT" i="1" dirty="0"/>
              <a:t>, il potere amministrativo di vigilanza e repressione, ossia l'accertamento dell'illecito e l'applicazione della relativa sanzione, può intervenire anche decorso un rilevante lasso temporale dalla realizzazione dell'abuso, il quale è da considerare sempre attuale finché non venga rimosso o represso. </a:t>
            </a:r>
            <a:r>
              <a:rPr lang="it-IT" i="1" u="sng" dirty="0"/>
              <a:t>Il trascorrere del tempo di per sé non legittima situazioni che, essendo ab origine contra </a:t>
            </a:r>
            <a:r>
              <a:rPr lang="it-IT" i="1" u="sng" dirty="0" err="1"/>
              <a:t>ius</a:t>
            </a:r>
            <a:r>
              <a:rPr lang="it-IT" i="1" u="sng" dirty="0"/>
              <a:t>, non possono fondare alcun affidamento incolpevole.»</a:t>
            </a:r>
          </a:p>
          <a:p>
            <a:pPr lvl="1"/>
            <a:endParaRPr lang="it-IT" i="1" dirty="0"/>
          </a:p>
          <a:p>
            <a:pPr lvl="1"/>
            <a:r>
              <a:rPr lang="it-IT" dirty="0"/>
              <a:t>Diversamente da quanto accade nell’ipotesi in cui il responsabile dell’abuso, o un suo avente causa nella titolarità dell’immobile abusivo, sia stato destinatario di un originario provvedimento </a:t>
            </a:r>
            <a:r>
              <a:rPr lang="it-IT" dirty="0" err="1"/>
              <a:t>concessorio</a:t>
            </a:r>
            <a:r>
              <a:rPr lang="it-IT" dirty="0"/>
              <a:t> in sanatoria che aveva radicato in lui una posizione di legittimo affidamento di cui la PA dovrà tener conto nell’esercizio del potere di autotutela, secondo la disciplina di cui all’art.21-nonies della L.241/1990 e le coordinate interpretative tracciate da Ad </a:t>
            </a:r>
            <a:r>
              <a:rPr lang="it-IT" dirty="0" err="1"/>
              <a:t>Plen</a:t>
            </a:r>
            <a:r>
              <a:rPr lang="it-IT" dirty="0"/>
              <a:t>. N.8/2017 </a:t>
            </a:r>
          </a:p>
          <a:p>
            <a:pPr marL="457200" lvl="1" indent="0">
              <a:buNone/>
            </a:pPr>
            <a:endParaRPr lang="it-IT" sz="2300" i="1" dirty="0"/>
          </a:p>
          <a:p>
            <a:endParaRPr lang="it-IT" dirty="0"/>
          </a:p>
        </p:txBody>
      </p:sp>
      <p:sp>
        <p:nvSpPr>
          <p:cNvPr id="4" name="Segnaposto numero diapositiva 3"/>
          <p:cNvSpPr>
            <a:spLocks noGrp="1"/>
          </p:cNvSpPr>
          <p:nvPr>
            <p:ph type="sldNum" sz="quarter" idx="10"/>
          </p:nvPr>
        </p:nvSpPr>
        <p:spPr/>
        <p:txBody>
          <a:bodyPr/>
          <a:lstStyle/>
          <a:p>
            <a:pPr>
              <a:defRPr/>
            </a:pPr>
            <a:r>
              <a:rPr lang="it-IT" dirty="0"/>
              <a:t>«</a:t>
            </a:r>
            <a:fld id="{20537A1C-B7E2-8D47-8AA8-A61BF3FAE0AA}" type="slidenum">
              <a:rPr lang="it-IT" smtClean="0"/>
              <a:pPr>
                <a:defRPr/>
              </a:pPr>
              <a:t>157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9454174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700" dirty="0"/>
              <a:t>Sempre al fine di chiarire </a:t>
            </a:r>
            <a:r>
              <a:rPr lang="it-IT" sz="2700" u="sng" dirty="0"/>
              <a:t>il regime temporale che caratterizza l’irrogazione e l’esecuzione delle sanzioni amministrative edilizie</a:t>
            </a:r>
            <a:r>
              <a:rPr lang="it-IT" sz="2700" dirty="0"/>
              <a:t>, risultano assai utili i rilievi e le precisazioni contenute nella recentissima sentenza del </a:t>
            </a:r>
            <a:r>
              <a:rPr lang="it-IT" b="1" u="sng" dirty="0" err="1"/>
              <a:t>Cons</a:t>
            </a:r>
            <a:r>
              <a:rPr lang="it-IT" b="1" u="sng" dirty="0"/>
              <a:t>. Stato Sez. VI, </a:t>
            </a:r>
            <a:r>
              <a:rPr lang="it-IT" b="1" u="sng" dirty="0" err="1"/>
              <a:t>Sent</a:t>
            </a:r>
            <a:r>
              <a:rPr lang="it-IT" b="1" u="sng" dirty="0"/>
              <a:t>., 04-03-2019, n. 1477 </a:t>
            </a:r>
            <a:endParaRPr lang="it-IT" sz="2700" b="1" u="sng" dirty="0"/>
          </a:p>
          <a:p>
            <a:pPr lvl="1"/>
            <a:endParaRPr lang="it-IT" dirty="0"/>
          </a:p>
          <a:p>
            <a:pPr lvl="1"/>
            <a:r>
              <a:rPr lang="it-IT" i="1" dirty="0"/>
              <a:t>«Va precisato innanzitutto che </a:t>
            </a:r>
            <a:r>
              <a:rPr lang="it-IT" i="1" u="sng" dirty="0"/>
              <a:t>l'abuso edilizio ha carattere permanente</a:t>
            </a:r>
            <a:r>
              <a:rPr lang="it-IT" i="1" dirty="0"/>
              <a:t>: </a:t>
            </a:r>
            <a:r>
              <a:rPr lang="it-IT" b="1" i="1" dirty="0"/>
              <a:t>l'attività di repressione degli abusi edilizi,</a:t>
            </a:r>
            <a:r>
              <a:rPr lang="it-IT" i="1" dirty="0"/>
              <a:t> collegata alla tutela dell'interesse pubblico all'ordinato sviluppo del territorio, </a:t>
            </a:r>
            <a:r>
              <a:rPr lang="it-IT" b="1" i="1" u="sng" dirty="0"/>
              <a:t>non è soggetta al termine quinquennale di prescrizione ex art. </a:t>
            </a:r>
            <a:r>
              <a:rPr lang="it-IT" b="1" i="1" u="sng" dirty="0">
                <a:hlinkClick r:id="rId3"/>
              </a:rPr>
              <a:t>28</a:t>
            </a:r>
            <a:r>
              <a:rPr lang="it-IT" b="1" i="1" u="sng" dirty="0"/>
              <a:t> della </a:t>
            </a:r>
            <a:r>
              <a:rPr lang="it-IT" b="1" i="1" u="sng" dirty="0">
                <a:hlinkClick r:id="rId4"/>
              </a:rPr>
              <a:t>L. n. 689 del 1981</a:t>
            </a:r>
            <a:r>
              <a:rPr lang="it-IT" i="1" dirty="0"/>
              <a:t>, secondo cui "il diritto a riscuotere le somme dovute per le violazioni indicate dalla presente legge si prescrive nel termine di cinque anni dal giorno in cui è stata commessa la violazione".».</a:t>
            </a:r>
          </a:p>
          <a:p>
            <a:pPr lvl="1"/>
            <a:endParaRPr lang="it-IT" i="1" dirty="0"/>
          </a:p>
          <a:p>
            <a:pPr lvl="1"/>
            <a:r>
              <a:rPr lang="it-IT" i="1" dirty="0"/>
              <a:t>«Gli illeciti in materia urbanistica, edilizia e paesistica hanno carattere permanente, nel senso che </a:t>
            </a:r>
            <a:r>
              <a:rPr lang="it-IT" b="1" i="1" dirty="0"/>
              <a:t>la situazione di illiceità posta in essere con la realizzazione di un'opera abusiva viene meno solo con il conseguimento delle prescritte autorizzazioni in sanatoria, paesaggistiche o urbanistico-edilizie, oppure con il ripristino dello stato dei luoghi</a:t>
            </a:r>
            <a:r>
              <a:rPr lang="it-IT" i="1" dirty="0"/>
              <a:t>. Ed è appena il caso di ricordare che provvedimenti autorizzativi ad efficacia sanante delle illiceità di tale natura possono essere l'accertamento postumo di compatibilità paesaggistica (art. </a:t>
            </a:r>
            <a:r>
              <a:rPr lang="it-IT" i="1" dirty="0">
                <a:hlinkClick r:id="rId5"/>
              </a:rPr>
              <a:t>167, commi 4 e 5</a:t>
            </a:r>
            <a:r>
              <a:rPr lang="it-IT" i="1" dirty="0"/>
              <a:t>, </a:t>
            </a:r>
            <a:r>
              <a:rPr lang="it-IT" i="1" dirty="0">
                <a:hlinkClick r:id="rId6"/>
              </a:rPr>
              <a:t>D.Lgs. n. 42 del 2004</a:t>
            </a:r>
            <a:r>
              <a:rPr lang="it-IT" i="1" dirty="0"/>
              <a:t>), l'accertamento di conformità urbanistica (art. </a:t>
            </a:r>
            <a:r>
              <a:rPr lang="it-IT" i="1" dirty="0">
                <a:hlinkClick r:id="rId7"/>
              </a:rPr>
              <a:t>36</a:t>
            </a:r>
            <a:r>
              <a:rPr lang="it-IT" i="1" dirty="0"/>
              <a:t> </a:t>
            </a:r>
            <a:r>
              <a:rPr lang="it-IT" i="1" dirty="0">
                <a:hlinkClick r:id="rId8"/>
              </a:rPr>
              <a:t>D.P.R. n. 380 del 2001</a:t>
            </a:r>
            <a:r>
              <a:rPr lang="it-IT" i="1" dirty="0"/>
              <a:t> </a:t>
            </a:r>
            <a:r>
              <a:rPr lang="it-IT" dirty="0"/>
              <a:t> ….  </a:t>
            </a:r>
            <a:r>
              <a:rPr lang="it-IT" i="1" dirty="0"/>
              <a:t>o il rilascio del condono edilizio.»</a:t>
            </a:r>
          </a:p>
          <a:p>
            <a:pPr lvl="1"/>
            <a:endParaRPr lang="it-IT" dirty="0"/>
          </a:p>
        </p:txBody>
      </p:sp>
      <p:sp>
        <p:nvSpPr>
          <p:cNvPr id="4" name="Segnaposto numero diapositiva 3"/>
          <p:cNvSpPr>
            <a:spLocks noGrp="1"/>
          </p:cNvSpPr>
          <p:nvPr>
            <p:ph type="sldNum" sz="quarter" idx="10"/>
          </p:nvPr>
        </p:nvSpPr>
        <p:spPr/>
        <p:txBody>
          <a:bodyPr/>
          <a:lstStyle/>
          <a:p>
            <a:pPr>
              <a:defRPr/>
            </a:pPr>
            <a:r>
              <a:rPr lang="it-IT" dirty="0"/>
              <a:t>«</a:t>
            </a:r>
            <a:fld id="{20537A1C-B7E2-8D47-8AA8-A61BF3FAE0AA}" type="slidenum">
              <a:rPr lang="it-IT" smtClean="0"/>
              <a:pPr>
                <a:defRPr/>
              </a:pPr>
              <a:t>158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778569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Così prosegue il </a:t>
            </a:r>
            <a:r>
              <a:rPr lang="it-IT" b="1" u="sng" dirty="0" err="1"/>
              <a:t>Cons</a:t>
            </a:r>
            <a:r>
              <a:rPr lang="it-IT" b="1" u="sng" dirty="0"/>
              <a:t>. Stato Sez. VI, </a:t>
            </a:r>
            <a:r>
              <a:rPr lang="it-IT" b="1" u="sng" dirty="0" err="1"/>
              <a:t>Sent</a:t>
            </a:r>
            <a:r>
              <a:rPr lang="it-IT" b="1" u="sng" dirty="0"/>
              <a:t>., 04-03-2019, n. 1477 </a:t>
            </a:r>
            <a:endParaRPr lang="it-IT" dirty="0"/>
          </a:p>
          <a:p>
            <a:pPr lvl="1"/>
            <a:endParaRPr lang="it-IT" dirty="0"/>
          </a:p>
          <a:p>
            <a:pPr lvl="1"/>
            <a:r>
              <a:rPr lang="it-IT" i="1" dirty="0"/>
              <a:t>«In materia di illeciti permanenti, il potere amministrativo di vigilanza e repressione, quanto ad accertamento dell'illecito ed applicazione della relativa sanzione, può intervenire anche decorso un rilevante lasso temporale dalla formazione dell'abuso, che è da considerare sempre attuale finché non venga rimosso o represso.»</a:t>
            </a:r>
          </a:p>
          <a:p>
            <a:pPr lvl="1"/>
            <a:endParaRPr lang="it-IT" i="1" dirty="0"/>
          </a:p>
          <a:p>
            <a:pPr lvl="1"/>
            <a:r>
              <a:rPr lang="it-IT" i="1" dirty="0"/>
              <a:t>«La permanenza degli illeciti nella materia in questione comporta che nei relativi provvedimenti repressivi (di demolizione, ripristino, acquisizione al patrimonio oppure di sanzione pecuniaria), rileva non il tempo trascorso dall'abuso, ma la permanenza della situazione ancora contestualmente antigiuridica. </a:t>
            </a:r>
            <a:r>
              <a:rPr lang="it-IT" i="1" u="sng" dirty="0"/>
              <a:t>Ne deriva che, vertendosi in materia di illeciti permanenti, il potere amministrativo di vigilanza e repressione (ossia l'accertamento dell'illecito e l'applicazione della relativa sanzione) può essere esercitato senza limiti di tempo</a:t>
            </a:r>
            <a:r>
              <a:rPr lang="it-IT" i="1" dirty="0"/>
              <a:t>, potendo intervenire anche dopo il decorso di un rilevante lasso temporale dalla consumazione dell'abuso, che è da considerare sempre attuale finché rimosso o represso.» </a:t>
            </a:r>
          </a:p>
          <a:p>
            <a:pPr lvl="1"/>
            <a:endParaRPr lang="it-IT" i="1" dirty="0"/>
          </a:p>
          <a:p>
            <a:pPr lvl="1"/>
            <a:r>
              <a:rPr lang="it-IT" i="1" dirty="0"/>
              <a:t>«In definitiva, il tempo trascorso non legittima situazioni che si configurino come illecite o illegali e, conseguentemente, </a:t>
            </a:r>
            <a:r>
              <a:rPr lang="it-IT" i="1" u="sng" dirty="0"/>
              <a:t>il potere di ripristino dello status quo ante non è assoggettato ad alcun termine di prescrizione</a:t>
            </a:r>
            <a:r>
              <a:rPr lang="it-IT" i="1" dirty="0"/>
              <a:t>.»</a:t>
            </a:r>
          </a:p>
          <a:p>
            <a:pPr lvl="1"/>
            <a:endParaRPr lang="it-IT" dirty="0"/>
          </a:p>
        </p:txBody>
      </p:sp>
      <p:sp>
        <p:nvSpPr>
          <p:cNvPr id="4" name="Segnaposto numero diapositiva 3"/>
          <p:cNvSpPr>
            <a:spLocks noGrp="1"/>
          </p:cNvSpPr>
          <p:nvPr>
            <p:ph type="sldNum" sz="quarter" idx="10"/>
          </p:nvPr>
        </p:nvSpPr>
        <p:spPr/>
        <p:txBody>
          <a:bodyPr/>
          <a:lstStyle/>
          <a:p>
            <a:pPr>
              <a:defRPr/>
            </a:pPr>
            <a:r>
              <a:rPr lang="it-IT" dirty="0"/>
              <a:t>«</a:t>
            </a:r>
            <a:fld id="{20537A1C-B7E2-8D47-8AA8-A61BF3FAE0AA}" type="slidenum">
              <a:rPr lang="it-IT" smtClean="0"/>
              <a:pPr>
                <a:defRPr/>
              </a:pPr>
              <a:t>159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98277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accent2"/>
            </a:solidFill>
          </a:ln>
        </p:spPr>
        <p:txBody>
          <a:bodyPr>
            <a:normAutofit fontScale="90000"/>
          </a:bodyPr>
          <a:lstStyle/>
          <a:p>
            <a:r>
              <a:rPr lang="it-IT" b="1" dirty="0">
                <a:ln w="10541" cmpd="sng">
                  <a:solidFill>
                    <a:schemeClr val="accent1">
                      <a:shade val="88000"/>
                      <a:satMod val="110000"/>
                    </a:schemeClr>
                  </a:solidFill>
                  <a:prstDash val="solid"/>
                </a:ln>
                <a:solidFill>
                  <a:schemeClr val="accent2"/>
                </a:solidFill>
              </a:rPr>
              <a:t>8. L’ESCLUSIONE DI IMPLICITI «EFFETTI SANANTI» CORRELATI AL DECORSO DEL TEMPO</a:t>
            </a:r>
            <a:br>
              <a:rPr lang="it-IT" b="1" dirty="0">
                <a:ln w="10541" cmpd="sng">
                  <a:solidFill>
                    <a:schemeClr val="accent1">
                      <a:shade val="88000"/>
                      <a:satMod val="110000"/>
                    </a:schemeClr>
                  </a:solidFill>
                  <a:prstDash val="solid"/>
                </a:ln>
                <a:solidFill>
                  <a:schemeClr val="accent2"/>
                </a:solidFill>
              </a:rPr>
            </a:br>
            <a:r>
              <a:rPr lang="it-IT" b="1" dirty="0">
                <a:ln w="10541" cmpd="sng">
                  <a:solidFill>
                    <a:schemeClr val="accent1">
                      <a:shade val="88000"/>
                      <a:satMod val="110000"/>
                    </a:schemeClr>
                  </a:solidFill>
                  <a:prstDash val="solid"/>
                </a:ln>
                <a:solidFill>
                  <a:schemeClr val="accent2"/>
                </a:solidFill>
              </a:rPr>
              <a:t>PER ABUSI RISALENTI</a:t>
            </a:r>
            <a:endParaRPr lang="it-IT" b="1" cap="all" dirty="0">
              <a:ln w="10541" cmpd="sng">
                <a:solidFill>
                  <a:schemeClr val="accent1">
                    <a:shade val="88000"/>
                    <a:satMod val="110000"/>
                  </a:schemeClr>
                </a:solidFill>
                <a:prstDash val="solid"/>
              </a:ln>
              <a:solidFill>
                <a:schemeClr val="accent2"/>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Infine il </a:t>
            </a:r>
            <a:r>
              <a:rPr lang="it-IT" b="1" u="sng" dirty="0" err="1"/>
              <a:t>Cons</a:t>
            </a:r>
            <a:r>
              <a:rPr lang="it-IT" b="1" u="sng" dirty="0"/>
              <a:t>. Stato Sez. VI, </a:t>
            </a:r>
            <a:r>
              <a:rPr lang="it-IT" b="1" u="sng" dirty="0" err="1"/>
              <a:t>Sent</a:t>
            </a:r>
            <a:r>
              <a:rPr lang="it-IT" b="1" u="sng" dirty="0"/>
              <a:t>., 04-03-2019, n. 1477  </a:t>
            </a:r>
            <a:r>
              <a:rPr lang="it-IT" dirty="0"/>
              <a:t>affronta la </a:t>
            </a:r>
            <a:r>
              <a:rPr lang="it-IT" u="sng" dirty="0"/>
              <a:t>connessa questione della prescrizione della sanzione concretamente irrogata a seguito dell'esercizio del potere repressivo, così distinguendo in relazione alla natura pecuniaria o reale (ripristinatoria) della medesima sanzione</a:t>
            </a:r>
          </a:p>
          <a:p>
            <a:endParaRPr lang="it-IT" dirty="0"/>
          </a:p>
          <a:p>
            <a:r>
              <a:rPr lang="it-IT" i="1" dirty="0"/>
              <a:t>«L'art. </a:t>
            </a:r>
            <a:r>
              <a:rPr lang="it-IT" i="1" dirty="0">
                <a:hlinkClick r:id="rId3"/>
              </a:rPr>
              <a:t>28</a:t>
            </a:r>
            <a:r>
              <a:rPr lang="it-IT" i="1" dirty="0"/>
              <a:t> </a:t>
            </a:r>
            <a:r>
              <a:rPr lang="it-IT" i="1" dirty="0">
                <a:hlinkClick r:id="rId4"/>
              </a:rPr>
              <a:t>L. n. 689 del 1981</a:t>
            </a:r>
            <a:r>
              <a:rPr lang="it-IT" i="1" dirty="0"/>
              <a:t> riguarda unicamente le sanzioni pecuniarie, attenendo la norma al "diritto a riscuotere le somme dovute per le violazioni amministrative punite con pena pecuniaria", con specifico riferimento alle sanzioni che hanno ad oggetto la (sola) prestazione di una somma di denaro. </a:t>
            </a:r>
            <a:r>
              <a:rPr lang="it-IT" i="1" u="sng" dirty="0"/>
              <a:t>Quindi le sanzioni pecuniarie in materia urbanistica edilizia e paesaggistica si estinguono decorsi cinque anni dalla loro irrogazione, tenuto conto che il momento in cui il termine quinquennale di prescrizione comincia a decorrere è quello dell'irrogazione della sanzione» </a:t>
            </a:r>
            <a:r>
              <a:rPr lang="it-IT" u="sng" dirty="0"/>
              <a:t>(e non dell’accertamento dell’abuso).</a:t>
            </a:r>
          </a:p>
          <a:p>
            <a:endParaRPr lang="it-IT" dirty="0"/>
          </a:p>
          <a:p>
            <a:r>
              <a:rPr lang="it-IT" i="1" dirty="0"/>
              <a:t> «Al contrario, </a:t>
            </a:r>
            <a:r>
              <a:rPr lang="it-IT" i="1" u="sng" dirty="0"/>
              <a:t>le sanzioni di diversa natura</a:t>
            </a:r>
            <a:r>
              <a:rPr lang="it-IT" i="1" dirty="0"/>
              <a:t>, quelle cioè che tendono al ripristino della legalità oggettivamente violata (</a:t>
            </a:r>
            <a:r>
              <a:rPr lang="it-IT" i="1" u="sng" dirty="0"/>
              <a:t>in particolare quelle demolitorie, ripristinatorie o di acquisizione del patrimonio), una volta comminate, non sono soggette al principio della prescrizione e dunque, anche se non eseguite, non si estinguono per effetto del decorso del tempo</a:t>
            </a:r>
            <a:r>
              <a:rPr lang="it-IT" i="1" dirty="0"/>
              <a:t>.»</a:t>
            </a:r>
          </a:p>
          <a:p>
            <a:pPr lvl="1"/>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r>
              <a:rPr lang="it-IT" dirty="0"/>
              <a:t>«</a:t>
            </a:r>
            <a:fld id="{20537A1C-B7E2-8D47-8AA8-A61BF3FAE0AA}" type="slidenum">
              <a:rPr lang="it-IT" smtClean="0"/>
              <a:pPr>
                <a:defRPr/>
              </a:pPr>
              <a:t>160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6056188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L'articolo 38 del D.P.R. 6 giugno 2001, n. 380</a:t>
            </a:r>
            <a:r>
              <a:rPr lang="it-IT" dirty="0"/>
              <a:t>, (il quale corrisponde in larga parte alle pregresse previsioni dell'articolo 15 della L. 28 gennaio 1977, n. 10 e dell'articolo 11 della L. 28 febbraio 1985, n. 47), </a:t>
            </a:r>
            <a:r>
              <a:rPr lang="it-IT" u="sng" dirty="0"/>
              <a:t>disciplina le conseguenze derivanti dall’intervenuto </a:t>
            </a:r>
            <a:r>
              <a:rPr lang="it-IT" b="1" u="sng" dirty="0"/>
              <a:t>annullamento,</a:t>
            </a:r>
            <a:r>
              <a:rPr lang="it-IT" u="sng" dirty="0"/>
              <a:t> in sede giurisdizionale o altrimenti in autotutela da parte della stessa amministrazione comunale, </a:t>
            </a:r>
            <a:r>
              <a:rPr lang="it-IT" b="1" u="sng" dirty="0"/>
              <a:t>del permesso di costruire</a:t>
            </a:r>
          </a:p>
          <a:p>
            <a:endParaRPr lang="it-IT" dirty="0"/>
          </a:p>
          <a:p>
            <a:r>
              <a:rPr lang="it-IT" dirty="0"/>
              <a:t>In via di premessa va chiarito che si tratta di un regime normativo che pone problematiche interpretative e applicative assai complesse, su cui sia la dottrina che la giurisprudenza hanno prodotto </a:t>
            </a:r>
            <a:r>
              <a:rPr lang="it-IT" u="sng" dirty="0"/>
              <a:t>articolate e spesso contrastanti teorie interpretative che non abbiamo in questa sede la possibilità di affrontare nemmeno per cenni</a:t>
            </a:r>
          </a:p>
          <a:p>
            <a:endParaRPr lang="it-IT" dirty="0"/>
          </a:p>
          <a:p>
            <a:r>
              <a:rPr lang="it-IT" dirty="0"/>
              <a:t>Ci limiteremo pertanto a richiamare </a:t>
            </a:r>
            <a:r>
              <a:rPr lang="it-IT" b="1" u="sng" dirty="0"/>
              <a:t>l’effetto di equiparazione con la sanatoria di cui all’art.36 TUED che il comma 3 dell’art.38 espressamente statuisce,</a:t>
            </a:r>
            <a:r>
              <a:rPr lang="it-IT" u="sng" dirty="0"/>
              <a:t> anche se in nessun modo a tale equiparazione di effetti corrisponde un’identità o almeno un’analogia di presupposti, perché le opere «sanate» ai sensi dell’art.38 restano su un piano sostanziale abusive in quanto non conformi alle previsioni urbanistiche, diversamente dagli abusi formali considerati dall’art.36</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8697739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300" dirty="0"/>
              <a:t>La stessa giurisprudenza </a:t>
            </a:r>
            <a:r>
              <a:rPr lang="it-IT" sz="3300" u="sng" dirty="0"/>
              <a:t>(T.A.R. Campania Napoli Sez. VII, </a:t>
            </a:r>
            <a:r>
              <a:rPr lang="it-IT" sz="3300" u="sng" dirty="0" err="1"/>
              <a:t>Sent</a:t>
            </a:r>
            <a:r>
              <a:rPr lang="it-IT" sz="3300" u="sng" dirty="0"/>
              <a:t>., 10-10-2014, n. 5261) </a:t>
            </a:r>
            <a:r>
              <a:rPr lang="it-IT" sz="3300" dirty="0"/>
              <a:t>ha chiarito che </a:t>
            </a:r>
            <a:r>
              <a:rPr lang="it-IT" sz="3300" u="sng" dirty="0"/>
              <a:t>l’art.38 TUED può applicarsi solo nella fattispecie dell’annullamento di un permesso di costruire ordinario e non certo nella distinta ipotesi dell’annullamento di un permesso di costruire illegittimamente rilasciato in sanatoria</a:t>
            </a:r>
          </a:p>
          <a:p>
            <a:endParaRPr lang="it-IT" sz="3100" dirty="0"/>
          </a:p>
          <a:p>
            <a:pPr lvl="1"/>
            <a:r>
              <a:rPr lang="it-IT" sz="2900" dirty="0"/>
              <a:t>In quanto l'</a:t>
            </a:r>
            <a:r>
              <a:rPr lang="it-IT" sz="2900" i="1" dirty="0"/>
              <a:t>art. </a:t>
            </a:r>
            <a:r>
              <a:rPr lang="it-IT" sz="2900" i="1" dirty="0">
                <a:hlinkClick r:id="rId3"/>
              </a:rPr>
              <a:t>38</a:t>
            </a:r>
            <a:r>
              <a:rPr lang="it-IT" sz="2900" i="1" dirty="0"/>
              <a:t> del </a:t>
            </a:r>
            <a:r>
              <a:rPr lang="it-IT" sz="2900" i="1" dirty="0">
                <a:hlinkClick r:id="rId4"/>
              </a:rPr>
              <a:t>D.P.R. n. 380 del 2001</a:t>
            </a:r>
            <a:r>
              <a:rPr lang="it-IT" sz="2900" dirty="0"/>
              <a:t>,  è volto a tutelare,  l'affidamento del soggetto che abbia edificato in virtù di titolo edilizio solo successivamente annullato. </a:t>
            </a:r>
            <a:r>
              <a:rPr lang="it-IT" sz="2900" u="sng" dirty="0"/>
              <a:t>Detto disposto normativo pertanto non può trovare applicazione nell'ipotesi in cui le opere siano state realizzate ab </a:t>
            </a:r>
            <a:r>
              <a:rPr lang="it-IT" sz="2900" u="sng" dirty="0" err="1"/>
              <a:t>initio</a:t>
            </a:r>
            <a:r>
              <a:rPr lang="it-IT" sz="2900" u="sng" dirty="0"/>
              <a:t> "sine </a:t>
            </a:r>
            <a:r>
              <a:rPr lang="it-IT" sz="2900" u="sng" dirty="0" err="1"/>
              <a:t>titulo</a:t>
            </a:r>
            <a:r>
              <a:rPr lang="it-IT" sz="2900" u="sng" dirty="0"/>
              <a:t>", rilasciato solo successivamente ed implicitamente a sanatoria successivamente annullata in sede giurisdizionale </a:t>
            </a:r>
            <a:r>
              <a:rPr lang="it-IT" sz="2900" dirty="0"/>
              <a:t>- per cui difettano nell'ipotesi di specie i presupposti per la tutela dell'affidamento dell'istante </a:t>
            </a:r>
          </a:p>
          <a:p>
            <a:endParaRPr lang="it-IT" sz="2900" dirty="0"/>
          </a:p>
          <a:p>
            <a:pPr lvl="1"/>
            <a:r>
              <a:rPr lang="it-IT" sz="2900" dirty="0" err="1"/>
              <a:t>cfr</a:t>
            </a:r>
            <a:r>
              <a:rPr lang="it-IT" sz="2900" dirty="0"/>
              <a:t> al riguardo ex </a:t>
            </a:r>
            <a:r>
              <a:rPr lang="it-IT" sz="2900" dirty="0" err="1"/>
              <a:t>multis</a:t>
            </a:r>
            <a:r>
              <a:rPr lang="it-IT" sz="2900" dirty="0"/>
              <a:t> Consiglio di Stato Sez. IV, </a:t>
            </a:r>
            <a:r>
              <a:rPr lang="it-IT" sz="2900" dirty="0" err="1"/>
              <a:t>sent</a:t>
            </a:r>
            <a:r>
              <a:rPr lang="it-IT" sz="2900" dirty="0"/>
              <a:t>. n. 4770 del 10-08-2011, secondo cui </a:t>
            </a:r>
            <a:r>
              <a:rPr lang="it-IT" sz="2900" i="1" dirty="0"/>
              <a:t>"L'affidamento del privato a poter conservare l'opera realizzata sulla base di un titolo edilizio successivamente annullato non è tutelato in via generale ma è rimesso alla discrezionalità del legislatore, al quale compete emanare norme speciali di tutela come la potenziale </a:t>
            </a:r>
            <a:r>
              <a:rPr lang="it-IT" sz="2900" i="1" u="sng" dirty="0"/>
              <a:t>commutabilità della sanzione demolitoria in quella pecuniaria (art. </a:t>
            </a:r>
            <a:r>
              <a:rPr lang="it-IT" sz="2900" i="1" u="sng" dirty="0">
                <a:hlinkClick r:id="rId3"/>
              </a:rPr>
              <a:t>38</a:t>
            </a:r>
            <a:r>
              <a:rPr lang="it-IT" sz="2900" i="1" u="sng" dirty="0"/>
              <a:t> </a:t>
            </a:r>
            <a:r>
              <a:rPr lang="it-IT" sz="2900" i="1" u="sng" dirty="0">
                <a:hlinkClick r:id="rId4"/>
              </a:rPr>
              <a:t>D.P.R. n. 380 del 2001</a:t>
            </a:r>
            <a:r>
              <a:rPr lang="it-IT" sz="2900" i="1" u="sng" dirty="0"/>
              <a:t>), </a:t>
            </a:r>
            <a:r>
              <a:rPr lang="it-IT" sz="2900" i="1" dirty="0"/>
              <a:t>ovvero un regime di favore in sede di condono edilizio, come avvenuto con l'art. </a:t>
            </a:r>
            <a:r>
              <a:rPr lang="it-IT" sz="2900" i="1" dirty="0">
                <a:hlinkClick r:id="rId5"/>
              </a:rPr>
              <a:t>39</a:t>
            </a:r>
            <a:r>
              <a:rPr lang="it-IT" sz="2900" i="1" dirty="0"/>
              <a:t>, </a:t>
            </a:r>
            <a:r>
              <a:rPr lang="it-IT" sz="2900" i="1" dirty="0">
                <a:hlinkClick r:id="rId6"/>
              </a:rPr>
              <a:t>L. n. 724 del 1994</a:t>
            </a:r>
            <a:r>
              <a:rPr lang="it-IT" sz="2900" i="1" dirty="0"/>
              <a:t>; ne consegue che, in difetto di una espressa previsione legislativa, la posizione di colui che abbia realizzato l'opera edilizia sulla base di un titolo annullato non si differenzia dagli altri soggetti che hanno invece realizzato l'opera abusiva senza titolo».</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5054292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Sempre in via di premessa possiamo anche </a:t>
            </a:r>
            <a:r>
              <a:rPr lang="it-IT" u="sng" dirty="0"/>
              <a:t>richiamare, di nuovo, l’ampiamente illustrata  sentenza n.8 del il 17-10-2017 resa dall’ Ad. Plenaria del </a:t>
            </a:r>
            <a:r>
              <a:rPr lang="it-IT" u="sng" dirty="0" err="1"/>
              <a:t>Cons</a:t>
            </a:r>
            <a:r>
              <a:rPr lang="it-IT" u="sng" dirty="0"/>
              <a:t>. Stato</a:t>
            </a:r>
            <a:r>
              <a:rPr lang="it-IT" dirty="0"/>
              <a:t>, su una fattispecie riguardante </a:t>
            </a:r>
            <a:r>
              <a:rPr lang="it-IT" u="sng" dirty="0"/>
              <a:t>i presupposti dell’annullamento in autotutela di un permesso in sanatoria</a:t>
            </a:r>
            <a:r>
              <a:rPr lang="it-IT" dirty="0"/>
              <a:t>, per osservare che, incidentalmente</a:t>
            </a:r>
            <a:r>
              <a:rPr lang="it-IT" i="1" dirty="0"/>
              <a:t>,</a:t>
            </a:r>
            <a:r>
              <a:rPr lang="it-IT" dirty="0"/>
              <a:t> la stessa Adunanza ha fatto un rapido riferimento all’istituto </a:t>
            </a:r>
            <a:r>
              <a:rPr lang="it-IT" u="sng" dirty="0"/>
              <a:t>dell’art.38 TUED chiarendone l’assoggettabilità alla disciplina generale dell’annullamento d’ufficio contenuta nell’art.21-nonies della L.241/1990</a:t>
            </a:r>
          </a:p>
          <a:p>
            <a:endParaRPr lang="it-IT" dirty="0"/>
          </a:p>
          <a:p>
            <a:pPr lvl="1"/>
            <a:r>
              <a:rPr lang="it-IT" i="1" dirty="0"/>
              <a:t>«Invero, il Legislatore ha talora disciplinato in modo peculiare le ipotesi di c.d. 'illegittimità sopravvenuta' dell'intervento edilizio (in particolare, nel caso di annullamento ex officio o in sede giurisdizionale di un titolo edilizio ab origine sussistente), fissando peraltro un apparato sanzionatorio tendenzialmente meno afflittivo di quello previsto per le ipotesi di interventi ab origine abusivi (in tal senso l'articolo 38 del D.P.R. 6 giugno 2001, n. 380, </a:t>
            </a:r>
            <a:r>
              <a:rPr lang="it-IT" dirty="0"/>
              <a:t>…»</a:t>
            </a:r>
          </a:p>
          <a:p>
            <a:pPr lvl="1"/>
            <a:endParaRPr lang="it-IT" dirty="0"/>
          </a:p>
          <a:p>
            <a:pPr lvl="1"/>
            <a:r>
              <a:rPr lang="it-IT" i="1" dirty="0"/>
              <a:t>«Tuttavia, anche in tali ipotesi </a:t>
            </a:r>
            <a:r>
              <a:rPr lang="it-IT" i="1" u="sng" dirty="0"/>
              <a:t>il Legislatore si è limitato a disciplinare in modo puntuale le sole conseguenze dell'annullamento del titolo edilizio, ma non anche i relativi presupposti, condizioni e modalità, che restano quindi assoggettati (per quanto riguarda l'annullamento d'ufficio) alla disciplina generale di cui all'articolo 21-nonies della L. n. 241 del 1990</a:t>
            </a:r>
            <a:r>
              <a:rPr lang="it-IT" i="1" dirty="0"/>
              <a:t>, ivi compresi i profili motivazionali.»</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9018018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L’art.38 TUED disciplina quindi l’ipotesi in cui sia stato annullato in sede giurisdizionale o in autotutela un permesso di costruire sulla base del quale l’opera edilizia autorizzata sia stata effettivamente realizzata</a:t>
            </a:r>
          </a:p>
          <a:p>
            <a:endParaRPr lang="it-IT" dirty="0"/>
          </a:p>
          <a:p>
            <a:r>
              <a:rPr lang="it-IT" dirty="0"/>
              <a:t>Per la norma </a:t>
            </a:r>
            <a:r>
              <a:rPr lang="it-IT" u="sng" dirty="0"/>
              <a:t>tre sono i rimedi che il Comune è tenuto ad adottare a seguito dell’intervenuto annullamento del titolo edilizio</a:t>
            </a:r>
          </a:p>
          <a:p>
            <a:endParaRPr lang="it-IT" dirty="0"/>
          </a:p>
          <a:p>
            <a:pPr lvl="1"/>
            <a:r>
              <a:rPr lang="it-IT" dirty="0"/>
              <a:t>Innanzitutto, ove sia possibile, la </a:t>
            </a:r>
            <a:r>
              <a:rPr lang="it-IT" u="sng" dirty="0"/>
              <a:t>rimozione dei vizi delle procedure amministrative e il rilascio di un nuovo permesso di costruire </a:t>
            </a:r>
            <a:r>
              <a:rPr lang="it-IT" dirty="0"/>
              <a:t>immune da vizi</a:t>
            </a:r>
          </a:p>
          <a:p>
            <a:pPr lvl="1"/>
            <a:endParaRPr lang="it-IT" dirty="0"/>
          </a:p>
          <a:p>
            <a:pPr lvl="1"/>
            <a:r>
              <a:rPr lang="it-IT" dirty="0"/>
              <a:t>Secondariamente, quando non sia possibile il rilascio di un nuovo permesso, </a:t>
            </a:r>
            <a:r>
              <a:rPr lang="it-IT" u="sng" dirty="0"/>
              <a:t>l’emissione di un’ordinanza di rimozione delle opere abusive </a:t>
            </a:r>
            <a:r>
              <a:rPr lang="it-IT" dirty="0"/>
              <a:t>realizzate sulla base del titolo annullato</a:t>
            </a:r>
          </a:p>
          <a:p>
            <a:pPr lvl="1"/>
            <a:endParaRPr lang="it-IT" dirty="0"/>
          </a:p>
          <a:p>
            <a:pPr lvl="1"/>
            <a:r>
              <a:rPr lang="it-IT" u="sng" dirty="0"/>
              <a:t>In ultima istanza, quando sulla base di una «motivata valutazione» non sia tecnicamente possibile ridurre in pristino lo stato dei luoghi </a:t>
            </a:r>
            <a:r>
              <a:rPr lang="it-IT" i="1" dirty="0"/>
              <a:t>«il dirigente o il responsabile del competente ufficio comunale </a:t>
            </a:r>
            <a:r>
              <a:rPr lang="it-IT" i="1" u="sng" dirty="0"/>
              <a:t>applica una sanzione pecuniaria pari al valore venale delle opere o loro parti abusivamente eseguite</a:t>
            </a:r>
            <a:r>
              <a:rPr lang="it-IT" i="1" dirty="0"/>
              <a:t>, valutato dall'agenzia del territorio»</a:t>
            </a:r>
          </a:p>
          <a:p>
            <a:pPr lvl="1"/>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087207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Ai sensi del comma 2 dell’art.38 </a:t>
            </a:r>
            <a:r>
              <a:rPr lang="it-IT" b="1" i="1" u="sng" dirty="0"/>
              <a:t>«l'integrale corresponsione della sanzione pecuniaria irrogata produce i medesimi effetti del permesso di costruire in sanatoria di cui all'articolo 36.» </a:t>
            </a:r>
          </a:p>
          <a:p>
            <a:endParaRPr lang="it-IT" b="1" i="1" u="sng" dirty="0"/>
          </a:p>
          <a:p>
            <a:pPr lvl="1"/>
            <a:r>
              <a:rPr lang="it-IT" dirty="0"/>
              <a:t>Tali disposizioni si applicano anche agli interventi edilizi ammessi al c.d. «super-SCIA di cui all'articolo 23, comma 01, </a:t>
            </a:r>
            <a:r>
              <a:rPr lang="it-IT" i="1" dirty="0"/>
              <a:t>«in caso di accertamento dell'inesistenza dei presupposti per la formazione del titolo.»</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408495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Come ha osservato la dottrina (E. FORESTI, La sanatoria edilizia, in Officina del diritto, </a:t>
            </a:r>
            <a:r>
              <a:rPr lang="it-IT" dirty="0" err="1"/>
              <a:t>Giuffrè</a:t>
            </a:r>
            <a:r>
              <a:rPr lang="it-IT" dirty="0"/>
              <a:t>, Milano, 2016, p.38) </a:t>
            </a:r>
            <a:r>
              <a:rPr lang="it-IT" u="sng" dirty="0"/>
              <a:t>in giurisprudenza si è sottolineato che l’impossibilità ripristinatoria si verificherebbe solo in presenza di abusi parziali,</a:t>
            </a:r>
            <a:r>
              <a:rPr lang="it-IT" dirty="0"/>
              <a:t> </a:t>
            </a:r>
            <a:r>
              <a:rPr lang="it-IT" i="1" dirty="0"/>
              <a:t>«ossia quando l’opera realizzata e divenuta abusiva per effetto dell’annullamento del titolo costituisca una porzione di un edificio più grande, legittimamente edificato.»</a:t>
            </a:r>
          </a:p>
          <a:p>
            <a:endParaRPr lang="it-IT" i="1" dirty="0"/>
          </a:p>
          <a:p>
            <a:r>
              <a:rPr lang="it-IT" u="sng" dirty="0"/>
              <a:t>A questo punto si tratterebbe quindi di una fattispecie assimilabile a quella degli interventi eseguiti in parziale difformità dal permesso di costruire regolata dall’art.34 </a:t>
            </a:r>
            <a:r>
              <a:rPr lang="it-IT" dirty="0"/>
              <a:t>TUED</a:t>
            </a:r>
          </a:p>
          <a:p>
            <a:endParaRPr lang="it-IT" dirty="0"/>
          </a:p>
          <a:p>
            <a:r>
              <a:rPr lang="it-IT" dirty="0"/>
              <a:t>Detta disposizione, infatti, prescrive che per detti interventi </a:t>
            </a:r>
            <a:r>
              <a:rPr lang="it-IT" i="1" u="sng" dirty="0"/>
              <a:t>«quando la demolizione non può avvenire senza pregiudizio della parte eseguita in conformità»</a:t>
            </a:r>
          </a:p>
          <a:p>
            <a:pPr lvl="1"/>
            <a:endParaRPr lang="it-IT" dirty="0"/>
          </a:p>
          <a:p>
            <a:pPr lvl="1"/>
            <a:r>
              <a:rPr lang="it-IT" i="1" dirty="0"/>
              <a:t>«il dirigente o il responsabile dell'ufficio </a:t>
            </a:r>
            <a:r>
              <a:rPr lang="it-IT" i="1" u="sng" dirty="0"/>
              <a:t>applica una sanzione pari al doppio del costo di produzione ... della parte dell'opera realizzata in difformità </a:t>
            </a:r>
            <a:r>
              <a:rPr lang="it-IT" i="1" dirty="0"/>
              <a:t>dal permesso di costruire, se ad uso residenziale, e pari al doppio del valore venale ... per le opere adibite ad usi diversi da quello residenziale»</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263896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L’assimilazione tra le due ipotesi di «sanabilità» (ex art.38 ed ex art.34 TUED) </a:t>
            </a:r>
            <a:r>
              <a:rPr lang="it-IT" dirty="0"/>
              <a:t>è accentuata dal rilievo che, secondo l’orientamento prevalente della giurisprudenza, </a:t>
            </a:r>
            <a:r>
              <a:rPr lang="it-IT" u="sng" dirty="0"/>
              <a:t>anche nella scelta di applicare, ai sensi dell’art.38, la sanzione pecuniaria, il Comune deve considerare l’impossibilità della demolizione come un elemento da valutare sempre sul piano strettamente tecnico, </a:t>
            </a:r>
            <a:r>
              <a:rPr lang="it-IT" dirty="0"/>
              <a:t>ricorrente solo qualora dallo smantellamento della porzione abusiva possa derivare un pregiudizio alla staticità della  porzione di edificio legittimamente edificata</a:t>
            </a:r>
          </a:p>
          <a:p>
            <a:endParaRPr lang="it-IT" i="1" dirty="0"/>
          </a:p>
          <a:p>
            <a:r>
              <a:rPr lang="it-IT" dirty="0"/>
              <a:t>Può qui essere utilmente richiamata anche la giurisprudenza del </a:t>
            </a:r>
            <a:r>
              <a:rPr lang="it-IT" b="1" u="sng" dirty="0"/>
              <a:t>T.A.R. Campania ( vedasi in particolare Napoli Sez. IV, </a:t>
            </a:r>
            <a:r>
              <a:rPr lang="it-IT" b="1" u="sng" dirty="0" err="1"/>
              <a:t>Sent</a:t>
            </a:r>
            <a:r>
              <a:rPr lang="it-IT" b="1" u="sng" dirty="0"/>
              <a:t>.,  05-08-2013, n. 4056)</a:t>
            </a:r>
            <a:r>
              <a:rPr lang="it-IT" dirty="0"/>
              <a:t> che si è pronunciato con riguardo sia alla disciplina dell’art.34 TUED che a </a:t>
            </a:r>
            <a:r>
              <a:rPr lang="it-IT" u="sng" dirty="0"/>
              <a:t>quella similare contenuta </a:t>
            </a:r>
            <a:r>
              <a:rPr lang="it-IT" b="1" u="sng" dirty="0"/>
              <a:t>nel comma 2 dell’art.33 TUED</a:t>
            </a:r>
            <a:r>
              <a:rPr lang="it-IT" u="sng" dirty="0"/>
              <a:t>, (ove per gli </a:t>
            </a:r>
            <a:r>
              <a:rPr lang="it-IT" b="1" u="sng" dirty="0"/>
              <a:t>interventi di ristrutturazione edilizia abusivi </a:t>
            </a:r>
            <a:r>
              <a:rPr lang="it-IT" u="sng" dirty="0"/>
              <a:t>insuscettibili di ripristino per motivi tecnici</a:t>
            </a:r>
            <a:r>
              <a:rPr lang="it-IT" dirty="0"/>
              <a:t>, parimenti si prevede, in alternativa al ripristino, l’irrogazione di una sanzione pecuniaria pari al doppio dell’aumento di valore dell’immobile conseguente alla realizzazione delle opere abusive)</a:t>
            </a:r>
            <a:endParaRPr lang="it-IT" i="1" dirty="0"/>
          </a:p>
          <a:p>
            <a:endParaRPr lang="it-IT" dirty="0"/>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3626228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47500" lnSpcReduction="20000"/>
          </a:bodyPr>
          <a:lstStyle/>
          <a:p>
            <a:r>
              <a:rPr lang="it-IT" sz="3600" dirty="0"/>
              <a:t>Il TAR Campania osserva, in primo luogo, che </a:t>
            </a:r>
            <a:r>
              <a:rPr lang="it-IT" sz="3600" i="1" dirty="0"/>
              <a:t>«il privato sanzionato con l'ordine di demolizione per la costruzione di un'opera edilizia abusiva, non può invocare l'applicazione a suo favore dell'art. </a:t>
            </a:r>
            <a:r>
              <a:rPr lang="it-IT" sz="3600" i="1" dirty="0">
                <a:hlinkClick r:id="rId3"/>
              </a:rPr>
              <a:t>12 comma 2</a:t>
            </a:r>
            <a:r>
              <a:rPr lang="it-IT" sz="3600" i="1" dirty="0"/>
              <a:t>, della </a:t>
            </a:r>
            <a:r>
              <a:rPr lang="it-IT" sz="3600" i="1" dirty="0">
                <a:hlinkClick r:id="rId4"/>
              </a:rPr>
              <a:t>L. n. 47 del 1985</a:t>
            </a:r>
            <a:r>
              <a:rPr lang="it-IT" sz="3600" i="1" dirty="0"/>
              <a:t> (oggi: art. </a:t>
            </a:r>
            <a:r>
              <a:rPr lang="it-IT" sz="3600" i="1" dirty="0">
                <a:hlinkClick r:id="rId5"/>
              </a:rPr>
              <a:t>34, comma 2</a:t>
            </a:r>
            <a:r>
              <a:rPr lang="it-IT" sz="3600" i="1" dirty="0"/>
              <a:t>, </a:t>
            </a:r>
            <a:r>
              <a:rPr lang="it-IT" sz="3600" i="1" dirty="0">
                <a:hlinkClick r:id="rId6"/>
              </a:rPr>
              <a:t>D.P.R. n. 380 del 2001</a:t>
            </a:r>
            <a:r>
              <a:rPr lang="it-IT" sz="3600" i="1" dirty="0"/>
              <a:t>), che comporta l'applicazione della sola sanzione pecuniaria nel caso in cui l'ingiunta demolizione non possa avvenire senza pregiudizio della parte eseguita in conformità, se non </a:t>
            </a:r>
            <a:r>
              <a:rPr lang="it-IT" sz="3600" i="1" u="sng" dirty="0"/>
              <a:t>fornisce seria ed idonea dimostrazione del pregiudizio stesso sulla struttura e sull'utilizzazione del bene residuo, a nulla valendo che la demolizione implicherebbe una notevole spesa e potrebbe incidere sulla funzionalità del manufatto,</a:t>
            </a:r>
            <a:r>
              <a:rPr lang="it-IT" sz="3600" i="1" dirty="0"/>
              <a:t> perché per impedire l'applicazione della sanzione demolitoria occorre un effettivo pregiudizio alla restante parte dell'edificio, consistente in una menomazione della intera stabilità del manufatto" (così </a:t>
            </a:r>
            <a:r>
              <a:rPr lang="it-IT" sz="3600" i="1" dirty="0" err="1"/>
              <a:t>Cons</a:t>
            </a:r>
            <a:r>
              <a:rPr lang="it-IT" sz="3600" i="1" dirty="0"/>
              <a:t>. Stato, sez. V. ,n. 4982 del 2011).»</a:t>
            </a:r>
          </a:p>
          <a:p>
            <a:endParaRPr lang="it-IT" sz="3600" dirty="0"/>
          </a:p>
          <a:p>
            <a:r>
              <a:rPr lang="it-IT" sz="3600" dirty="0"/>
              <a:t>Infatti, prosegue il TAR Campano, </a:t>
            </a:r>
            <a:r>
              <a:rPr lang="it-IT" sz="3600" i="1" dirty="0"/>
              <a:t>«L'applicazione della sanzione pecuniaria ha carattere del tutto residuale (in termini, </a:t>
            </a:r>
            <a:r>
              <a:rPr lang="it-IT" sz="3600" i="1" dirty="0" err="1"/>
              <a:t>Cons</a:t>
            </a:r>
            <a:r>
              <a:rPr lang="it-IT" sz="3600" i="1" dirty="0"/>
              <a:t>. Stato, sez. VI, n. 1793 del 2012), e viene innescata non già da una verifica tecnica di cui la parte pubblica non può venire ragionevolmente gravata, ma da un'istanza presentata a tal fine dalla parte privata ad essa interessata. </a:t>
            </a:r>
            <a:r>
              <a:rPr lang="it-IT" sz="3600" i="1" u="sng" dirty="0"/>
              <a:t>L'amministrazione è tenuta al solo accertamento che l'opera sia abusiva, posto che ulteriori adempimenti, relativi all'eseguibilità dell'ordine senza pregiudizio per la parte conforme, richiederebbero sopralluoghi ed accertamenti incompatibili </a:t>
            </a:r>
            <a:r>
              <a:rPr lang="it-IT" sz="3600" i="1" dirty="0"/>
              <a:t>con il breve termine di 45 giorni concesso dalla legge ai fini della sospensione dei lavori in corso (art. </a:t>
            </a:r>
            <a:r>
              <a:rPr lang="it-IT" sz="3600" i="1" dirty="0">
                <a:hlinkClick r:id="rId7"/>
              </a:rPr>
              <a:t>27, comma 3</a:t>
            </a:r>
            <a:r>
              <a:rPr lang="it-IT" sz="3600" i="1" dirty="0"/>
              <a:t>, </a:t>
            </a:r>
            <a:r>
              <a:rPr lang="it-IT" sz="3600" i="1" dirty="0">
                <a:hlinkClick r:id="rId6"/>
              </a:rPr>
              <a:t>D.P.R. n. 380 del 2001</a:t>
            </a:r>
            <a:r>
              <a:rPr lang="it-IT" sz="3600" i="1" dirty="0"/>
              <a:t>).»</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6701027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u="sng" dirty="0"/>
              <a:t>Le due fattispecie, di cui » all’art.38 ed all’art.34</a:t>
            </a:r>
            <a:r>
              <a:rPr lang="it-IT" dirty="0"/>
              <a:t>, secondo una prospettazione dottrinaria (cfr. E. FORESTI, </a:t>
            </a:r>
            <a:r>
              <a:rPr lang="it-IT" i="1" dirty="0"/>
              <a:t>op.cit. </a:t>
            </a:r>
            <a:r>
              <a:rPr lang="it-IT" dirty="0"/>
              <a:t>pp.40-41) </a:t>
            </a:r>
            <a:r>
              <a:rPr lang="it-IT" u="sng" dirty="0"/>
              <a:t>tornerebbero tuttavia a differenziarsi quanto agli effetti</a:t>
            </a:r>
          </a:p>
          <a:p>
            <a:endParaRPr lang="it-IT" dirty="0"/>
          </a:p>
          <a:p>
            <a:pPr lvl="1"/>
            <a:r>
              <a:rPr lang="it-IT" dirty="0"/>
              <a:t>Da un lato, infatti, l’art.38 riconosce espressamente al pagamento della sanzione pecuniaria per il mantenimento delle opere realizzate sulla base del titolo poi annullato, </a:t>
            </a:r>
            <a:r>
              <a:rPr lang="it-IT" i="1" u="sng" dirty="0"/>
              <a:t>«i medesimi effetti del permesso di costruire in sanatoria di cui all’art.36»</a:t>
            </a:r>
          </a:p>
          <a:p>
            <a:pPr lvl="1"/>
            <a:endParaRPr lang="it-IT" i="1" u="sng" dirty="0"/>
          </a:p>
          <a:p>
            <a:pPr lvl="1"/>
            <a:r>
              <a:rPr lang="it-IT" sz="2600" u="sng" dirty="0"/>
              <a:t>Mentre un’analoga statuizione difetta invece nell’art.34 </a:t>
            </a:r>
            <a:r>
              <a:rPr lang="it-IT" sz="2600" dirty="0"/>
              <a:t>e quindi, pur non ravvisandosi precedenti giurisprudenziali sul punto, anche alla luce della considerazione che le norme attribuenti efficacia sanante a condotte illecite sono considerate insuscettibili di applicazione analogica, un’interpretazione rigorosa della legge indurrebbe a ritenere (sempre secondo E. FORESTI)</a:t>
            </a:r>
          </a:p>
          <a:p>
            <a:pPr lvl="1"/>
            <a:endParaRPr lang="it-IT" dirty="0"/>
          </a:p>
          <a:p>
            <a:pPr lvl="2"/>
            <a:r>
              <a:rPr lang="it-IT" sz="2300" i="1" dirty="0"/>
              <a:t>«che </a:t>
            </a:r>
            <a:r>
              <a:rPr lang="it-IT" sz="2300" i="1" u="sng" dirty="0"/>
              <a:t>il pagamento della sanzione pecuniaria, in luogo della demolizione, non possa produrre tutti gli effetti di una sanatoria ex articolo 36 TUE, ovvero la piena riconducibilità dell’opera all’alveo della legalità, </a:t>
            </a:r>
            <a:r>
              <a:rPr lang="it-IT" sz="2300" i="1" dirty="0"/>
              <a:t>con le conseguenze che ne derivano (inefficacia dei provvedimenti sanzionatori, estinzione dei reati urbanistici, piena commerciabilità dell’immobile).»</a:t>
            </a:r>
          </a:p>
          <a:p>
            <a:pPr lvl="1"/>
            <a:endParaRPr lang="it-IT" i="1" u="sng"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169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4137472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1"/>
            </a:solidFill>
          </a:ln>
        </p:spPr>
        <p:txBody>
          <a:bodyPr>
            <a:normAutofit/>
          </a:bodyPr>
          <a:lstStyle/>
          <a:p>
            <a:r>
              <a:rPr lang="it-IT" sz="2400" b="1" dirty="0">
                <a:ln w="10541" cmpd="sng">
                  <a:solidFill>
                    <a:schemeClr val="accent1">
                      <a:shade val="88000"/>
                      <a:satMod val="110000"/>
                    </a:schemeClr>
                  </a:solidFill>
                  <a:prstDash val="solid"/>
                </a:ln>
              </a:rPr>
              <a:t>9. LA SANATORIA DETERMINATA DALLA CORRESPONSIONE DELLA SANZIONE PECUNIARIA IRROGATA PER INTERVENTI ESEGUITI IN BASE A PERMESSO ANNULLATO (ART.38 TUED)</a:t>
            </a:r>
            <a:endParaRPr lang="it-IT" sz="24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Torneremo comunque a trattare del regime degli interventi in parziale difformità dal titolo abilitativo, in conclusione di seminario, con riferimento alla disciplina regionale tesa a semplificare e accelerare gli interventi di ricostruzione post sisma del 2016 (vedasi in particolare l’art.3 della L.R. 2 agosto 2017, n.25, rubricato appunto </a:t>
            </a:r>
            <a:r>
              <a:rPr lang="it-IT" i="1" dirty="0"/>
              <a:t>«Parziale difformità dal titolo abilitativo»)</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8262901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altLang="it-IT" dirty="0"/>
              <a:t>Per effetto del c</a:t>
            </a:r>
            <a:r>
              <a:rPr lang="it-IT" altLang="it-IT" u="sng" dirty="0"/>
              <a:t>omma 2-ter introdotto </a:t>
            </a:r>
            <a:r>
              <a:rPr lang="it-IT" altLang="it-IT" u="sng" dirty="0">
                <a:hlinkClick r:id="rId3" action="ppaction://hlinkfile"/>
              </a:rPr>
              <a:t>nell’art.34  del TU Edilizia</a:t>
            </a:r>
            <a:r>
              <a:rPr lang="it-IT" altLang="it-IT" dirty="0">
                <a:hlinkClick r:id="rId3" action="ppaction://hlinkfile"/>
              </a:rPr>
              <a:t> </a:t>
            </a:r>
            <a:r>
              <a:rPr lang="it-IT" altLang="it-IT" dirty="0"/>
              <a:t>(</a:t>
            </a:r>
            <a:r>
              <a:rPr lang="it-IT" dirty="0"/>
              <a:t>dall'art. 5, comma 2, </a:t>
            </a:r>
            <a:r>
              <a:rPr lang="it-IT" dirty="0" err="1"/>
              <a:t>lett</a:t>
            </a:r>
            <a:r>
              <a:rPr lang="it-IT" dirty="0"/>
              <a:t>. a), n. 5), del D.L. 13 maggio 2011, n. 70, convertito, con modificazioni, dalla L. 12 luglio 2011, n. 106.</a:t>
            </a:r>
            <a:r>
              <a:rPr lang="it-IT" altLang="it-IT" dirty="0"/>
              <a:t>) </a:t>
            </a:r>
            <a:r>
              <a:rPr lang="it-IT" altLang="it-IT" u="sng" dirty="0">
                <a:solidFill>
                  <a:srgbClr val="000066"/>
                </a:solidFill>
              </a:rPr>
              <a:t>non costituiscono più abuso, sub specie della parziale difformità dal permesso di costruire</a:t>
            </a:r>
            <a:r>
              <a:rPr lang="it-IT" altLang="it-IT" dirty="0"/>
              <a:t>, le </a:t>
            </a:r>
            <a:r>
              <a:rPr lang="it-IT" altLang="it-IT" i="1" dirty="0"/>
              <a:t>“violazioni di altezza, distacchi, cubatura o superficie coperta che non eccedano per singola unità immobiliare il 2 per cento delle misure progettuali”</a:t>
            </a:r>
          </a:p>
          <a:p>
            <a:endParaRPr lang="it-IT" altLang="it-IT" i="1" dirty="0"/>
          </a:p>
          <a:p>
            <a:r>
              <a:rPr lang="it-IT" altLang="it-IT" dirty="0"/>
              <a:t>Una </a:t>
            </a:r>
            <a:r>
              <a:rPr lang="it-IT" altLang="it-IT" u="sng" dirty="0"/>
              <a:t>precedente codificazione normativa</a:t>
            </a:r>
            <a:r>
              <a:rPr lang="it-IT" altLang="it-IT" dirty="0"/>
              <a:t>, sia pur settoriale, di quella che prassi e giurisprudenza hanno definito come </a:t>
            </a:r>
            <a:r>
              <a:rPr lang="it-IT" altLang="it-IT" b="1" dirty="0"/>
              <a:t>c.d. “tolleranza di cantiere”, </a:t>
            </a:r>
            <a:r>
              <a:rPr lang="it-IT" altLang="it-IT" dirty="0"/>
              <a:t>è rinvenibile nell’art.32, comma 1 L.47/1985, che per il condono delle opere costruite su aree sottoposte a vincolo di tutela, non richiede il parere dell’autorità preposta qualora si tratti </a:t>
            </a:r>
            <a:r>
              <a:rPr lang="it-IT" altLang="it-IT" i="1" dirty="0"/>
              <a:t>“di violazioni riguardanti l'altezza, i distacchi, la cubatura o la superficie coperta che non eccedano il 2 per cento delle misure prescritte”</a:t>
            </a:r>
          </a:p>
          <a:p>
            <a:endParaRPr lang="it-IT" altLang="it-IT" i="1" dirty="0"/>
          </a:p>
          <a:p>
            <a:r>
              <a:rPr lang="it-IT" altLang="it-IT" dirty="0"/>
              <a:t>Inoltre il già visto art.49 del TUED, riconducibile al previgente art.41-ter della L.1150/1942, nel sanzionare una serie di abusi edilizi con la perdita delle agevolazioni fiscali, dei contributi e delle provvidenze di Stato, faceva (e fa tuttora) comunque salve le </a:t>
            </a:r>
            <a:r>
              <a:rPr lang="it-IT" dirty="0"/>
              <a:t>violazioni di altezza, distacchi, cubatura o superficie coperta che non «eccedano per singola unità immobiliare il due per cento delle misure prescritte»</a:t>
            </a:r>
            <a:endParaRPr lang="it-IT" altLang="it-IT" dirty="0"/>
          </a:p>
          <a:p>
            <a:endParaRPr lang="it-IT" dirty="0"/>
          </a:p>
          <a:p>
            <a:pPr lvl="1"/>
            <a:endParaRPr lang="it-IT" dirty="0"/>
          </a:p>
          <a:p>
            <a:endParaRPr lang="it-IT" i="1" dirty="0"/>
          </a:p>
          <a:p>
            <a:endParaRPr lang="it-IT" i="1" dirty="0"/>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6648805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altLang="it-IT" u="sng" dirty="0"/>
              <a:t>L’espunzione delle violazioni comprese nel limite del 2%, dall’ambito di applicazione della suddetta tipologia di abuso edilizio che rappresenta la fattispecie di minor gravità </a:t>
            </a:r>
            <a:r>
              <a:rPr lang="it-IT" altLang="it-IT" dirty="0"/>
              <a:t>rispetto alle attività edilizie soggette al regime del permesso di costruire, </a:t>
            </a:r>
            <a:r>
              <a:rPr lang="it-IT" altLang="it-IT" u="sng" dirty="0"/>
              <a:t>si concretizza in una sostanziale sottrazione di tali violazioni dall’area dell’illecito edilizio</a:t>
            </a:r>
            <a:r>
              <a:rPr lang="it-IT" altLang="it-IT" dirty="0"/>
              <a:t>, piuttosto che una vera e propria legittimazione di tali comportamenti</a:t>
            </a:r>
          </a:p>
          <a:p>
            <a:endParaRPr lang="it-IT" altLang="it-IT" dirty="0"/>
          </a:p>
          <a:p>
            <a:r>
              <a:rPr lang="it-IT" altLang="it-IT" dirty="0"/>
              <a:t>In dottrina alcuni autori hanno quindi ritenuto che </a:t>
            </a:r>
            <a:r>
              <a:rPr lang="it-IT" altLang="it-IT" u="sng" dirty="0"/>
              <a:t>tali interventi, pur tollerati e quindi non sanzionati, restino illegittimi, mentre per altri saremmo invece di fronte ad una sorta di nuovo condono generalizzato di portata generale e senza limiti temporali</a:t>
            </a:r>
          </a:p>
          <a:p>
            <a:endParaRPr lang="it-IT" altLang="it-IT" dirty="0"/>
          </a:p>
          <a:p>
            <a:r>
              <a:rPr lang="it-IT" altLang="it-IT" dirty="0"/>
              <a:t>In ogni caso </a:t>
            </a:r>
            <a:r>
              <a:rPr lang="it-IT" altLang="it-IT" b="1" u="sng" dirty="0"/>
              <a:t>la «tolleranza edilizia» non ha nulla a che spartire con l’accertamento di conformità</a:t>
            </a:r>
            <a:r>
              <a:rPr lang="it-IT" altLang="it-IT" dirty="0"/>
              <a:t> </a:t>
            </a:r>
            <a:r>
              <a:rPr lang="it-IT" altLang="it-IT" u="sng" dirty="0"/>
              <a:t>perché l’eccedenza tollerata può</a:t>
            </a:r>
            <a:r>
              <a:rPr lang="it-IT" altLang="it-IT" dirty="0"/>
              <a:t>, anche se calcolata – come deve essere – prendendo a riferimento il progetto assentito e non quanto consentito </a:t>
            </a:r>
            <a:r>
              <a:rPr lang="it-IT" altLang="it-IT" u="sng" dirty="0"/>
              <a:t>dalle prescrizioni urbanistiche vigenti, derogare</a:t>
            </a:r>
            <a:r>
              <a:rPr lang="it-IT" altLang="it-IT" dirty="0"/>
              <a:t> anche a queste ultime nell’ipotesi, frequente, in cui, ad esempio, la volumetria </a:t>
            </a:r>
            <a:r>
              <a:rPr lang="it-IT" altLang="it-IT" dirty="0" err="1"/>
              <a:t>concessionata</a:t>
            </a:r>
            <a:r>
              <a:rPr lang="it-IT" altLang="it-IT" dirty="0"/>
              <a:t> di progetto sia già pari al massimo di quella consentita dagli indici di edificabilità </a:t>
            </a:r>
          </a:p>
          <a:p>
            <a:endParaRPr lang="it-IT" i="1" dirty="0"/>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5089592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La tolleranza di cantiere si applica nel presupposto che esista un permesso di costruire legittimo e quindi rilasciato in conformità ai parametri urbanistici ed edilizi</a:t>
            </a:r>
          </a:p>
          <a:p>
            <a:endParaRPr lang="it-IT" dirty="0"/>
          </a:p>
          <a:p>
            <a:r>
              <a:rPr lang="it-IT" dirty="0"/>
              <a:t>Inoltre, </a:t>
            </a:r>
            <a:r>
              <a:rPr lang="it-IT" u="sng" dirty="0"/>
              <a:t>qualora la difformità risulti superiore alla soglia di tolleranza i provvedimenti repressivi riguarderanno l’intera porzione difforme</a:t>
            </a:r>
            <a:r>
              <a:rPr lang="it-IT" dirty="0"/>
              <a:t>, e quindi anche quella compresa entro la percentuale del 2%.</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434391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Come vedremo anche  allorché tratteremo delle misure di legge derogatorie, che a livello nazionale e regionale sono state previste per agevolare la ricostruzione nelle zone terremotate a seguito degli eventi sismici del 2016, </a:t>
            </a:r>
            <a:r>
              <a:rPr lang="it-IT" u="sng" dirty="0"/>
              <a:t>l’istituto della c.d. «tolleranza edilizia di cantiere» sta conoscendo una certa fortuna, tanto è vero che, </a:t>
            </a:r>
          </a:p>
          <a:p>
            <a:endParaRPr lang="it-IT" dirty="0"/>
          </a:p>
          <a:p>
            <a:pPr lvl="1"/>
            <a:r>
              <a:rPr lang="it-IT" sz="2600" u="sng" dirty="0"/>
              <a:t>da un lato la normativa emergenziale post-sisma ha elevato al 5% tale soglia di tolleranza (vedi l’ art. 1-sexies, comma 2, D.L. 29 maggio 2018, n. 55, </a:t>
            </a:r>
            <a:r>
              <a:rPr lang="it-IT" sz="2600" dirty="0"/>
              <a:t>convertito, con modificazioni, dalla L. 24 luglio 2018, n. 89)</a:t>
            </a:r>
          </a:p>
          <a:p>
            <a:pPr lvl="1"/>
            <a:endParaRPr lang="it-IT" dirty="0"/>
          </a:p>
          <a:p>
            <a:r>
              <a:rPr lang="it-IT" sz="2900" u="sng" dirty="0"/>
              <a:t>Dall’altro proprio in questi giorni è entrata in vigore una modifica della L.R. marchigiana 20 aprile 2015, n. 17</a:t>
            </a:r>
            <a:r>
              <a:rPr lang="it-IT" sz="2900" dirty="0"/>
              <a:t> recante </a:t>
            </a:r>
            <a:r>
              <a:rPr lang="it-IT" sz="2900" i="1" dirty="0"/>
              <a:t>«Riordino e semplificazione della normativa regionale in materia di edilizia»</a:t>
            </a:r>
            <a:r>
              <a:rPr lang="it-IT" sz="2900" dirty="0"/>
              <a:t>, </a:t>
            </a:r>
            <a:r>
              <a:rPr lang="it-IT" sz="2900" u="sng" dirty="0"/>
              <a:t>nella quale è stato inserito </a:t>
            </a:r>
            <a:r>
              <a:rPr lang="it-IT" sz="2900" dirty="0"/>
              <a:t>dall’art. 35, comma 1 della L.R. 18 aprile 2019, n. 8, a decorrere dal 19 aprile 2019, </a:t>
            </a:r>
            <a:r>
              <a:rPr lang="it-IT" sz="2900" u="sng" dirty="0"/>
              <a:t>un nuovo art.9-bis, rubricato «Tolleranze» che ampia e sviluppa in modo a dire il vero piuttosto criptico la portata applicativa della disciplina nazionale calandola nel contesto ordinamentale marchigiano </a:t>
            </a:r>
          </a:p>
          <a:p>
            <a:endParaRPr lang="it-IT" dirty="0"/>
          </a:p>
          <a:p>
            <a:pPr lvl="1"/>
            <a:r>
              <a:rPr lang="it-IT" sz="2600" dirty="0"/>
              <a:t>In realtà </a:t>
            </a:r>
            <a:r>
              <a:rPr lang="it-IT" sz="2600" u="sng" dirty="0"/>
              <a:t>questo nuovo art.9-bis ha il suo nucleo anticipatore nelle disposizioni emergenziali conseguenti al sisma del 2016, ed in particolare nell’art.3, comma 2 della L.R. 2 agosto 2017, n.25 </a:t>
            </a:r>
            <a:r>
              <a:rPr lang="it-IT" sz="2600" i="1" dirty="0"/>
              <a:t>«Disposizioni urgenti per la semplificazione e l'accelerazione degli interventi di ricostruzione conseguenti agli eventi sismici del 2016»</a:t>
            </a:r>
          </a:p>
          <a:p>
            <a:pPr lvl="1"/>
            <a:endParaRPr lang="it-IT" sz="2600" dirty="0"/>
          </a:p>
          <a:p>
            <a:endParaRPr lang="it-IT" i="1" dirty="0"/>
          </a:p>
          <a:p>
            <a:endParaRPr lang="it-IT" i="1" dirty="0"/>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24700812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endParaRPr lang="it-IT" i="1" dirty="0"/>
          </a:p>
          <a:p>
            <a:r>
              <a:rPr lang="it-IT" dirty="0"/>
              <a:t>Il primo comma dell’art.9-bis chiarisce, innanzitutto,  che </a:t>
            </a:r>
            <a:r>
              <a:rPr lang="it-IT" u="sng" dirty="0"/>
              <a:t>gli interventi ricompresi nell’area della tolleranza edilizia perimetrata dall'articolo 34, comma 2-ter, del D.P.R. 380/2001 non costituiscono </a:t>
            </a:r>
            <a:r>
              <a:rPr lang="it-IT" i="1" u="sng" dirty="0"/>
              <a:t>«violazione edilizia» </a:t>
            </a:r>
            <a:r>
              <a:rPr lang="it-IT" u="sng" dirty="0"/>
              <a:t>anche se trattasi </a:t>
            </a:r>
            <a:r>
              <a:rPr lang="it-IT" i="1" u="sng" dirty="0"/>
              <a:t>«di interventi edilizi realizzati prima dell'entrata in vigore delle disposizioni di cui al medesimo comma»</a:t>
            </a:r>
            <a:r>
              <a:rPr lang="it-IT" u="sng" dirty="0"/>
              <a:t> (2-ter</a:t>
            </a:r>
            <a:r>
              <a:rPr lang="it-IT" dirty="0"/>
              <a:t>) (vale a dire anteriormente al 13 maggio 2011)</a:t>
            </a:r>
          </a:p>
          <a:p>
            <a:endParaRPr lang="it-IT" dirty="0"/>
          </a:p>
          <a:p>
            <a:r>
              <a:rPr lang="it-IT" dirty="0"/>
              <a:t>Il comma 2 </a:t>
            </a:r>
            <a:r>
              <a:rPr lang="it-IT" u="sng" dirty="0"/>
              <a:t>dilata poi la categoria delle tolleranze edilizie, disancorandola dal parametro del 2% delle misure progettuali</a:t>
            </a:r>
            <a:r>
              <a:rPr lang="it-IT" dirty="0"/>
              <a:t>, stabilendo che  nell'osservanza del principio di certezza delle posizioni giuridiche e di tutela dell'affidamento dei privati, costituiscono altresì tolleranze costruttive</a:t>
            </a:r>
          </a:p>
          <a:p>
            <a:endParaRPr lang="it-IT" dirty="0"/>
          </a:p>
          <a:p>
            <a:pPr lvl="1"/>
            <a:r>
              <a:rPr lang="it-IT" dirty="0"/>
              <a:t> </a:t>
            </a:r>
            <a:r>
              <a:rPr lang="it-IT" sz="2600" u="sng" dirty="0"/>
              <a:t>le parziali difformità realizzate nel passato </a:t>
            </a:r>
            <a:r>
              <a:rPr lang="it-IT" sz="2600" dirty="0"/>
              <a:t>durante i lavori per l'esecuzione di un titolo abilitativo, </a:t>
            </a:r>
            <a:r>
              <a:rPr lang="it-IT" sz="2600" u="sng" dirty="0"/>
              <a:t>cui sia seguita, previo sopralluogo o ispezione da parte di funzionari incaricati, la certificazione di conformità edilizia e di agibilità nelle forme previste dalla legge </a:t>
            </a:r>
          </a:p>
          <a:p>
            <a:pPr lvl="1"/>
            <a:r>
              <a:rPr lang="it-IT" sz="2600" dirty="0"/>
              <a:t>nonché </a:t>
            </a:r>
            <a:r>
              <a:rPr lang="it-IT" sz="2600" u="sng" dirty="0"/>
              <a:t>le parziali difformità, rispetto al titolo abilitativo legittimamente rilasciato, che l'amministrazione comunale abbia espressamente accertato nell'ambito di un procedimento edilizio e che non abbia contestato come abuso edilizio </a:t>
            </a:r>
            <a:r>
              <a:rPr lang="it-IT" sz="2600" dirty="0"/>
              <a:t>o che non abbia considerato rilevanti ai fini dell'agibilità dell'immobile. </a:t>
            </a:r>
          </a:p>
          <a:p>
            <a:pPr lvl="1"/>
            <a:r>
              <a:rPr lang="it-IT" sz="2600" dirty="0"/>
              <a:t>È fatta salva la possibilità di assumere i provvedimenti di annullamento d’ufficio di cui all'articolo 21–</a:t>
            </a:r>
            <a:r>
              <a:rPr lang="it-IT" sz="2600" dirty="0" err="1"/>
              <a:t>nonies</a:t>
            </a:r>
            <a:r>
              <a:rPr lang="it-IT" sz="2600" dirty="0"/>
              <a:t> della legge 241/1990 nei limiti e condizioni ivi previsti.</a:t>
            </a:r>
          </a:p>
          <a:p>
            <a:endParaRPr lang="it-IT" sz="2600" dirty="0"/>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22761316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B050"/>
            </a:solidFill>
          </a:ln>
        </p:spPr>
        <p:txBody>
          <a:bodyPr>
            <a:normAutofit/>
          </a:bodyPr>
          <a:lstStyle/>
          <a:p>
            <a:r>
              <a:rPr lang="it-IT" sz="3600" b="1" dirty="0">
                <a:ln w="10541" cmpd="sng">
                  <a:solidFill>
                    <a:schemeClr val="accent1">
                      <a:shade val="88000"/>
                      <a:satMod val="110000"/>
                    </a:schemeClr>
                  </a:solidFill>
                  <a:prstDash val="solid"/>
                </a:ln>
                <a:solidFill>
                  <a:srgbClr val="00B050"/>
                </a:solidFill>
              </a:rPr>
              <a:t>10. LA TOLLERANZA EDILIZIA</a:t>
            </a:r>
            <a:br>
              <a:rPr lang="it-IT" sz="3600" b="1" dirty="0">
                <a:ln w="10541" cmpd="sng">
                  <a:solidFill>
                    <a:schemeClr val="accent1">
                      <a:shade val="88000"/>
                      <a:satMod val="110000"/>
                    </a:schemeClr>
                  </a:solidFill>
                  <a:prstDash val="solid"/>
                </a:ln>
                <a:solidFill>
                  <a:srgbClr val="00B050"/>
                </a:solidFill>
              </a:rPr>
            </a:br>
            <a:r>
              <a:rPr lang="it-IT" sz="3600" b="1" dirty="0">
                <a:ln w="10541" cmpd="sng">
                  <a:solidFill>
                    <a:schemeClr val="accent1">
                      <a:shade val="88000"/>
                      <a:satMod val="110000"/>
                    </a:schemeClr>
                  </a:solidFill>
                  <a:prstDash val="solid"/>
                </a:ln>
                <a:solidFill>
                  <a:srgbClr val="00B050"/>
                </a:solidFill>
              </a:rPr>
              <a:t> (ART.34, COMMA  2-TER TUED)</a:t>
            </a:r>
            <a:endParaRPr lang="it-IT" sz="3600" b="1" cap="all" dirty="0">
              <a:ln w="10541" cmpd="sng">
                <a:solidFill>
                  <a:schemeClr val="accent1">
                    <a:shade val="88000"/>
                    <a:satMod val="110000"/>
                  </a:schemeClr>
                </a:solidFill>
                <a:prstDash val="solid"/>
              </a:ln>
              <a:solidFill>
                <a:srgbClr val="00B05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Infine il comma 3 dell’art.9-bis sancisce che </a:t>
            </a:r>
            <a:r>
              <a:rPr lang="it-IT" i="1" dirty="0"/>
              <a:t>«le tolleranze esecutive di cui ai commi 1 e 2 realizzate nel corso di precedenti interventi edilizi, non costituendo violazioni edilizie, sono dichiarate dal tecnico abilitato nella modulistica relativa a nuove istanze, comunicazioni e segnalazioni edilizie e rappresentate nei relativi elaborati progettuali.»</a:t>
            </a:r>
          </a:p>
          <a:p>
            <a:endParaRPr lang="it-IT" i="1" dirty="0"/>
          </a:p>
          <a:p>
            <a:r>
              <a:rPr lang="it-IT" u="sng" dirty="0"/>
              <a:t>Si nutrono forti perplessità sulla tenuta costituzionale di questa disciplina regionale</a:t>
            </a:r>
            <a:r>
              <a:rPr lang="it-IT" dirty="0"/>
              <a:t>, ed in particolare del comma 2 che di fatto considera sanate, anche se in ipotesi difformi dalle previsioni urbanistico-edilizie, e dunque in violazione del fondamentale principio della doppia conformità di cui all’art.36 TUED,</a:t>
            </a:r>
          </a:p>
          <a:p>
            <a:endParaRPr lang="it-IT" dirty="0"/>
          </a:p>
          <a:p>
            <a:pPr lvl="1"/>
            <a:r>
              <a:rPr lang="it-IT" dirty="0"/>
              <a:t> tutte le parziali difformità realizzate nell’esecuzione di interventi assentiti con un titolo edilizio a condizione che, o in sede di rilascio dell’agibilità tali difformità non siano state rilevate, o che, sia pur espressamente accertate, non siano state sanzionate come abuso edilizio o ritenute ostative al riconoscimento dell’agibilità dell’immobile</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308620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800" b="1" dirty="0">
                <a:ln w="10541" cmpd="sng">
                  <a:solidFill>
                    <a:schemeClr val="accent1">
                      <a:shade val="88000"/>
                      <a:satMod val="110000"/>
                    </a:schemeClr>
                  </a:solidFill>
                  <a:prstDash val="solid"/>
                </a:ln>
                <a:solidFill>
                  <a:srgbClr val="FF0000"/>
                </a:solidFill>
              </a:rPr>
              <a:t>11. </a:t>
            </a:r>
            <a:r>
              <a:rPr lang="it-IT" sz="2800" b="1" dirty="0" err="1">
                <a:ln w="10541" cmpd="sng">
                  <a:solidFill>
                    <a:schemeClr val="accent1">
                      <a:shade val="88000"/>
                      <a:satMod val="110000"/>
                    </a:schemeClr>
                  </a:solidFill>
                  <a:prstDash val="solid"/>
                </a:ln>
                <a:solidFill>
                  <a:srgbClr val="FF0000"/>
                </a:solidFill>
              </a:rPr>
              <a:t>L’INAMMISSIBILIT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DEL RILASCIO IN SANATORIA DEL PERMESSO DI  COSTRUIRE IN DEROGA </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Alla luce delle rigorose e chiare coordinate interpretative che secondo la giurisprudenza ormai dominante, informano il duplice accertamento di conformità di cui all’art.36 TUED, </a:t>
            </a:r>
            <a:r>
              <a:rPr lang="it-IT" u="sng" dirty="0"/>
              <a:t>non può ritenersi sanabile un opera edilizia che, pur rispondendo ai requisiti di interesse pubblico richiesti, dall’art.14 del TUED, per rilasciare il permesso in deroga </a:t>
            </a:r>
            <a:r>
              <a:rPr lang="it-IT" dirty="0"/>
              <a:t>ai limiti di densità edilizia, di altezza e di distanza (secondo la modulazione stabilita dall’art.68 della L.R.34/1992), </a:t>
            </a:r>
            <a:r>
              <a:rPr lang="it-IT" u="sng" dirty="0"/>
              <a:t>risulti all’epoca della richiesta di permesso in deroga già realizzata</a:t>
            </a:r>
          </a:p>
          <a:p>
            <a:endParaRPr lang="it-IT" dirty="0"/>
          </a:p>
          <a:p>
            <a:pPr lvl="1"/>
            <a:r>
              <a:rPr lang="it-IT" dirty="0"/>
              <a:t>È difatti evidente che </a:t>
            </a:r>
            <a:r>
              <a:rPr lang="it-IT" u="sng" dirty="0"/>
              <a:t>tale opera, proprio perché bisognosa di accedere alle deroghe di cui all’art.14 TUED, al momento della sua realizzazione risultava difforme dalla disciplina urbanistico-edilizia vigente </a:t>
            </a:r>
            <a:r>
              <a:rPr lang="it-IT" dirty="0"/>
              <a:t>non soddisfacendo quindi il requisito di conformità richiesto dall’art.36 TUED</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66522048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800" b="1" dirty="0">
                <a:ln w="10541" cmpd="sng">
                  <a:solidFill>
                    <a:schemeClr val="accent1">
                      <a:shade val="88000"/>
                      <a:satMod val="110000"/>
                    </a:schemeClr>
                  </a:solidFill>
                  <a:prstDash val="solid"/>
                </a:ln>
                <a:solidFill>
                  <a:srgbClr val="FF0000"/>
                </a:solidFill>
              </a:rPr>
              <a:t>11. </a:t>
            </a:r>
            <a:r>
              <a:rPr lang="it-IT" sz="2800" b="1" dirty="0" err="1">
                <a:ln w="10541" cmpd="sng">
                  <a:solidFill>
                    <a:schemeClr val="accent1">
                      <a:shade val="88000"/>
                      <a:satMod val="110000"/>
                    </a:schemeClr>
                  </a:solidFill>
                  <a:prstDash val="solid"/>
                </a:ln>
                <a:solidFill>
                  <a:srgbClr val="FF0000"/>
                </a:solidFill>
              </a:rPr>
              <a:t>L’INAMMISSIBILIT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DEL RILASCIO IN SANATORIA DEL PERMESSO DI  COSTRUIRE IN DEROGA </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sz="3200" u="sng" dirty="0"/>
              <a:t>In giurisprudenza non constano al momento precedenti significativi, salvo che per un arresto della Cassazione penale (Sez. III, </a:t>
            </a:r>
            <a:r>
              <a:rPr lang="it-IT" sz="3200" u="sng" dirty="0" err="1"/>
              <a:t>sent</a:t>
            </a:r>
            <a:r>
              <a:rPr lang="it-IT" sz="3200" u="sng" dirty="0"/>
              <a:t>. n. 16591 del 31-03-2011) tuttavia assai specifico e articolatamente motivato </a:t>
            </a:r>
            <a:r>
              <a:rPr lang="it-IT" sz="3200" dirty="0"/>
              <a:t>sul punto che ci interessa</a:t>
            </a:r>
          </a:p>
          <a:p>
            <a:endParaRPr lang="it-IT" sz="3200" dirty="0"/>
          </a:p>
          <a:p>
            <a:pPr lvl="1"/>
            <a:r>
              <a:rPr lang="it-IT" sz="2700" dirty="0"/>
              <a:t>I giudici della Cassazione osservano innanzitutto </a:t>
            </a:r>
            <a:r>
              <a:rPr lang="it-IT" sz="2700" i="1" dirty="0"/>
              <a:t>«come </a:t>
            </a:r>
            <a:r>
              <a:rPr lang="it-IT" sz="2700" i="1" u="sng" dirty="0"/>
              <a:t>l'istituto del permesso di costruire in deroga appaia incompatibile con la disciplina prevista dal </a:t>
            </a:r>
            <a:r>
              <a:rPr lang="it-IT" sz="2700" i="1" u="sng" dirty="0">
                <a:hlinkClick r:id="rId3"/>
              </a:rPr>
              <a:t>D.P.R. n. 380 del 2001,</a:t>
            </a:r>
            <a:r>
              <a:rPr lang="it-IT" sz="2700" i="1" u="sng" dirty="0"/>
              <a:t> art. </a:t>
            </a:r>
            <a:r>
              <a:rPr lang="it-IT" sz="2700" i="1" u="sng" dirty="0">
                <a:hlinkClick r:id="rId4"/>
              </a:rPr>
              <a:t>36</a:t>
            </a:r>
            <a:r>
              <a:rPr lang="it-IT" sz="2700" i="1" u="sng" dirty="0"/>
              <a:t>, per l'accertamento di conformità delle opere edilizie realizzate in assenza di titolo abilitativo</a:t>
            </a:r>
            <a:r>
              <a:rPr lang="it-IT" sz="2700" i="1" dirty="0"/>
              <a:t>, che la giurisprudenza di questa Corte indica come strumento ordinario di recupero e sanatoria delle opere abusive, caratterizzato da una verifica di conformità dell'intervento alla disciplina urbanistica ed edilizia e da sbarramenti amministrativi e temporali (v., ad es., Sez. 3^ n. 6331, 8 febbraio 2008).»</a:t>
            </a:r>
          </a:p>
          <a:p>
            <a:endParaRPr lang="it-IT" sz="2700" i="1" dirty="0"/>
          </a:p>
          <a:p>
            <a:pPr lvl="1"/>
            <a:r>
              <a:rPr lang="it-IT" sz="2700" i="1" dirty="0"/>
              <a:t>«In primo luogo, sembra ostarvi il tenore letterale dell'art. 14 che disciplina il procedimento amministrativo finalizzato al rilascio del permesso in deroga prevedendo </a:t>
            </a:r>
            <a:r>
              <a:rPr lang="it-IT" sz="2700" i="1" u="sng" dirty="0"/>
              <a:t>la </a:t>
            </a:r>
            <a:r>
              <a:rPr lang="it-IT" sz="2700" b="1" i="1" u="sng" dirty="0"/>
              <a:t>previa deliberazione del consiglio comunale </a:t>
            </a:r>
            <a:r>
              <a:rPr lang="it-IT" sz="2700" i="1" dirty="0"/>
              <a:t>e specifiche garanzie partecipative per i soggetti interessati. Tale deliberazione consiliare deve dunque precedere il rilascio del titolo e l'esecuzione dell'intervento ed </a:t>
            </a:r>
            <a:r>
              <a:rPr lang="it-IT" sz="2700" i="1" u="sng" dirty="0"/>
              <a:t>è finalizzata alla verifica dei presupposti per l'esercizio del potere di deroga e la considerazione dei contrapposti interessi dei soggetti che potrebbero subire pregiudizio dal rilascio del titolo e un simile iter procedimentale appare </a:t>
            </a:r>
            <a:r>
              <a:rPr lang="it-IT" sz="2700" b="1" i="1" u="sng" dirty="0"/>
              <a:t>del tutto incompatibile con una valutazione postuma di tali dati</a:t>
            </a:r>
            <a:r>
              <a:rPr lang="it-IT" sz="2700" b="1" i="1" dirty="0"/>
              <a:t>.»</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59929751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800" b="1" dirty="0">
                <a:ln w="10541" cmpd="sng">
                  <a:solidFill>
                    <a:schemeClr val="accent1">
                      <a:shade val="88000"/>
                      <a:satMod val="110000"/>
                    </a:schemeClr>
                  </a:solidFill>
                  <a:prstDash val="solid"/>
                </a:ln>
                <a:solidFill>
                  <a:srgbClr val="FF0000"/>
                </a:solidFill>
              </a:rPr>
              <a:t>11. </a:t>
            </a:r>
            <a:r>
              <a:rPr lang="it-IT" sz="2800" b="1" dirty="0" err="1">
                <a:ln w="10541" cmpd="sng">
                  <a:solidFill>
                    <a:schemeClr val="accent1">
                      <a:shade val="88000"/>
                      <a:satMod val="110000"/>
                    </a:schemeClr>
                  </a:solidFill>
                  <a:prstDash val="solid"/>
                </a:ln>
                <a:solidFill>
                  <a:srgbClr val="FF0000"/>
                </a:solidFill>
              </a:rPr>
              <a:t>L’INAMMISSIBILIT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DEL RILASCIO IN SANATORIA DEL PERMESSO DI  COSTRUIRE IN DEROGA </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I giudici della della terza  sezione della Cassazione penale (</a:t>
            </a:r>
            <a:r>
              <a:rPr lang="it-IT" dirty="0" err="1"/>
              <a:t>sent</a:t>
            </a:r>
            <a:r>
              <a:rPr lang="it-IT" dirty="0"/>
              <a:t>. n. 16591/2011) proseguono arrivando al </a:t>
            </a:r>
            <a:r>
              <a:rPr lang="it-IT" u="sng" dirty="0"/>
              <a:t>nucleo centrale della motivazione</a:t>
            </a:r>
          </a:p>
          <a:p>
            <a:endParaRPr lang="it-IT" dirty="0"/>
          </a:p>
          <a:p>
            <a:pPr lvl="1"/>
            <a:r>
              <a:rPr lang="it-IT" i="1" dirty="0"/>
              <a:t>«Il rilascio del titolo sanante ai sensi dell'art. 36, è poi sottoposto ad uno specifico e diverso procedimento e risulta, inoltre, </a:t>
            </a:r>
            <a:r>
              <a:rPr lang="it-IT" i="1" u="sng" dirty="0"/>
              <a:t>assai arduo immaginare come possa rinvenirsi il requisito della "doppia conformità" delle opere sia al momento della realizzazione dell'intervento senza titolo, sia al momento della presentazione della domanda di sanatoria "alla disciplina urbanistica ed edilizia vigente" </a:t>
            </a:r>
            <a:r>
              <a:rPr lang="it-IT" i="1" dirty="0"/>
              <a:t>(quest'ultima intesa, come è noto in senso ampio, nel senso che in essa rientrano, ad esempio, i regolamenti edilizi, il programma pluriennale in corso di attuazione al momento del rilascio, le prescrizioni fissate dall'art. 9 del TU per l'attività edilizia in assenza di pianificazione urbanistica) </a:t>
            </a:r>
            <a:r>
              <a:rPr lang="it-IT" i="1" u="sng" dirty="0"/>
              <a:t>con un titolo abilitativo che ha come presupposto la deroga agli strumenti urbanistici generali</a:t>
            </a:r>
            <a:r>
              <a:rPr lang="it-IT" i="1" dirty="0"/>
              <a:t>.»</a:t>
            </a:r>
          </a:p>
          <a:p>
            <a:endParaRPr lang="it-IT" i="1" dirty="0"/>
          </a:p>
          <a:p>
            <a:pPr lvl="1"/>
            <a:r>
              <a:rPr lang="it-IT" i="1" dirty="0"/>
              <a:t>«Deve quindi affermarsi il principio secondo il quale </a:t>
            </a:r>
            <a:r>
              <a:rPr lang="it-IT" b="1" i="1" u="sng" dirty="0"/>
              <a:t>il permesso di costruire in deroga agli strumenti urbanistici è istituto di carattere eccezionale </a:t>
            </a:r>
            <a:r>
              <a:rPr lang="it-IT" i="1" dirty="0"/>
              <a:t>giustificato dalla necessità di soddisfare esigenze straordinarie rispetto agli interessi primati garantiti dalla disciplina urbanistica generale e, in quanto tale, applicabile esclusivamente entro i limiti tassativamente previsti dal  </a:t>
            </a:r>
            <a:r>
              <a:rPr lang="it-IT" i="1" dirty="0">
                <a:hlinkClick r:id="rId3"/>
              </a:rPr>
              <a:t>D.P.R. n. 380 del 2001,</a:t>
            </a:r>
            <a:r>
              <a:rPr lang="it-IT" i="1" dirty="0"/>
              <a:t> art. </a:t>
            </a:r>
            <a:r>
              <a:rPr lang="it-IT" i="1" dirty="0">
                <a:hlinkClick r:id="rId4"/>
              </a:rPr>
              <a:t>14</a:t>
            </a:r>
            <a:r>
              <a:rPr lang="it-IT" i="1" dirty="0"/>
              <a:t>, e mediante la specifica procedura. </a:t>
            </a:r>
            <a:r>
              <a:rPr lang="it-IT" b="1" i="1" u="sng" dirty="0"/>
              <a:t>Tale sua particolare natura porta ad escludere che possa essere rilasciato "in sanatoria" dopo l'esecuzione delle opere.»</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179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7910884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200" b="1" dirty="0">
                <a:ln w="10541" cmpd="sng">
                  <a:solidFill>
                    <a:schemeClr val="accent1">
                      <a:shade val="88000"/>
                      <a:satMod val="110000"/>
                    </a:schemeClr>
                  </a:solidFill>
                  <a:prstDash val="solid"/>
                </a:ln>
                <a:solidFill>
                  <a:srgbClr val="FF0000"/>
                </a:solidFill>
              </a:rPr>
              <a:t>12. </a:t>
            </a:r>
            <a:r>
              <a:rPr lang="it-IT" sz="2200" b="1" dirty="0" err="1">
                <a:ln w="10541" cmpd="sng">
                  <a:solidFill>
                    <a:schemeClr val="accent1">
                      <a:shade val="88000"/>
                      <a:satMod val="110000"/>
                    </a:schemeClr>
                  </a:solidFill>
                  <a:prstDash val="solid"/>
                </a:ln>
                <a:solidFill>
                  <a:srgbClr val="FF0000"/>
                </a:solidFill>
              </a:rPr>
              <a:t>L’INAMMISSIBILIT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DELLE VARIANTI URBANISTICHE ADOTTATE AI SENSI DELLA DISCIPLINA DELLO SPORTELLO UNICO PER LE </a:t>
            </a:r>
            <a:r>
              <a:rPr lang="it-IT" sz="2200" b="1" dirty="0" err="1">
                <a:ln w="10541" cmpd="sng">
                  <a:solidFill>
                    <a:schemeClr val="accent1">
                      <a:shade val="88000"/>
                      <a:satMod val="110000"/>
                    </a:schemeClr>
                  </a:solidFill>
                  <a:prstDash val="solid"/>
                </a:ln>
                <a:solidFill>
                  <a:srgbClr val="FF0000"/>
                </a:solidFill>
              </a:rPr>
              <a:t>ATTIVIT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PRODUTTIVE AL FINE DI SANARE ABUSI EDILIZI</a:t>
            </a:r>
            <a:endParaRPr lang="it-IT" sz="22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u="sng" dirty="0"/>
              <a:t>Appena più numerosi risultano invece i pronunciamenti della magistratura – questa volta  amministrativa </a:t>
            </a:r>
            <a:r>
              <a:rPr lang="it-IT" dirty="0"/>
              <a:t>- </a:t>
            </a:r>
            <a:r>
              <a:rPr lang="it-IT" u="sng" dirty="0"/>
              <a:t>che </a:t>
            </a:r>
            <a:r>
              <a:rPr lang="it-IT" dirty="0"/>
              <a:t>per ragioni sostanzialmente analoghe a quelle ostative al rilascio «in sanatoria» di permessi di costruzione in deroga, </a:t>
            </a:r>
            <a:r>
              <a:rPr lang="it-IT" u="sng" dirty="0"/>
              <a:t>hanno ritenuto inammissibile l’adozione di varianti urbanistiche – adottate ai sensi della disciplina semplificata dello Sportello Unico per le Attività Produttive (SUAP)</a:t>
            </a:r>
            <a:r>
              <a:rPr lang="it-IT" dirty="0"/>
              <a:t> già contenuta nell’art.5 del d.P.R.447/1998 e ora rinvenibile nell’art.8 del </a:t>
            </a:r>
            <a:r>
              <a:rPr lang="it-IT" dirty="0" err="1"/>
              <a:t>d.P.R.</a:t>
            </a:r>
            <a:r>
              <a:rPr lang="it-IT" dirty="0"/>
              <a:t> n.160 del 2010 - </a:t>
            </a:r>
            <a:r>
              <a:rPr lang="it-IT" u="sng" dirty="0"/>
              <a:t>per sanare la già intervenuta realizzazione (o l’ampliamento) di impianti produttivi</a:t>
            </a:r>
          </a:p>
          <a:p>
            <a:endParaRPr lang="it-IT" dirty="0"/>
          </a:p>
          <a:p>
            <a:r>
              <a:rPr lang="it-IT" dirty="0"/>
              <a:t>In via generale quello che la giurisprudenza stabilisce con nettezza è innanzitutto </a:t>
            </a:r>
            <a:r>
              <a:rPr lang="it-IT" b="1" u="sng" dirty="0"/>
              <a:t>l’illegittimità delle c.d. varianti urbanistiche in sanatoria, </a:t>
            </a:r>
            <a:r>
              <a:rPr lang="it-IT" u="sng" dirty="0"/>
              <a:t>considerato che tutta la rigorosa disciplina della «doppia conformità» di cui all’art.36 nasce proprio con l’obiettivo di arginare gli effetti distorsivi sull’esercizio del potere </a:t>
            </a:r>
            <a:r>
              <a:rPr lang="it-IT" u="sng" dirty="0" err="1"/>
              <a:t>pianificatorio</a:t>
            </a:r>
            <a:r>
              <a:rPr lang="it-IT" u="sng" dirty="0"/>
              <a:t> che avevano innescato la prassi e la giurisprudenza propugnatrici della c.d. «sanatoria impropria</a:t>
            </a:r>
            <a:r>
              <a:rPr lang="it-IT" dirty="0"/>
              <a:t>»</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71220657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200" b="1" dirty="0">
                <a:ln w="10541" cmpd="sng">
                  <a:solidFill>
                    <a:schemeClr val="accent1">
                      <a:shade val="88000"/>
                      <a:satMod val="110000"/>
                    </a:schemeClr>
                  </a:solidFill>
                  <a:prstDash val="solid"/>
                </a:ln>
                <a:solidFill>
                  <a:srgbClr val="FF0000"/>
                </a:solidFill>
              </a:rPr>
              <a:t>12. </a:t>
            </a:r>
            <a:r>
              <a:rPr lang="it-IT" sz="2200" b="1" dirty="0" err="1">
                <a:ln w="10541" cmpd="sng">
                  <a:solidFill>
                    <a:schemeClr val="accent1">
                      <a:shade val="88000"/>
                      <a:satMod val="110000"/>
                    </a:schemeClr>
                  </a:solidFill>
                  <a:prstDash val="solid"/>
                </a:ln>
                <a:solidFill>
                  <a:srgbClr val="FF0000"/>
                </a:solidFill>
              </a:rPr>
              <a:t>L’INAMMISSIBILIT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DELLE VARIANTI URBANISTICHE ADOTTATE AI SENSI DELLA DISCIPLINA DELLO SPORTELLO UNICO PER LE </a:t>
            </a:r>
            <a:r>
              <a:rPr lang="it-IT" sz="2200" b="1" dirty="0" err="1">
                <a:ln w="10541" cmpd="sng">
                  <a:solidFill>
                    <a:schemeClr val="accent1">
                      <a:shade val="88000"/>
                      <a:satMod val="110000"/>
                    </a:schemeClr>
                  </a:solidFill>
                  <a:prstDash val="solid"/>
                </a:ln>
                <a:solidFill>
                  <a:srgbClr val="FF0000"/>
                </a:solidFill>
              </a:rPr>
              <a:t>ATTIVIT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PRODUTTIVE AL FINE DI SANARE ABUSI EDILIZI</a:t>
            </a:r>
            <a:endParaRPr lang="it-IT" sz="22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dirty="0"/>
              <a:t>In tal senso è esemplare l’assunto fatto proprio da </a:t>
            </a:r>
            <a:r>
              <a:rPr lang="it-IT" b="1" u="sng" dirty="0" err="1"/>
              <a:t>Cons</a:t>
            </a:r>
            <a:r>
              <a:rPr lang="it-IT" b="1" u="sng" dirty="0"/>
              <a:t>. Stato Sez. IV, </a:t>
            </a:r>
            <a:r>
              <a:rPr lang="it-IT" b="1" u="sng" dirty="0" err="1"/>
              <a:t>Sent</a:t>
            </a:r>
            <a:r>
              <a:rPr lang="it-IT" b="1" u="sng" dirty="0"/>
              <a:t>., 05-05-2017, n. 2063</a:t>
            </a:r>
            <a:r>
              <a:rPr lang="it-IT" dirty="0"/>
              <a:t>, ove si afferma che</a:t>
            </a:r>
          </a:p>
          <a:p>
            <a:endParaRPr lang="it-IT" dirty="0"/>
          </a:p>
          <a:p>
            <a:pPr lvl="1"/>
            <a:r>
              <a:rPr lang="it-IT" i="1" dirty="0"/>
              <a:t>«È principio indiscusso nella giurisprudenza amministrativa quello secondo cui presupposto indefettibile per il rilascio del permesso di costruire in sanatoria è la c.d. doppia conformità, vale a dire la non contrarietà del manufatto abusivo alla disciplina urbanistica vigente sia al momento della sua realizzazione sia al momento della presentazione dell'istanza di sanatoria.»</a:t>
            </a:r>
          </a:p>
          <a:p>
            <a:endParaRPr lang="it-IT" i="1" dirty="0"/>
          </a:p>
          <a:p>
            <a:pPr lvl="1"/>
            <a:r>
              <a:rPr lang="it-IT" i="1" dirty="0"/>
              <a:t>«Altrettanto </a:t>
            </a:r>
            <a:r>
              <a:rPr lang="it-IT" i="1" u="sng" dirty="0"/>
              <a:t>indiscusso è che l'adozione di una successiva variante al piano non potrebbe mai sanare un titolo edilizio già rilasciato (la cui legittimità andrebbe vagliata alla luce della regolamentazione urbanistica vigente all'epoca del rilascio del titolo medesimo) né rendere sanabili gli eventuali abusi edilizi commessi, </a:t>
            </a:r>
            <a:r>
              <a:rPr lang="it-IT" i="1" dirty="0"/>
              <a:t>la cui sanabilità, appunto per il principio della doppia conformità, andrebbe misurata sia in relazione alla legge urbanistica vigente al momento della realizzazione che a quella vigente al tempo della domanda di sanatoria.»</a:t>
            </a:r>
          </a:p>
          <a:p>
            <a:endParaRPr lang="it-IT" dirty="0"/>
          </a:p>
          <a:p>
            <a:pPr lvl="1"/>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95779948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200" b="1" dirty="0">
                <a:ln w="10541" cmpd="sng">
                  <a:solidFill>
                    <a:schemeClr val="accent1">
                      <a:shade val="88000"/>
                      <a:satMod val="110000"/>
                    </a:schemeClr>
                  </a:solidFill>
                  <a:prstDash val="solid"/>
                </a:ln>
                <a:solidFill>
                  <a:srgbClr val="FF0000"/>
                </a:solidFill>
              </a:rPr>
              <a:t>12. </a:t>
            </a:r>
            <a:r>
              <a:rPr lang="it-IT" sz="2200" b="1" dirty="0" err="1">
                <a:ln w="10541" cmpd="sng">
                  <a:solidFill>
                    <a:schemeClr val="accent1">
                      <a:shade val="88000"/>
                      <a:satMod val="110000"/>
                    </a:schemeClr>
                  </a:solidFill>
                  <a:prstDash val="solid"/>
                </a:ln>
                <a:solidFill>
                  <a:srgbClr val="FF0000"/>
                </a:solidFill>
              </a:rPr>
              <a:t>L’INAMMISSIBILIT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DELLE VARIANTI URBANISTICHE ADOTTATE AI SENSI DELLA DISCIPLINA DELLO SPORTELLO UNICO PER LE </a:t>
            </a:r>
            <a:r>
              <a:rPr lang="it-IT" sz="2200" b="1" dirty="0" err="1">
                <a:ln w="10541" cmpd="sng">
                  <a:solidFill>
                    <a:schemeClr val="accent1">
                      <a:shade val="88000"/>
                      <a:satMod val="110000"/>
                    </a:schemeClr>
                  </a:solidFill>
                  <a:prstDash val="solid"/>
                </a:ln>
                <a:solidFill>
                  <a:srgbClr val="FF0000"/>
                </a:solidFill>
              </a:rPr>
              <a:t>ATTIVIT</a:t>
            </a:r>
            <a:r>
              <a:rPr lang="it-IT" sz="2200" b="1" cap="all" dirty="0" err="1">
                <a:ln w="10541" cmpd="sng">
                  <a:solidFill>
                    <a:schemeClr val="accent1">
                      <a:shade val="88000"/>
                      <a:satMod val="110000"/>
                    </a:schemeClr>
                  </a:solidFill>
                  <a:prstDash val="solid"/>
                </a:ln>
                <a:solidFill>
                  <a:srgbClr val="FF0000"/>
                </a:solidFill>
              </a:rPr>
              <a:t>à</a:t>
            </a:r>
            <a:r>
              <a:rPr lang="it-IT" sz="2200" b="1" dirty="0">
                <a:ln w="10541" cmpd="sng">
                  <a:solidFill>
                    <a:schemeClr val="accent1">
                      <a:shade val="88000"/>
                      <a:satMod val="110000"/>
                    </a:schemeClr>
                  </a:solidFill>
                  <a:prstDash val="solid"/>
                </a:ln>
                <a:solidFill>
                  <a:srgbClr val="FF0000"/>
                </a:solidFill>
              </a:rPr>
              <a:t> PRODUTTIVE AL FINE DI SANARE ABUSI EDILIZI</a:t>
            </a:r>
            <a:endParaRPr lang="it-IT" sz="22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32500" lnSpcReduction="20000"/>
          </a:bodyPr>
          <a:lstStyle/>
          <a:p>
            <a:r>
              <a:rPr lang="it-IT" sz="4900" dirty="0"/>
              <a:t>Più </a:t>
            </a:r>
            <a:r>
              <a:rPr lang="it-IT" sz="4900" u="sng" dirty="0"/>
              <a:t>specificatamente censurano il ricorso alle varianti urbanistiche adottate con la procedura di cui allo sportello unico per le attività produttive</a:t>
            </a:r>
            <a:r>
              <a:rPr lang="it-IT" sz="4900" dirty="0"/>
              <a:t>, quando questo abbia la finalità  di sanatoria di pregressi abusi, le seguenti pronunce</a:t>
            </a:r>
          </a:p>
          <a:p>
            <a:endParaRPr lang="it-IT" sz="4900" i="1" dirty="0"/>
          </a:p>
          <a:p>
            <a:r>
              <a:rPr lang="it-IT" sz="4900" b="1" u="sng" dirty="0" err="1"/>
              <a:t>Cons</a:t>
            </a:r>
            <a:r>
              <a:rPr lang="it-IT" sz="4900" b="1" u="sng" dirty="0"/>
              <a:t>. Stato Sez. IV, </a:t>
            </a:r>
            <a:r>
              <a:rPr lang="it-IT" sz="4900" b="1" u="sng" dirty="0" err="1"/>
              <a:t>Sent</a:t>
            </a:r>
            <a:r>
              <a:rPr lang="it-IT" sz="4900" b="1" u="sng" dirty="0"/>
              <a:t>., 04-2009, n. 2646 </a:t>
            </a:r>
            <a:r>
              <a:rPr lang="it-IT" sz="4900" dirty="0"/>
              <a:t>, per il quale  </a:t>
            </a:r>
            <a:r>
              <a:rPr lang="it-IT" sz="4900" i="1" dirty="0"/>
              <a:t>«Sono del tutto ingiustificate, poi, le censure rivolte alla mancata applicazione, nel caso di specie, della disciplina relativa allo "Sportello unico", atteso che ai sensi dell'art. 25 del </a:t>
            </a:r>
            <a:r>
              <a:rPr lang="it-IT" sz="4900" i="1" dirty="0" err="1"/>
              <a:t>D.Lgs</a:t>
            </a:r>
            <a:r>
              <a:rPr lang="it-IT" sz="4900" i="1" dirty="0"/>
              <a:t> 31 marzo 1998, n. 112, la procedura delineata dalla normativa in materia ha la specifica finalità di semplificare le autorizzazioni all'insediamento di nuove attività produttive e non già, come pretenderebbe il ricorrente, di regolarizzare costruzioni abusivamente realizzate, ancorché aventi finalità produttive, poiché in quest'ultima ipotesi deve invece trovare applicazione la particolare disciplina relativa alla repressione od alla sanatoria degli abusi edilizi.»</a:t>
            </a:r>
          </a:p>
          <a:p>
            <a:endParaRPr lang="it-IT" sz="4900" dirty="0"/>
          </a:p>
          <a:p>
            <a:r>
              <a:rPr lang="it-IT" sz="4900" b="1" u="sng" dirty="0"/>
              <a:t>T.A.R. Campania Salerno Sez. II, 8-10-2004, n. 1904  </a:t>
            </a:r>
            <a:r>
              <a:rPr lang="it-IT" sz="4900" dirty="0"/>
              <a:t>secondo cui </a:t>
            </a:r>
            <a:r>
              <a:rPr lang="it-IT" sz="4900" i="1" dirty="0"/>
              <a:t>«la disciplina acceleratoria prevista per gli impianti produttivi dall'art. </a:t>
            </a:r>
            <a:r>
              <a:rPr lang="it-IT" sz="4900" i="1" dirty="0">
                <a:hlinkClick r:id="rId3"/>
              </a:rPr>
              <a:t>5</a:t>
            </a:r>
            <a:r>
              <a:rPr lang="it-IT" sz="4900" i="1" dirty="0"/>
              <a:t> </a:t>
            </a:r>
            <a:r>
              <a:rPr lang="it-IT" sz="4900" i="1" dirty="0">
                <a:hlinkClick r:id="rId4"/>
              </a:rPr>
              <a:t>D.P.R. n. 447 del 1998</a:t>
            </a:r>
            <a:r>
              <a:rPr lang="it-IT" sz="4900" i="1" dirty="0"/>
              <a:t>, </a:t>
            </a:r>
            <a:r>
              <a:rPr lang="it-IT" sz="4900" dirty="0"/>
              <a:t>… </a:t>
            </a:r>
            <a:r>
              <a:rPr lang="it-IT" sz="4900" i="1" dirty="0"/>
              <a:t>in quanto finalizzata a consentire il conseguimento del titolo edilizio in deroga alle ordinarie previsioni urbanistiche (appunto per i soli impianti produttivi), deve qualificarsi eccezionale, e quindi di stretta interpretazione: di conseguenza la conferenza di servizi da essa prevista non può che avere ad oggetto l'esame di un "progetto", e quindi un intervento ancora da effettuarsi, ma non un intervento ormai già realizzato; rimanendo tale ultimo caso di abusiva edificazione regolato unicamente - in assenza di una disposizione espressa che ne consenta una sanatoria con iter particolare - dalle ordinarie norme repressive.»</a:t>
            </a:r>
          </a:p>
          <a:p>
            <a:endParaRPr lang="it-IT" sz="4900" dirty="0"/>
          </a:p>
          <a:p>
            <a:pPr lvl="1"/>
            <a:endParaRPr lang="it-IT" sz="49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2365798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100" u="sng" dirty="0"/>
              <a:t>Assai più incerto appare invece il rapporto tra la sanatoria edilizia e la legislazione regionale </a:t>
            </a:r>
            <a:r>
              <a:rPr lang="it-IT" sz="2100" dirty="0"/>
              <a:t>che - in attuazione prima dell’ Intesa, intervenuta il 1 aprile 2009 , tra Stato, regioni e gli enti locali, «</a:t>
            </a:r>
            <a:r>
              <a:rPr lang="it-IT" sz="2100" i="1" dirty="0"/>
              <a:t>sull'atto concernente misure per il rilancio dell'economia attraverso l'attività edilizia» </a:t>
            </a:r>
            <a:r>
              <a:rPr lang="it-IT" sz="2100" dirty="0"/>
              <a:t>-  è stata </a:t>
            </a:r>
            <a:r>
              <a:rPr lang="it-IT" sz="2100" u="sng" dirty="0"/>
              <a:t>varata prevedendo misure premiali e straordinarie per gli interventi di edilizia privata </a:t>
            </a:r>
            <a:r>
              <a:rPr lang="it-IT" sz="2100" dirty="0"/>
              <a:t>consentiti in deroga alle norme dei regolamenti edilizi e alle previsioni dei piani urbanistici e territoriali (c.d. «Piano Casa»)</a:t>
            </a:r>
          </a:p>
          <a:p>
            <a:pPr lvl="1"/>
            <a:endParaRPr lang="it-IT" sz="2000" dirty="0"/>
          </a:p>
          <a:p>
            <a:pPr lvl="1"/>
            <a:r>
              <a:rPr lang="it-IT" sz="1900" dirty="0"/>
              <a:t>Legislazione che </a:t>
            </a:r>
            <a:r>
              <a:rPr lang="it-IT" sz="1900" u="sng" dirty="0"/>
              <a:t>nella Regione Marche </a:t>
            </a:r>
            <a:r>
              <a:rPr lang="it-IT" sz="1900" dirty="0"/>
              <a:t>si è concretata con l’entrata in vigore, il 16 ottobre 2009, della </a:t>
            </a:r>
            <a:r>
              <a:rPr lang="it-IT" sz="1900" u="sng" dirty="0"/>
              <a:t>L.R. 8 ottobre 2009, n. 22</a:t>
            </a:r>
            <a:r>
              <a:rPr lang="it-IT" sz="1900" dirty="0"/>
              <a:t>  «</a:t>
            </a:r>
            <a:r>
              <a:rPr lang="it-IT" sz="1900" i="1" dirty="0"/>
              <a:t>Interventi della Regione per il riavvio delle attività edilizie al fine di fronteggiare la crisi economica, difendere l’occupazione, migliorare la sicurezza degli edifici e promuovere tecniche di edilizia sostenibile»</a:t>
            </a:r>
          </a:p>
          <a:p>
            <a:pPr lvl="1"/>
            <a:endParaRPr lang="it-IT" sz="1900" i="1" dirty="0"/>
          </a:p>
          <a:p>
            <a:pPr lvl="1"/>
            <a:r>
              <a:rPr lang="it-IT" sz="1900" dirty="0"/>
              <a:t>Legge, come risaputo, che </a:t>
            </a:r>
            <a:r>
              <a:rPr lang="it-IT" sz="1900" u="sng" dirty="0"/>
              <a:t>si applica agli interventi riguardanti gli edifici in corso di ristrutturazione o ultimati alla data del 31 dicembre 2008 e che originariamente doveva avere un’applicazione temporanea</a:t>
            </a:r>
            <a:r>
              <a:rPr lang="it-IT" sz="1900" dirty="0"/>
              <a:t>, considerato il suo carattere straordinario ed emergenziale: come sovente accade in Italia, la «straordinarietà» si è fatta ordinaria, tanto è vero che </a:t>
            </a:r>
            <a:r>
              <a:rPr lang="it-IT" sz="1900" u="sng" dirty="0"/>
              <a:t>il termine di scadenza per la presentazione delle domande per il rilascio dei titoli abilitativi in attuazione del «piano casa» originariamente fissato in 18 mesi è stato reiteratamente prorogato fino a portarlo, da ultimo, alla data del 31 dicembre 2020,</a:t>
            </a:r>
            <a:r>
              <a:rPr lang="it-IT" sz="1900" dirty="0"/>
              <a:t> in forza del disposto dell’art.10, comma 1 della L.R. n.8/2018 </a:t>
            </a:r>
            <a:r>
              <a:rPr lang="it-IT" sz="1400" b="1" dirty="0"/>
              <a:t>(</a:t>
            </a:r>
            <a:r>
              <a:rPr lang="it-IT" sz="1400" dirty="0"/>
              <a:t>Recepimento dello schema di regolamento edilizio tipo (RET) in attuazione dell'intesa di cui all'articolo 4, comma 1-sexies, del D.P.R. 6 giugno 2001, n. 380 "Testo unico delle disposizioni legislative e regolamentari in materia edilizia". Modifiche alle leggi regionali 20 aprile 2015, n. 17"Riordino e semplificazione della normativa regionale in materia di edilizia", 8 ottobre 2009, n. 22 e 23 novembre 2011, n. 22.)</a:t>
            </a:r>
            <a:r>
              <a:rPr lang="it-IT" sz="1400" i="1" dirty="0"/>
              <a:t> </a:t>
            </a:r>
          </a:p>
          <a:p>
            <a:pPr lvl="1"/>
            <a:endParaRPr lang="it-IT" sz="2000" dirty="0"/>
          </a:p>
          <a:p>
            <a:endParaRPr lang="it-IT" sz="24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5762320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100" dirty="0"/>
              <a:t>Se guardiamo proprio alla suddetta normativa, nazionale e regionale, vediamo che </a:t>
            </a:r>
            <a:r>
              <a:rPr lang="it-IT" sz="2100" u="sng" dirty="0"/>
              <a:t>ogni relazione tra sanatoria degli abusi e applicazione delle norme derogatorie e premiali per gli interventi di edilizia privata di cui al «Piano Casa» è in radice esclusa</a:t>
            </a:r>
          </a:p>
          <a:p>
            <a:endParaRPr lang="it-IT" sz="2100" dirty="0"/>
          </a:p>
          <a:p>
            <a:pPr lvl="1"/>
            <a:r>
              <a:rPr lang="it-IT" sz="1900" dirty="0"/>
              <a:t>Nella richiamata Intesa Stato-Regioni che ha originato la legislazione regionale sul «Piano Casa» è infatti previsto espressamente che </a:t>
            </a:r>
            <a:r>
              <a:rPr lang="it-IT" sz="1900" i="1" dirty="0"/>
              <a:t>«</a:t>
            </a:r>
            <a:r>
              <a:rPr lang="it-IT" sz="1900" dirty="0"/>
              <a:t>Tali interventi edilizi </a:t>
            </a:r>
            <a:r>
              <a:rPr lang="it-IT" sz="1900" b="1" u="sng" dirty="0"/>
              <a:t>non possono riferirsi ad edifici abusivi </a:t>
            </a:r>
            <a:r>
              <a:rPr lang="it-IT" sz="1900" dirty="0"/>
              <a:t>o nei centri storici o in aree di inedificabilità assoluta</a:t>
            </a:r>
            <a:r>
              <a:rPr lang="it-IT" sz="1900" i="1" dirty="0"/>
              <a:t>»</a:t>
            </a:r>
          </a:p>
          <a:p>
            <a:endParaRPr lang="it-IT" sz="1900" dirty="0"/>
          </a:p>
          <a:p>
            <a:pPr lvl="1"/>
            <a:r>
              <a:rPr lang="it-IT" sz="1900" dirty="0"/>
              <a:t>Una </a:t>
            </a:r>
            <a:r>
              <a:rPr lang="it-IT" sz="1900" u="sng" dirty="0"/>
              <a:t>disposizione identica, troviamo per altro nel successivo decreto legge 13 maggio 2011, n.7</a:t>
            </a:r>
            <a:r>
              <a:rPr lang="it-IT" sz="1900" dirty="0"/>
              <a:t>0 (Semestre Europeo - Prime disposizioni urgenti per l'economia) ove all’art.5 viene demandato di nuovo alla legislazione regionale (attraverso una sorta di nuovo «Piano Casa») il compito di incentivare la razionalizzazione del patrimonio edilizio esistente nonché di promuovere e agevolare la riqualificazione di aree urbane degradate, anche con interventi di demolizione e ricostruzione, che prevedano cubature premiali, e altre misure derogatorie della pianificazione urbanistica riguardanti delocalizzazioni, modifiche delle destinazioni d’uso e delle sagome degli edifici (vedasi al riguardo la </a:t>
            </a:r>
            <a:r>
              <a:rPr lang="it-IT" sz="1900" u="sng" dirty="0"/>
              <a:t>L.R. </a:t>
            </a:r>
            <a:r>
              <a:rPr lang="it-IT" sz="2000" u="sng" dirty="0"/>
              <a:t>23 novembre 2011, n. 22</a:t>
            </a:r>
            <a:r>
              <a:rPr lang="it-IT" sz="2000" dirty="0"/>
              <a:t>.)</a:t>
            </a:r>
            <a:r>
              <a:rPr lang="it-IT" sz="2000" i="1" dirty="0"/>
              <a:t> </a:t>
            </a:r>
            <a:endParaRPr lang="it-IT" sz="1900" dirty="0"/>
          </a:p>
          <a:p>
            <a:endParaRPr lang="it-IT" sz="1900" dirty="0"/>
          </a:p>
          <a:p>
            <a:pPr lvl="1"/>
            <a:r>
              <a:rPr lang="it-IT" sz="1900" dirty="0"/>
              <a:t>Anche per detti interventi è previsto , come per il primo «Piano Casa», che «</a:t>
            </a:r>
            <a:r>
              <a:rPr lang="it-IT" sz="1900" b="1" u="sng" dirty="0"/>
              <a:t>non possono riferirsi ad edifici abusivi o siti nei centri storici o in aree ad inedificabilità assoluta, con esclusione degli edifici per i quali sia stato rilasciato il titolo abilitativo edilizio in sanatoria.»</a:t>
            </a:r>
            <a:endParaRPr lang="it-IT" sz="1900" dirty="0"/>
          </a:p>
          <a:p>
            <a:pPr lvl="1"/>
            <a:endParaRPr lang="it-IT" sz="1700" dirty="0"/>
          </a:p>
          <a:p>
            <a:endParaRPr lang="it-IT" sz="24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38009789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2100" dirty="0"/>
              <a:t>In coerenza con la limitazione fissata dalla normativa nazionale, </a:t>
            </a:r>
            <a:r>
              <a:rPr lang="it-IT" sz="2100" u="sng" dirty="0"/>
              <a:t>la legge sul «Piano Casa» delle Marche (n.22/2009), nel definire all’art.4 il proprio ambito applicativo, prescrive al comma 9 che</a:t>
            </a:r>
          </a:p>
          <a:p>
            <a:endParaRPr lang="it-IT" sz="2100" dirty="0"/>
          </a:p>
          <a:p>
            <a:pPr lvl="1"/>
            <a:r>
              <a:rPr lang="it-IT" sz="1800" dirty="0"/>
              <a:t>«</a:t>
            </a:r>
            <a:r>
              <a:rPr lang="it-IT" sz="1800" i="1" dirty="0"/>
              <a:t>L’applicazione delle disposizioni di cui alla presente legge non può in ogni caso derogare le prescrizioni in materia di sicurezza stradale e antisismica, </a:t>
            </a:r>
            <a:r>
              <a:rPr lang="it-IT" sz="1800" b="1" i="1" u="sng" dirty="0"/>
              <a:t>né gli interventi in essa previsti possono essere considerati interventi in sanatoria </a:t>
            </a:r>
            <a:r>
              <a:rPr lang="it-IT" sz="1800" dirty="0"/>
              <a:t>…»</a:t>
            </a:r>
          </a:p>
          <a:p>
            <a:pPr lvl="1"/>
            <a:endParaRPr lang="it-IT" sz="1700" dirty="0"/>
          </a:p>
          <a:p>
            <a:r>
              <a:rPr lang="it-IT" sz="2100" dirty="0"/>
              <a:t>Si tratta di una norma di grande chiarezza che, con maggior nettezza di quanto potesse far ritenere la disposizione contenuta nell’Intesa dell’aprile 2009, </a:t>
            </a:r>
            <a:r>
              <a:rPr lang="it-IT" sz="2100" b="1" dirty="0"/>
              <a:t>esclude in radice la possibilità di accedere alle misure premiali e derogatorie del «Piano Casa» per interventi già realizzati abusivamente in assenza, cioè del prescritto titolo abilitativo edilizio</a:t>
            </a:r>
          </a:p>
          <a:p>
            <a:pPr marL="0" indent="0">
              <a:buNone/>
            </a:pPr>
            <a:endParaRPr lang="it-IT" sz="2100" dirty="0"/>
          </a:p>
          <a:p>
            <a:r>
              <a:rPr lang="it-IT" sz="2100" dirty="0"/>
              <a:t>Come vedremo in conclusione di seminario, </a:t>
            </a:r>
            <a:r>
              <a:rPr lang="it-IT" sz="2100" u="sng" dirty="0"/>
              <a:t>questa norma è stata disapplicata dall’art.3, comma 3 della L.R. 2 agosto 2017, n. 25 </a:t>
            </a:r>
            <a:r>
              <a:rPr lang="it-IT" sz="2100" i="1" u="sng" dirty="0"/>
              <a:t>«Disposizioni urgenti per la semplificazione e l'accelerazione degli interventi di ricostruzione conseguenti agli eventi sismici del 2016», </a:t>
            </a:r>
            <a:r>
              <a:rPr lang="it-IT" sz="2100" dirty="0"/>
              <a:t>limitatamente, dunque, agli interventi di riparazione o ricostruzione degli immobili danneggiati o distrutti dal sisma e ricadenti del territorio dei Comuni marchigiani individuati all’art.1 del D.L. 17 ottobre 2016, n.189</a:t>
            </a:r>
          </a:p>
          <a:p>
            <a:endParaRPr lang="it-IT" sz="24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772430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sz="3300" dirty="0"/>
              <a:t>Anche </a:t>
            </a:r>
            <a:r>
              <a:rPr lang="it-IT" sz="3300" u="sng" dirty="0"/>
              <a:t>la giurisprudenza amministrativa è sostanzialmente concorde nel ritenere non sanabili gli interventi abusivi alla stregua delle norme derogatorie delle leggi regionali sul «Piano Casa» </a:t>
            </a:r>
            <a:r>
              <a:rPr lang="it-IT" sz="3300" dirty="0"/>
              <a:t>(anche se non mi constano precedenti puntuali del TAR Marche sulla L.R.22/2009). Possono citarsi al riguardo, tra le tante, le seguenti</a:t>
            </a:r>
          </a:p>
          <a:p>
            <a:pPr lvl="1"/>
            <a:r>
              <a:rPr lang="it-IT" sz="2900" b="1" u="sng" dirty="0"/>
              <a:t>T.A.R. Lazio Roma Sez. II bis, </a:t>
            </a:r>
            <a:r>
              <a:rPr lang="it-IT" sz="2900" b="1" u="sng" dirty="0" err="1"/>
              <a:t>Sent</a:t>
            </a:r>
            <a:r>
              <a:rPr lang="it-IT" sz="2900" b="1" u="sng" dirty="0"/>
              <a:t>., 24-11-2015, n. 13283</a:t>
            </a:r>
            <a:r>
              <a:rPr lang="it-IT" sz="2900" dirty="0"/>
              <a:t>,  dopo aver precisato la propria adesione all’orientamento prevalente che considera condizione imprescindibile per l'applicabilità della sanatoria edilizia la sussistenza della cosiddetta "doppia conformità": per la quale l'opera eseguita deve essere conforme sia alle norme vigenti al momento della sua realizzazione, sia a quelle vigenti alla presentazione della domanda, richiama la propria precedente sentenza n. 6371/2015, con la quale ha già avuto modo di precisare in analoga fattispecie che «</a:t>
            </a:r>
            <a:r>
              <a:rPr lang="it-IT" sz="2900" i="1" dirty="0"/>
              <a:t>circa i riferimenti al c.d. </a:t>
            </a:r>
            <a:r>
              <a:rPr lang="it-IT" sz="2900" i="1" u="sng" dirty="0"/>
              <a:t>Piano Casa come </a:t>
            </a:r>
            <a:r>
              <a:rPr lang="it-IT" sz="2900" i="1" u="sng" dirty="0" err="1"/>
              <a:t>ius</a:t>
            </a:r>
            <a:r>
              <a:rPr lang="it-IT" sz="2900" i="1" u="sng" dirty="0"/>
              <a:t> </a:t>
            </a:r>
            <a:r>
              <a:rPr lang="it-IT" sz="2900" i="1" u="sng" dirty="0" err="1"/>
              <a:t>superveniens</a:t>
            </a:r>
            <a:r>
              <a:rPr lang="it-IT" sz="2900" i="1" u="sng" dirty="0"/>
              <a:t> nella specie applicabile (alla stregua della sanatoria giurisprudenziale suddetta), essi (una volta esclusa la praticabilità di quest'ultima) sono ineluttabilmente destinati al rigetto.</a:t>
            </a:r>
            <a:r>
              <a:rPr lang="it-IT" sz="2900" i="1" dirty="0"/>
              <a:t> In ogni caso, rileva ... che la normativa prevista dalle L.R. n. 21 del 2009 e L.R. n. 10 del 2011 presuppone il previo rilascio del titolo edilizio abilitativo e non consente una sanatoria ex post degli interventi»</a:t>
            </a:r>
          </a:p>
          <a:p>
            <a:pPr lvl="1"/>
            <a:endParaRPr lang="it-IT" sz="2900" i="1" dirty="0"/>
          </a:p>
          <a:p>
            <a:pPr lvl="1"/>
            <a:r>
              <a:rPr lang="it-IT" sz="2900" b="1" i="1" u="sng" dirty="0"/>
              <a:t>T</a:t>
            </a:r>
            <a:r>
              <a:rPr lang="it-IT" sz="2900" b="1" u="sng" dirty="0"/>
              <a:t>ale posizione ostativa all’applicazione della sanatoria nell’ambito del Piano Casa «laziale» </a:t>
            </a:r>
            <a:r>
              <a:rPr lang="it-IT" sz="2900" dirty="0"/>
              <a:t>era già emersa anche nella pronuncia  del </a:t>
            </a:r>
            <a:r>
              <a:rPr lang="it-IT" sz="2900" b="1" u="sng" dirty="0"/>
              <a:t>TAR Lazio, Roma  n.6894 del 2012</a:t>
            </a:r>
            <a:r>
              <a:rPr lang="it-IT" sz="2900" dirty="0"/>
              <a:t>), ove si era motivato in tal senso anche </a:t>
            </a:r>
            <a:r>
              <a:rPr lang="it-IT" sz="2900" u="sng" dirty="0"/>
              <a:t>in ragione del carattere eccezionale della normativa</a:t>
            </a:r>
            <a:r>
              <a:rPr lang="it-IT" sz="2900" dirty="0"/>
              <a:t>, </a:t>
            </a:r>
            <a:r>
              <a:rPr lang="it-IT" sz="2900" i="1" dirty="0"/>
              <a:t>«particolarmente limitata nel tempo e nelle fattispecie di applicazione … che consente di derogare alle ordinarie regole urbanistiche ed edilizie senza modificarle in linea generale per tutti i cittadini interessati, e quindi </a:t>
            </a:r>
            <a:r>
              <a:rPr lang="it-IT" sz="2900" i="1" u="sng" dirty="0"/>
              <a:t>di natura speciale e di interpretazione rigorosamente restrittiva</a:t>
            </a:r>
            <a:r>
              <a:rPr lang="it-IT" sz="2900" i="1" dirty="0"/>
              <a:t>, anche quanto ai requisiti formali e procedurali per la sua attivazione.»</a:t>
            </a:r>
          </a:p>
          <a:p>
            <a:endParaRPr lang="it-IT" sz="2900" dirty="0"/>
          </a:p>
          <a:p>
            <a:pPr lvl="1"/>
            <a:endParaRPr lang="it-IT" sz="1700" dirty="0"/>
          </a:p>
          <a:p>
            <a:endParaRPr lang="it-IT" sz="24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3442828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pPr lvl="1"/>
            <a:r>
              <a:rPr lang="it-IT" sz="3100" dirty="0"/>
              <a:t>Per il </a:t>
            </a:r>
            <a:r>
              <a:rPr lang="it-IT" sz="3100" b="1" u="sng" dirty="0"/>
              <a:t>T.A.R. Veneto Venezia Sez. II, </a:t>
            </a:r>
            <a:r>
              <a:rPr lang="it-IT" sz="3100" b="1" u="sng" dirty="0" err="1"/>
              <a:t>Sent</a:t>
            </a:r>
            <a:r>
              <a:rPr lang="it-IT" sz="3100" b="1" u="sng" dirty="0"/>
              <a:t>. 05-07-2012, n. 962</a:t>
            </a:r>
            <a:r>
              <a:rPr lang="it-IT" sz="3100" dirty="0"/>
              <a:t>, </a:t>
            </a:r>
            <a:r>
              <a:rPr lang="it-IT" sz="3100" i="1" dirty="0"/>
              <a:t>« la L.R. n. 14 del 2009 sul "piano casa" non può essere utilizzata per "regolarizzare" un immobile abusivo, a ciò ostando le finalità della legge ed il chiaro dettato dell'art. 9, </a:t>
            </a:r>
            <a:r>
              <a:rPr lang="it-IT" sz="3100" i="1" dirty="0" err="1"/>
              <a:t>lett</a:t>
            </a:r>
            <a:r>
              <a:rPr lang="it-IT" sz="3100" i="1" dirty="0"/>
              <a:t>. e).»</a:t>
            </a:r>
            <a:endParaRPr lang="it-IT" sz="3100" b="1" i="1" u="sng" dirty="0"/>
          </a:p>
          <a:p>
            <a:pPr lvl="1"/>
            <a:endParaRPr lang="it-IT" sz="3100" b="1" u="sng" dirty="0"/>
          </a:p>
          <a:p>
            <a:pPr lvl="1"/>
            <a:r>
              <a:rPr lang="it-IT" sz="3100" b="1" u="sng" dirty="0"/>
              <a:t>T.A.R. Campania Napoli Sez. IV, </a:t>
            </a:r>
            <a:r>
              <a:rPr lang="it-IT" sz="3100" b="1" u="sng" dirty="0" err="1"/>
              <a:t>Sent</a:t>
            </a:r>
            <a:r>
              <a:rPr lang="it-IT" sz="3100" b="1" u="sng" dirty="0"/>
              <a:t>., 05-08-2013, n. 4056Si  «</a:t>
            </a:r>
            <a:r>
              <a:rPr lang="it-IT" sz="3100" i="1" dirty="0"/>
              <a:t>osserva che l'evocata normativa sul cd. piano casa non consente di sanare opere già realizzate in assenza di idoneo titolo abilitativo. Al riguardo, infatti, l'art.3 della citata L.R. n. 19 del 2009 stabilisce, tra l'altro, che gli interventi edilizi di cui all'art.4 non possono essere eseguiti su edifici "a) realizzati in assenza o in difformità al titolo abilitativo". In altri termini, la legislazione regionale non consente di ampliare l'oggetto della disciplina del condono edilizio attraverso un improprio cumulo dei benefici concessi dalle rispettive norme di favore, le quali operano su piani distinti, risultando ancorate a presupposti diversi.»</a:t>
            </a:r>
          </a:p>
          <a:p>
            <a:pPr lvl="1"/>
            <a:endParaRPr lang="it-IT" sz="3100" dirty="0"/>
          </a:p>
          <a:p>
            <a:pPr lvl="1"/>
            <a:r>
              <a:rPr lang="it-IT" sz="3100" dirty="0"/>
              <a:t>Il medesimo giudice non manca peraltro di evidenziare, che «… </a:t>
            </a:r>
            <a:r>
              <a:rPr lang="it-IT" sz="3100" i="1" dirty="0"/>
              <a:t>come già osservato da questa Sezione (sentenza del 14 dicembre 2012, n. 5203), quella sul "piano casa" è non già una normativa di condono o di sanatoria, bensì, riflettendo l'esigenza di promuovere gli investimenti privati nel settore dell'edilizia, una disciplina di natura eccezionale in relazione a specifici interventi, destinata ad operare per un arco temporalmente limitato, sempre dietro </a:t>
            </a:r>
            <a:r>
              <a:rPr lang="it-IT" sz="3100" i="1" u="sng" dirty="0"/>
              <a:t>presentazione di un'istanza che deve precedere l'esecuzione degli interventi e da cui deve, tra l'altro, emergere la rispondenza degli interventi medesimi alle specifiche finalità perseguite dal legislatore regionale</a:t>
            </a:r>
            <a:r>
              <a:rPr lang="it-IT" sz="3100" u="sng" dirty="0"/>
              <a:t>.</a:t>
            </a:r>
            <a:r>
              <a:rPr lang="it-IT" sz="3100" dirty="0"/>
              <a:t>»</a:t>
            </a:r>
          </a:p>
          <a:p>
            <a:pPr lvl="1"/>
            <a:endParaRPr lang="it-IT" sz="2800" dirty="0"/>
          </a:p>
          <a:p>
            <a:pPr lvl="1"/>
            <a:endParaRPr lang="it-IT" sz="1700" dirty="0"/>
          </a:p>
          <a:p>
            <a:endParaRPr lang="it-IT" sz="2400"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19444491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92500"/>
          </a:bodyPr>
          <a:lstStyle/>
          <a:p>
            <a:r>
              <a:rPr lang="it-IT" sz="2400" dirty="0"/>
              <a:t>In verità i riferimenti ai pronunciamenti del TAR Campania consentono di </a:t>
            </a:r>
            <a:r>
              <a:rPr lang="it-IT" sz="2400" u="sng" dirty="0"/>
              <a:t>focalizzarci sulla specifica  disciplina che la legge regionale campana sul «Piano Casa» ha, successivamente alle citate sentenze, dedicato espressamente ai rapporti di detta disciplina derogatoria con l’istituto della sanatoria edilizia</a:t>
            </a:r>
            <a:r>
              <a:rPr lang="it-IT" sz="2400" dirty="0"/>
              <a:t>, attraverso l’introduzione  nell’ art.12 della L.R. n.19 del 2009 del comma 4-bis</a:t>
            </a:r>
          </a:p>
          <a:p>
            <a:pPr marL="0" indent="0">
              <a:buNone/>
            </a:pPr>
            <a:r>
              <a:rPr lang="it-IT" sz="2400" dirty="0"/>
              <a:t> </a:t>
            </a:r>
            <a:endParaRPr lang="it-IT" sz="2400" b="1" u="sng" dirty="0"/>
          </a:p>
          <a:p>
            <a:r>
              <a:rPr lang="it-IT" sz="2400" dirty="0"/>
              <a:t>È particolarmente interessante la lettura di questa disposizione regionale perché la stessa, introdotta nel 2014, è poi stata modificata nel 2016 e nella versione oggi vigente sottoposta al vaglio della Corte Costituzionale. L’esame rapido di queste vicende ci aiuterà nell’opera di interpretazione della normativa marchigiana, con particolare riferimento alla portata della disciplina emergenziale per le zone colpite dal sisma del 2016</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01779516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Il testo del comma 4-bis dell’art.12 della L.R. n.9/2009 della regione Campania era originariamente così formulato: </a:t>
            </a:r>
            <a:r>
              <a:rPr lang="it-IT" i="1" dirty="0"/>
              <a:t>«4-bis. Possono essere autorizzati gli interventi già realizzati alla data in vigore delle presenti norme e ad esse conformi.».</a:t>
            </a:r>
          </a:p>
          <a:p>
            <a:endParaRPr lang="it-IT" i="1" dirty="0"/>
          </a:p>
          <a:p>
            <a:r>
              <a:rPr lang="it-IT" u="sng" dirty="0"/>
              <a:t>Si trattava con tutta evidenza di un netto scostamento dal principio fondamentale della «doppia conformità» statuito dalla legislazione statale all’art.36 TUED, poiché in adesione alla c.d. «sanatoria impropria» </a:t>
            </a:r>
            <a:r>
              <a:rPr lang="it-IT" dirty="0"/>
              <a:t>di derivazione giurisprudenziale, si ammettevano a sanatoria gli interventi edilizi realizzati senza titolo prima dell’entrata in vigore della normativa sul piano casa, ma successivamente divenuti conformi proprio in ragione dell’entrata in vigore delle misure derogatorie ammesse da tale normativa</a:t>
            </a:r>
          </a:p>
          <a:p>
            <a:endParaRPr lang="it-IT" dirty="0"/>
          </a:p>
          <a:p>
            <a:r>
              <a:rPr lang="it-IT" dirty="0"/>
              <a:t> Probabilmente nella consapevolezza che le disposizioni non avrebbero in alcun modo retto al successivo giudizio di legittimità costituzionale, </a:t>
            </a:r>
            <a:r>
              <a:rPr lang="it-IT" u="sng" dirty="0"/>
              <a:t>il Consiglio della regione Campania ha così sostituito il predetto comma 4-bis,</a:t>
            </a:r>
            <a:r>
              <a:rPr lang="it-IT" dirty="0"/>
              <a:t> in forza dell’art</a:t>
            </a:r>
            <a:r>
              <a:rPr lang="it-IT" i="1" dirty="0"/>
              <a:t>. </a:t>
            </a:r>
            <a:r>
              <a:rPr lang="it-IT" i="1" dirty="0">
                <a:hlinkClick r:id="rId3"/>
              </a:rPr>
              <a:t>8, comma 1, lettera l)</a:t>
            </a:r>
            <a:r>
              <a:rPr lang="it-IT" i="1" dirty="0"/>
              <a:t>, della </a:t>
            </a:r>
            <a:r>
              <a:rPr lang="it-IT" i="1" dirty="0">
                <a:hlinkClick r:id="rId4"/>
              </a:rPr>
              <a:t>L.R. 5 aprile 2016, n. 6</a:t>
            </a:r>
            <a:r>
              <a:rPr lang="it-IT" i="1" dirty="0"/>
              <a:t>,</a:t>
            </a:r>
          </a:p>
          <a:p>
            <a:endParaRPr lang="it-IT" i="1" dirty="0"/>
          </a:p>
          <a:p>
            <a:pPr lvl="1"/>
            <a:r>
              <a:rPr lang="it-IT" i="1" u="sng" dirty="0"/>
              <a:t>«4-bis. Le disposizioni di cui all'articolo </a:t>
            </a:r>
            <a:r>
              <a:rPr lang="it-IT" i="1" u="sng" dirty="0">
                <a:hlinkClick r:id="rId5"/>
              </a:rPr>
              <a:t>36</a:t>
            </a:r>
            <a:r>
              <a:rPr lang="it-IT" i="1" u="sng" dirty="0"/>
              <a:t> del </a:t>
            </a:r>
            <a:r>
              <a:rPr lang="it-IT" i="1" u="sng" dirty="0">
                <a:hlinkClick r:id="rId6"/>
              </a:rPr>
              <a:t>D.P.R. 380/2001</a:t>
            </a:r>
            <a:r>
              <a:rPr lang="it-IT" i="1" u="sng" dirty="0"/>
              <a:t> si applicano anche agli interventi previsti dalla presente legge e realizzati dopo la sua entrata in vigore, privi di titolo abilitativo o in difformità da esso, ma che risultano conformi alla stessa legge sia al momento della realizzazione degli stessi interventi, sia al momento della presentazione della domanda</a:t>
            </a:r>
            <a:r>
              <a:rPr lang="it-IT" i="1" dirty="0"/>
              <a:t>»</a:t>
            </a:r>
          </a:p>
          <a:p>
            <a:endParaRPr lang="it-IT" dirty="0"/>
          </a:p>
          <a:p>
            <a:endParaRPr lang="it-IT" sz="24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189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13231222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r>
              <a:rPr lang="it-IT" sz="2600" dirty="0"/>
              <a:t>In realtà, nonostante lo sforzo profuso dal legislatore Campano per sintonizzare la propria legge sul «Piano Casa» sulle «frequenze» della sanatoria di cui all’art.36 TUED, più che su quelle dell’ormai negletta sanatoria di derivazione giurisprudenziale, </a:t>
            </a:r>
            <a:r>
              <a:rPr lang="it-IT" sz="2600" u="sng" dirty="0"/>
              <a:t>la Corte costituzionale, con sentenza 4 aprile - 11 maggio 2017, n. 107, ha dichiarato l’illegittimità costituzionale del nuovo comma 4-bis nella parte in cui fa riferimento </a:t>
            </a:r>
            <a:r>
              <a:rPr lang="it-IT" sz="2600" i="1" u="sng" dirty="0"/>
              <a:t>«alla stessa legge» </a:t>
            </a:r>
            <a:r>
              <a:rPr lang="it-IT" sz="2600" u="sng" dirty="0"/>
              <a:t>anziché, come previsto nel citato art.36, </a:t>
            </a:r>
            <a:r>
              <a:rPr lang="it-IT" sz="2600" i="1" u="sng" dirty="0"/>
              <a:t>«alla disciplina edilizia ed urbanistica vigente».</a:t>
            </a:r>
          </a:p>
          <a:p>
            <a:endParaRPr lang="it-IT" sz="2600" i="1" dirty="0"/>
          </a:p>
          <a:p>
            <a:r>
              <a:rPr lang="it-IT" sz="2600" dirty="0"/>
              <a:t>Come subito vedremo si tratta, per non uscire di metafora, di una «</a:t>
            </a:r>
            <a:r>
              <a:rPr lang="it-IT" sz="2600" dirty="0" err="1"/>
              <a:t>risintonizzazione</a:t>
            </a:r>
            <a:r>
              <a:rPr lang="it-IT" sz="2600" dirty="0"/>
              <a:t> fine» della legge Campana, che tuttavia ne fa salva l’essenza</a:t>
            </a:r>
          </a:p>
          <a:p>
            <a:endParaRPr lang="it-IT" sz="24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89117205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a:bodyPr>
          <a:lstStyle/>
          <a:p>
            <a:r>
              <a:rPr lang="it-IT" sz="24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400" b="1" dirty="0" err="1">
                <a:ln w="10541" cmpd="sng">
                  <a:solidFill>
                    <a:schemeClr val="accent1">
                      <a:shade val="88000"/>
                      <a:satMod val="110000"/>
                    </a:schemeClr>
                  </a:solidFill>
                  <a:prstDash val="solid"/>
                </a:ln>
                <a:solidFill>
                  <a:srgbClr val="FF0000"/>
                </a:solidFill>
              </a:rPr>
              <a:t>SANABILIT</a:t>
            </a:r>
            <a:r>
              <a:rPr lang="it-IT" sz="2400" b="1" cap="all" dirty="0" err="1">
                <a:ln w="10541" cmpd="sng">
                  <a:solidFill>
                    <a:schemeClr val="accent1">
                      <a:shade val="88000"/>
                      <a:satMod val="110000"/>
                    </a:schemeClr>
                  </a:solidFill>
                  <a:prstDash val="solid"/>
                </a:ln>
                <a:solidFill>
                  <a:srgbClr val="FF0000"/>
                </a:solidFill>
              </a:rPr>
              <a:t>à</a:t>
            </a:r>
            <a:r>
              <a:rPr lang="it-IT" sz="2400" b="1" dirty="0">
                <a:ln w="10541" cmpd="sng">
                  <a:solidFill>
                    <a:schemeClr val="accent1">
                      <a:shade val="88000"/>
                      <a:satMod val="110000"/>
                    </a:schemeClr>
                  </a:solidFill>
                  <a:prstDash val="solid"/>
                </a:ln>
                <a:solidFill>
                  <a:srgbClr val="FF0000"/>
                </a:solidFill>
              </a:rPr>
              <a:t> DEGLI INTERVENTI ABUSIVI?</a:t>
            </a:r>
            <a:endParaRPr lang="it-IT" sz="2200" b="1" cap="all" dirty="0">
              <a:ln w="10541" cmpd="sng">
                <a:solidFill>
                  <a:schemeClr val="accent1">
                    <a:shade val="88000"/>
                    <a:satMod val="110000"/>
                  </a:schemeClr>
                </a:solidFill>
                <a:prstDash val="solid"/>
              </a:ln>
            </a:endParaRPr>
          </a:p>
        </p:txBody>
      </p:sp>
      <p:sp>
        <p:nvSpPr>
          <p:cNvPr id="3" name="Segnaposto contenuto 2"/>
          <p:cNvSpPr>
            <a:spLocks noGrp="1"/>
          </p:cNvSpPr>
          <p:nvPr>
            <p:ph idx="1"/>
          </p:nvPr>
        </p:nvSpPr>
        <p:spPr>
          <a:xfrm>
            <a:off x="457200" y="1600199"/>
            <a:ext cx="8229600" cy="5257801"/>
          </a:xfrm>
        </p:spPr>
        <p:txBody>
          <a:bodyPr>
            <a:normAutofit fontScale="85000" lnSpcReduction="20000"/>
          </a:bodyPr>
          <a:lstStyle/>
          <a:p>
            <a:r>
              <a:rPr lang="it-IT" sz="2400" dirty="0"/>
              <a:t>In sostanza </a:t>
            </a:r>
            <a:r>
              <a:rPr lang="it-IT" sz="2400" u="sng" dirty="0"/>
              <a:t>la Consulta, </a:t>
            </a:r>
            <a:r>
              <a:rPr lang="it-IT" sz="2400" dirty="0"/>
              <a:t>aderendo ai rilievi mossi dal Governo nell’impugnativa, </a:t>
            </a:r>
            <a:r>
              <a:rPr lang="it-IT" sz="2400" u="sng" dirty="0"/>
              <a:t>ha censurato </a:t>
            </a:r>
            <a:r>
              <a:rPr lang="it-IT" sz="2400" dirty="0"/>
              <a:t>non la scelta di fondo compiuta dal legislatore regionale, che è quella di consentire la sanabilità degli interventi edilizi posti in essere senza titolo dopo l’entrata in vigore della L.R. n.9/2019, purché conformi a dette norme di incentivazione dell’edilizia privata, quanto </a:t>
            </a:r>
            <a:r>
              <a:rPr lang="it-IT" sz="2400" u="sng" dirty="0"/>
              <a:t>l’aver fatto riferimento come parametro dell’accertamento di doppia conformità solo alla disciplina regionale del «Piano Casa» e non, più ampiamente, «alla </a:t>
            </a:r>
            <a:r>
              <a:rPr lang="it-IT" sz="2400" i="1" u="sng" dirty="0"/>
              <a:t>disciplina edilizia ed urbanistica vigente»</a:t>
            </a:r>
            <a:r>
              <a:rPr lang="it-IT" sz="2400" i="1" dirty="0"/>
              <a:t> </a:t>
            </a:r>
            <a:r>
              <a:rPr lang="it-IT" sz="2400" dirty="0"/>
              <a:t>come appunto prescritto dall’art.36 TUED.</a:t>
            </a:r>
          </a:p>
          <a:p>
            <a:endParaRPr lang="it-IT" sz="2400" dirty="0"/>
          </a:p>
          <a:p>
            <a:r>
              <a:rPr lang="it-IT" sz="2400" u="sng" dirty="0"/>
              <a:t>La preoccupazione della Corte Costituzionale è, </a:t>
            </a:r>
            <a:r>
              <a:rPr lang="it-IT" sz="2400" dirty="0"/>
              <a:t>in sostanza, la seguente: </a:t>
            </a:r>
            <a:r>
              <a:rPr lang="it-IT" sz="2400" u="sng" dirty="0"/>
              <a:t>che, avendo subito diverse modifiche la legge sul «Piano Casa» ed altre potendone essere ancora  apportate, la sanabilità degli interventi posti in esser </a:t>
            </a:r>
            <a:r>
              <a:rPr lang="it-IT" sz="2400" i="1" u="sng" dirty="0"/>
              <a:t>sine </a:t>
            </a:r>
            <a:r>
              <a:rPr lang="it-IT" sz="2400" i="1" u="sng" dirty="0" err="1"/>
              <a:t>titulo</a:t>
            </a:r>
            <a:r>
              <a:rPr lang="it-IT" sz="2400" u="sng" dirty="0"/>
              <a:t> nel periodo della sua vigenza potesse essere concessa, considerata la formulazione ambigua della norma, anche per interventi che, o al momento della loro realizzazione o in quello della presentazione della domanda di sanatoria non fossero in realtà conformi con la «versione» della disciplina in quel momento vigente </a:t>
            </a:r>
            <a:r>
              <a:rPr lang="it-IT" sz="2400" dirty="0"/>
              <a:t>quale risultante dalla formulazione della medesima legge sul «Piano Casa»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381122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fontScale="90000"/>
          </a:bodyPr>
          <a:lstStyle/>
          <a:p>
            <a:r>
              <a:rPr lang="it-IT" sz="28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800" b="1" dirty="0" err="1">
                <a:ln w="10541" cmpd="sng">
                  <a:solidFill>
                    <a:schemeClr val="accent1">
                      <a:shade val="88000"/>
                      <a:satMod val="110000"/>
                    </a:schemeClr>
                  </a:solidFill>
                  <a:prstDash val="solid"/>
                </a:ln>
                <a:solidFill>
                  <a:srgbClr val="FF0000"/>
                </a:solidFill>
              </a:rPr>
              <a:t>SANABILIT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DEGLI INTERVENTI ABUSIVI?</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Per maggior chiarezza è meglio richiamare alcuni passaggi particolarmente significativi della sentenza n.107/2017 della Corte Costituzione</a:t>
            </a:r>
          </a:p>
          <a:p>
            <a:pPr lvl="1"/>
            <a:endParaRPr lang="it-IT" dirty="0"/>
          </a:p>
          <a:p>
            <a:pPr lvl="1"/>
            <a:r>
              <a:rPr lang="it-IT" dirty="0"/>
              <a:t>Innanzitutto la Consulta richiama la tesi del ricorrente Governo, secondo il quale, la disposizione impugnata richiedendo la conformità dell'opera "alla stessa legge" (ossia la L.R. n. 19 del 2009) e non "... alla disciplina urbanistica ed edilizia vigente sia al momento della realizzazione degli stessi interventi, sia al momento della presentazione della domanda", così come previsto dall’art.36 TUED, </a:t>
            </a:r>
            <a:r>
              <a:rPr lang="it-IT" i="1" u="sng" dirty="0"/>
              <a:t>«consentirebbe, dunque, di sanare opere conformi alla citata disciplina regionale nella sua attuale formulazione, frutto di successivi interventi di modifica, e non a quella vigente all'epoca della loro esecuzione</a:t>
            </a:r>
            <a:r>
              <a:rPr lang="it-IT" i="1" dirty="0"/>
              <a:t>.»</a:t>
            </a:r>
          </a:p>
          <a:p>
            <a:pPr lvl="1"/>
            <a:endParaRPr lang="it-IT" i="1" dirty="0"/>
          </a:p>
          <a:p>
            <a:pPr lvl="1"/>
            <a:r>
              <a:rPr lang="it-IT" i="1" dirty="0"/>
              <a:t>«Si darebbe luogo, nella sostanza, ad una </a:t>
            </a:r>
            <a:r>
              <a:rPr lang="it-IT" i="1" u="sng" dirty="0"/>
              <a:t>sanatoria surrettizia, trasformando in abusi "formali" le violazioni sostanziali della disciplina urbanistica ed edilizia vigente all'epoca delle relative opere.»</a:t>
            </a:r>
          </a:p>
          <a:p>
            <a:pPr lvl="1"/>
            <a:endParaRPr lang="it-IT" i="1" dirty="0"/>
          </a:p>
          <a:p>
            <a:pPr lvl="1"/>
            <a:r>
              <a:rPr lang="it-IT" i="1" dirty="0"/>
              <a:t>« Ciò, peraltro, in ulteriore immediato contrasto con il disposto di cui all'art. </a:t>
            </a:r>
            <a:r>
              <a:rPr lang="it-IT" i="1" dirty="0">
                <a:hlinkClick r:id="rId3"/>
              </a:rPr>
              <a:t>5, comma 10</a:t>
            </a:r>
            <a:r>
              <a:rPr lang="it-IT" i="1" dirty="0"/>
              <a:t>, del </a:t>
            </a:r>
            <a:r>
              <a:rPr lang="it-IT" i="1" dirty="0">
                <a:hlinkClick r:id="rId4"/>
              </a:rPr>
              <a:t>D.L. n. 70 del 2011</a:t>
            </a:r>
            <a:r>
              <a:rPr lang="it-IT" i="1" dirty="0"/>
              <a:t>, convertito, con modificazioni, dalla </a:t>
            </a:r>
            <a:r>
              <a:rPr lang="it-IT" i="1" dirty="0">
                <a:hlinkClick r:id="rId5"/>
              </a:rPr>
              <a:t>L. n. 106 del 2011</a:t>
            </a:r>
            <a:r>
              <a:rPr lang="it-IT" i="1" dirty="0"/>
              <a:t>, che esclude, per gli immobili abusivi, le misure di </a:t>
            </a:r>
            <a:r>
              <a:rPr lang="it-IT" i="1" dirty="0" err="1"/>
              <a:t>premialità</a:t>
            </a:r>
            <a:r>
              <a:rPr lang="it-IT" i="1" dirty="0"/>
              <a:t> previste dalle leggi regionali ricomprese, come quella della Regione Campania n. 19 del 2009, nel citato programma nazionale denominato "Piano Casa".»</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6447645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fontScale="90000"/>
          </a:bodyPr>
          <a:lstStyle/>
          <a:p>
            <a:r>
              <a:rPr lang="it-IT" sz="28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800" b="1" dirty="0" err="1">
                <a:ln w="10541" cmpd="sng">
                  <a:solidFill>
                    <a:schemeClr val="accent1">
                      <a:shade val="88000"/>
                      <a:satMod val="110000"/>
                    </a:schemeClr>
                  </a:solidFill>
                  <a:prstDash val="solid"/>
                </a:ln>
                <a:solidFill>
                  <a:srgbClr val="FF0000"/>
                </a:solidFill>
              </a:rPr>
              <a:t>SANABILIT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DEGLI INTERVENTI ABUSIVI?</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La Corte condivide la censura avanzata, rimarcando che </a:t>
            </a:r>
            <a:r>
              <a:rPr lang="it-IT" i="1" dirty="0"/>
              <a:t>«la formulazione letterale della disposizione censurata può prestarsi a dubbi interpretativi in ordine al rispetto del requisito della "doppia conformità" imposto dalla disciplina statale di riferimento, così da determinare potenziali incertezze nell'azione amministrativa diretta alla verifica della legittimità degli interventi edilizi ricompresi nell'ambito della normativa di favore prevista dal "Piano Casa" della Regione convenuta.»</a:t>
            </a:r>
          </a:p>
          <a:p>
            <a:endParaRPr lang="it-IT" dirty="0"/>
          </a:p>
          <a:p>
            <a:r>
              <a:rPr lang="it-IT" i="1" dirty="0"/>
              <a:t>«Al riguardo va infatti ricordato che questa Corte (con la sentenza n. 101 del 2013) ha desunto dall'art. 36 del TUE il richiamato principio fondamentale in forza del quale è possibile ottenere un permesso in sanatoria solo se l'intervento risulti conforme alla disciplina urbanistica ed edilizia vigente sia al momento della realizzazione dello stesso, sia al momento della presentazione della domanda.»</a:t>
            </a:r>
          </a:p>
          <a:p>
            <a:endParaRPr lang="it-IT" dirty="0"/>
          </a:p>
          <a:p>
            <a:r>
              <a:rPr lang="it-IT" i="1" dirty="0"/>
              <a:t>«È ben vero che la norma contiene un espresso riferimento all'art. 36 del TUE e che ne ribadisce, richiamandolo, il contenuto. Al contempo, tuttavia, la disposizione censurata si differenzia sensibilmente dal tenore letterale dello stesso in termini tali da favorirne possibili letture alternative non necessariamente in linea con il concetto della "doppia conformità", così come cristallizzato da questa Corte con il precedente già citato.»</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199711997"/>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fontScale="90000"/>
          </a:bodyPr>
          <a:lstStyle/>
          <a:p>
            <a:r>
              <a:rPr lang="it-IT" sz="28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800" b="1" dirty="0" err="1">
                <a:ln w="10541" cmpd="sng">
                  <a:solidFill>
                    <a:schemeClr val="accent1">
                      <a:shade val="88000"/>
                      <a:satMod val="110000"/>
                    </a:schemeClr>
                  </a:solidFill>
                  <a:prstDash val="solid"/>
                </a:ln>
                <a:solidFill>
                  <a:srgbClr val="FF0000"/>
                </a:solidFill>
              </a:rPr>
              <a:t>SANABILIT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DEGLI INTERVENTI ABUSIVI?</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i="1" dirty="0"/>
              <a:t>«Più precisamente, la disciplina regionale si distanzia dal segnalato parametro interposto laddove afferma che l'opera deve essere conforme "alla stessa legge" (ossia alla L.R. n. 19 del 2009), in luogo della prescrizione, dettata dalla norma statale, secondo cui essa deve essere conforme "alla disciplina urbanistica ed edilizia vigente ... sia al momento della realizzazione degli stessi interventi, sia al momento della presentazione della domanda". Peraltro, tale modifica del tenore letterale dell'art. 36 del TUE, pur espressamente richiamato e parzialmente riprodotto, è effettuata dalla norma censurata senza ragionevoli giustificazioni.»</a:t>
            </a:r>
          </a:p>
          <a:p>
            <a:endParaRPr lang="it-IT" dirty="0"/>
          </a:p>
          <a:p>
            <a:r>
              <a:rPr lang="it-IT" i="1" dirty="0"/>
              <a:t>«Queste differenze di contenuto finiscono per incidere sul nucleo della previsione statale: in particolare, la mancata espressa precisazione, che deve comunque farsi rifermento alla disciplina "vigente" alla data di realizzazione dell'intervento, </a:t>
            </a:r>
            <a:r>
              <a:rPr lang="it-IT" b="1" i="1" u="sng" dirty="0"/>
              <a:t>rappresenta un elemento testuale di differenziazione potenzialmente in grado di indurre l'interprete a ritenere che siano sanabili opere conformi alla disciplina regionale nella sua attuale formulazione, frutto di successivi interventi di modifica, e non a quella vigente all'epoca della loro esecuzione</a:t>
            </a:r>
            <a:r>
              <a:rPr lang="it-IT" i="1" dirty="0"/>
              <a:t>.»</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6538583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fontScale="90000"/>
          </a:bodyPr>
          <a:lstStyle/>
          <a:p>
            <a:r>
              <a:rPr lang="it-IT" sz="28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800" b="1" dirty="0" err="1">
                <a:ln w="10541" cmpd="sng">
                  <a:solidFill>
                    <a:schemeClr val="accent1">
                      <a:shade val="88000"/>
                      <a:satMod val="110000"/>
                    </a:schemeClr>
                  </a:solidFill>
                  <a:prstDash val="solid"/>
                </a:ln>
                <a:solidFill>
                  <a:srgbClr val="FF0000"/>
                </a:solidFill>
              </a:rPr>
              <a:t>SANABILIT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DEGLI INTERVENTI ABUSIVI?</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47500" lnSpcReduction="20000"/>
          </a:bodyPr>
          <a:lstStyle/>
          <a:p>
            <a:r>
              <a:rPr lang="it-IT" sz="3400" i="1" dirty="0"/>
              <a:t>«Vero è che, secondo la giurisprudenza di questa Corte, non ogni incoerenza o imprecisione di una norma può venire in questione ai fini dello scrutinio di costituzionalità (sentenze n. 86 del 2017 e n. 434 del 2002). Nondimeno, la stessa è invece censurabile, alla luce del principio di razionalità normativa, qualora la formulazione della stessa sia tale da potere dare luogo ad applicazioni distorte (vedi anche la sentenza n. 10 del 1997) o ambigue (sentenza n. 200 del 2012), che contrastino, a causa dei diversi esiti che essa renda plausibili, il buon andamento della pubblica amministrazione, da intendersi quale ordinato, uniforme e prevedibile svolgimento dell'azione amministrativa, secondo principi di legalità e di buona amministrazione.»</a:t>
            </a:r>
          </a:p>
          <a:p>
            <a:endParaRPr lang="it-IT" sz="3400" i="1" dirty="0"/>
          </a:p>
          <a:p>
            <a:r>
              <a:rPr lang="it-IT" sz="3400" i="1" dirty="0"/>
              <a:t>« …Ciò vale, a maggior ragione, nel caso in cui l'ambiguità semantica riguardi una disposizione regionale foriera di sostanziali dubbi interpretativi che rendono concreto il rischio di un'elusione del principio fondamentale stabilito dalla norma statale. … lungi dal tradursi in un mero inconveniente di fatto, l'eventuale distonia interpretativa, contraddittoria rispetto alla norma statale, costituisce conseguenza diretta della modalità di formulazione della disposizione, che deve essere dichiarata, dunque, costituzionalmente illegittima.»</a:t>
            </a:r>
          </a:p>
          <a:p>
            <a:endParaRPr lang="it-IT" sz="3400" i="1" dirty="0"/>
          </a:p>
          <a:p>
            <a:r>
              <a:rPr lang="it-IT" sz="3400" i="1" dirty="0"/>
              <a:t>«Di qui la illegittimità costituzionale della norma impugnata, con riferimento agli </a:t>
            </a:r>
            <a:r>
              <a:rPr lang="it-IT" sz="3400" i="1" dirty="0">
                <a:hlinkClick r:id="rId3"/>
              </a:rPr>
              <a:t>artt. 3 e 97 Cost.</a:t>
            </a:r>
            <a:r>
              <a:rPr lang="it-IT" sz="3400" i="1" dirty="0"/>
              <a:t>, nella parte in cui si differenzia dall'art. 36 del TUE. Al vulnus riscontrato può in coerenza ovviarsi incidendo sulla disposizione scrutinata, nella parte in cui fa riferimento alla "stessa legge" (la n. 19 del 2009 della Regione Campania) quale parametro per i permessi in sanatoria da assentire ex art. 36 TUE, anziché al disposto di quest'ultima norma laddove si richiama "alla disciplina edilizia ed urbanistica vigente".»</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28242917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FF0000"/>
            </a:solidFill>
          </a:ln>
        </p:spPr>
        <p:txBody>
          <a:bodyPr>
            <a:normAutofit fontScale="90000"/>
          </a:bodyPr>
          <a:lstStyle/>
          <a:p>
            <a:r>
              <a:rPr lang="it-IT" sz="2800" b="1" dirty="0">
                <a:ln w="10541" cmpd="sng">
                  <a:solidFill>
                    <a:schemeClr val="accent1">
                      <a:shade val="88000"/>
                      <a:satMod val="110000"/>
                    </a:schemeClr>
                  </a:solidFill>
                  <a:prstDash val="solid"/>
                </a:ln>
                <a:solidFill>
                  <a:srgbClr val="FF0000"/>
                </a:solidFill>
              </a:rPr>
              <a:t>13. LE NORME REGIONALI DEROGATORIE DEI C.D. «PIANI CASA» COME PARAMETRI PER LA </a:t>
            </a:r>
            <a:r>
              <a:rPr lang="it-IT" sz="2800" b="1" dirty="0" err="1">
                <a:ln w="10541" cmpd="sng">
                  <a:solidFill>
                    <a:schemeClr val="accent1">
                      <a:shade val="88000"/>
                      <a:satMod val="110000"/>
                    </a:schemeClr>
                  </a:solidFill>
                  <a:prstDash val="solid"/>
                </a:ln>
                <a:solidFill>
                  <a:srgbClr val="FF0000"/>
                </a:solidFill>
              </a:rPr>
              <a:t>SANABILIT</a:t>
            </a:r>
            <a:r>
              <a:rPr lang="it-IT" sz="2800" b="1" cap="all" dirty="0" err="1">
                <a:ln w="10541" cmpd="sng">
                  <a:solidFill>
                    <a:schemeClr val="accent1">
                      <a:shade val="88000"/>
                      <a:satMod val="110000"/>
                    </a:schemeClr>
                  </a:solidFill>
                  <a:prstDash val="solid"/>
                </a:ln>
                <a:solidFill>
                  <a:srgbClr val="FF0000"/>
                </a:solidFill>
              </a:rPr>
              <a:t>à</a:t>
            </a:r>
            <a:r>
              <a:rPr lang="it-IT" sz="2800" b="1" dirty="0">
                <a:ln w="10541" cmpd="sng">
                  <a:solidFill>
                    <a:schemeClr val="accent1">
                      <a:shade val="88000"/>
                      <a:satMod val="110000"/>
                    </a:schemeClr>
                  </a:solidFill>
                  <a:prstDash val="solid"/>
                </a:ln>
                <a:solidFill>
                  <a:srgbClr val="FF0000"/>
                </a:solidFill>
              </a:rPr>
              <a:t> DEGLI INTERVENTI ABUSIVI?</a:t>
            </a:r>
            <a:endParaRPr lang="it-IT" sz="2800" b="1" cap="all" dirty="0">
              <a:ln w="10541" cmpd="sng">
                <a:solidFill>
                  <a:schemeClr val="accent1">
                    <a:shade val="88000"/>
                    <a:satMod val="110000"/>
                  </a:schemeClr>
                </a:solidFill>
                <a:prstDash val="solid"/>
              </a:ln>
              <a:solidFill>
                <a:srgbClr val="FF0000"/>
              </a:solidFill>
            </a:endParaRPr>
          </a:p>
        </p:txBody>
      </p:sp>
      <p:sp>
        <p:nvSpPr>
          <p:cNvPr id="3" name="Segnaposto contenuto 2"/>
          <p:cNvSpPr>
            <a:spLocks noGrp="1"/>
          </p:cNvSpPr>
          <p:nvPr>
            <p:ph idx="1"/>
          </p:nvPr>
        </p:nvSpPr>
        <p:spPr>
          <a:xfrm>
            <a:off x="457200" y="1600199"/>
            <a:ext cx="8229600" cy="5257801"/>
          </a:xfrm>
        </p:spPr>
        <p:txBody>
          <a:bodyPr>
            <a:normAutofit fontScale="47500" lnSpcReduction="20000"/>
          </a:bodyPr>
          <a:lstStyle/>
          <a:p>
            <a:r>
              <a:rPr lang="it-IT" sz="3800" dirty="0"/>
              <a:t>Per una anticipazione giurisprudenziale della lettura per così dire costituzionalmente orientata (come in parte emerge dallo scrutinio costituzionale dell’art.9, comma 4-bis della L.R. n.21/2009 ) dei rapporti tra disciplina regionale riconducibile ai c.d. «Piani Casa» e sanatoria edilizia, può vedersi </a:t>
            </a:r>
            <a:r>
              <a:rPr lang="it-IT" sz="3800" b="1" u="sng" dirty="0"/>
              <a:t>T.A.R. Puglia Lecce Sez. III, </a:t>
            </a:r>
            <a:r>
              <a:rPr lang="it-IT" sz="3800" b="1" u="sng" dirty="0" err="1"/>
              <a:t>Sent</a:t>
            </a:r>
            <a:r>
              <a:rPr lang="it-IT" sz="3800" b="1" u="sng" dirty="0"/>
              <a:t>., 29-11-2012, n. 1949</a:t>
            </a:r>
          </a:p>
          <a:p>
            <a:endParaRPr lang="it-IT" sz="3800" b="1" u="sng" dirty="0"/>
          </a:p>
          <a:p>
            <a:r>
              <a:rPr lang="it-IT" sz="3800" dirty="0"/>
              <a:t>Il TAR pronunciandosi ovviamente con riferimento all’applicazione della legge pugliese sul «Piano Casa»,</a:t>
            </a:r>
          </a:p>
          <a:p>
            <a:endParaRPr lang="it-IT" dirty="0"/>
          </a:p>
          <a:p>
            <a:pPr lvl="1"/>
            <a:r>
              <a:rPr lang="it-IT" sz="3400" i="1" dirty="0"/>
              <a:t>« una volta accertato giudizialmente che l'Amministrazione comunale non era stata in grado di contestare, con certezza, la data dell'abuso dedotta dalla ricorrente, si dà farlo risalire a epoca antecedente all'entrata in vigore della normativa premiale,»  </a:t>
            </a:r>
            <a:r>
              <a:rPr lang="it-IT" sz="3400" dirty="0"/>
              <a:t>ha affermato che</a:t>
            </a:r>
          </a:p>
          <a:p>
            <a:endParaRPr lang="it-IT" sz="3400" dirty="0"/>
          </a:p>
          <a:p>
            <a:pPr lvl="1"/>
            <a:r>
              <a:rPr lang="it-IT" sz="3400" i="1" dirty="0"/>
              <a:t>«in virtù del citato art. 36, T.U. edilizia - che richiede, per la sanatoria, la doppia conformità alla disciplina sostanziale di riferimento -, l'abuso in oggetto, meramente formale, risulta sanabile </a:t>
            </a:r>
            <a:r>
              <a:rPr lang="it-IT" sz="3400" b="1" i="1" u="sng" dirty="0"/>
              <a:t>in quanto conforme alla disciplina edilizia vigente sia al momento della sua esecuzione che al momento della presentazione dell'istanza. Trova, infatti, applicazione, in entrambi i momenti storici, la legge regionale che consente un ampliamento pari al 20% del volume legittimo preesistente</a:t>
            </a:r>
            <a:r>
              <a:rPr lang="it-IT" sz="3400" i="1" dirty="0"/>
              <a:t>, nei cui limiti si pone, secondo assunto non contestato, l'intervento aggiuntivo "de quo"»</a:t>
            </a:r>
            <a:r>
              <a:rPr lang="it-IT" dirty="0"/>
              <a:t/>
            </a:r>
            <a:br>
              <a:rPr lang="it-IT" dirty="0"/>
            </a:br>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541581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dirty="0"/>
              <a:t>Parallelamente</a:t>
            </a:r>
            <a:r>
              <a:rPr lang="it-IT" i="1" dirty="0"/>
              <a:t> </a:t>
            </a:r>
            <a:r>
              <a:rPr lang="it-IT" dirty="0"/>
              <a:t>all’evoluzione storica che ha visto in passato affermarsi in giurisprudenza e nella prassi delle amministrazioni comunali la sanatoria edilizia «impropria», </a:t>
            </a:r>
            <a:r>
              <a:rPr lang="it-IT" u="sng" dirty="0"/>
              <a:t>anche nel distinto, ma connesso e contiguo ambito della gestione amministrativa dei beni sottoposti a vincoli di tutela paesaggistica, era emerso in passato un analogo orientamento</a:t>
            </a:r>
          </a:p>
          <a:p>
            <a:endParaRPr lang="it-IT" dirty="0"/>
          </a:p>
          <a:p>
            <a:r>
              <a:rPr lang="it-IT" dirty="0"/>
              <a:t> </a:t>
            </a:r>
            <a:r>
              <a:rPr lang="it-IT" u="sng" dirty="0"/>
              <a:t>favorevole, cioè, al rilascio postumo dell’autorizzazione paesaggistica </a:t>
            </a:r>
            <a:r>
              <a:rPr lang="it-IT" dirty="0"/>
              <a:t>all’epoca - vale a dire prima del TU del 1999 e della successiva codificazione del 2004 di cui al vigente d.lgs. N.42/2004 (c.d. Codice Urbani) - disciplinata nell’art.7 della L.1497/1939 e nel relativo regolamento attuativo del 1940</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5836527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Nella vigenza della precedente disciplina paesaggistica (L.1497/1939 e T.U. di cui al dlgs.490/1999), infatti, si era consolidato un </a:t>
            </a:r>
            <a:r>
              <a:rPr lang="it-IT" u="sng" dirty="0"/>
              <a:t>orientamento giurisprudenziale del giudice amministrativo</a:t>
            </a:r>
            <a:r>
              <a:rPr lang="it-IT" dirty="0"/>
              <a:t> pressoché </a:t>
            </a:r>
            <a:r>
              <a:rPr lang="it-IT" u="sng" dirty="0"/>
              <a:t>univoco nell’ammettere la sanabilità degli interventi in zona tutelata che ad un giudizio successivo alla loro realizzazione risultassero comunque compatibili con i valori di tutela del bene</a:t>
            </a:r>
          </a:p>
          <a:p>
            <a:endParaRPr lang="it-IT" dirty="0"/>
          </a:p>
          <a:p>
            <a:pPr lvl="1"/>
            <a:r>
              <a:rPr lang="it-IT" dirty="0"/>
              <a:t>In base al </a:t>
            </a:r>
            <a:r>
              <a:rPr lang="it-IT" u="sng" dirty="0"/>
              <a:t>principio di economia dei mezzi giuridici </a:t>
            </a:r>
            <a:r>
              <a:rPr lang="it-IT" dirty="0"/>
              <a:t>appariva infatti illogico imporre, unicamente in ragione della violazione formale dell’obbligo di premunirsi dei relativi titoli abilitativi, la demolizione di un’opera conforme ai parametri urbanistico-edilizi (e come tale sanabile ai sensi della normativa edilizia – art.13 L.47/1985 oggi corrispondente all’art.36 d.P.R.380/2001) e ai valori paesaggistici, considerato che la stessa, dopo la demolizione, avrebbe potuto essere ricostruita identica a seguito del rilascio formale delle autorizzazioni</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6575558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lnSpcReduction="10000"/>
          </a:bodyPr>
          <a:lstStyle/>
          <a:p>
            <a:pPr lvl="0"/>
            <a:r>
              <a:rPr lang="it-IT" dirty="0"/>
              <a:t>In particolare va ricordato che la creazione giurisprudenziale della sanatoria paesaggistica si era ancorata ad un </a:t>
            </a:r>
            <a:r>
              <a:rPr lang="it-IT" u="sng" dirty="0"/>
              <a:t>fondamento normativo implicito</a:t>
            </a:r>
            <a:r>
              <a:rPr lang="it-IT" dirty="0"/>
              <a:t>, che risiedeva proprio nel riconoscimento, ai sensi dell’art.15 della L.1497/1939, di </a:t>
            </a:r>
            <a:r>
              <a:rPr lang="it-IT" u="sng" dirty="0"/>
              <a:t>una potestà discrezionale in capo all’amministrazione competente alla gestione del vincolo, in ordine alla scelta della sanzione pecuniaria o ripristinatoria da applicare</a:t>
            </a:r>
          </a:p>
          <a:p>
            <a:pPr lvl="0"/>
            <a:endParaRPr lang="it-IT" dirty="0"/>
          </a:p>
          <a:p>
            <a:pPr lvl="1"/>
            <a:r>
              <a:rPr lang="it-IT" dirty="0"/>
              <a:t>Scelta basata, per l’appunto, su un giudizio  ex post circa l’effettiva compatibilità paesaggistica dell’intervento abusivo</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199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60582622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Nei Comuni competenti in materia sanzionatoria, del resto, a fronte di una accertata sanabilità edilizia di opere realizzate in zona vincolata, si indulgeva spesso nella scelta  (spesso immotivata sul piano della tutela del bene paesistico, ma sicuramente più remunerativa in termini di entrate erariali) dell’irrogazione della sanzione pecuniaria (pari, ai sensi del citato art.15 L.1497/1939, </a:t>
            </a:r>
            <a:r>
              <a:rPr lang="it-IT" i="1" dirty="0"/>
              <a:t>«al pagamento di una indennità equivalente alla maggiore somma tra il danno arrecato e il profitto conseguito mediante la commessa trasgressione»</a:t>
            </a:r>
            <a:r>
              <a:rPr lang="it-IT" dirty="0"/>
              <a:t>) in luogo di quella demolitoria delle opere eseguite senza previa autorizzazione</a:t>
            </a:r>
          </a:p>
          <a:p>
            <a:endParaRPr lang="it-IT" dirty="0"/>
          </a:p>
          <a:p>
            <a:r>
              <a:rPr lang="it-IT" u="sng" dirty="0"/>
              <a:t>In sostanza dunque, l’effetto «sanante» dell’abuso paesaggistico si produceva spesso al di fuori di qualunque controllo preventivo o successivo della regione e della soprintendenza che invece erano gli enti competenti al rilascio dell’autorizzazione paesaggistica in via ordinaria, ossia preventiva</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662439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Tale prassi, se pur formalmente non faceva venir meno il carattere illecito delle opere realizzate senza previa autorizzazione paesaggistica, tuttavia ne consentiva il permanere spesso in spregio dei valori di tutela del paesaggio, in «combinato disposto» per così dire, con la sanabilità edilizia delle medesime opere, accertata ai sensi dell’art.13 L.47/1985 (poi art.36 TUED), o della più ampia «sanatoria giurisprudenziale»</a:t>
            </a:r>
          </a:p>
          <a:p>
            <a:endParaRPr lang="it-IT" dirty="0"/>
          </a:p>
          <a:p>
            <a:r>
              <a:rPr lang="it-IT" u="sng" dirty="0"/>
              <a:t>Dalla metà degli anni 2000, tuttavia, parallelamente al già esaminato progressivo tramonto della sanatoria giurisprudenziale in ambito edilizio (scalzata dal nuovo istituto dell’accertamento della «doppia conformità» </a:t>
            </a:r>
            <a:r>
              <a:rPr lang="it-IT" dirty="0"/>
              <a:t>e dai nuovi orientamenti della magistratura costituzionale e ordinaria) </a:t>
            </a:r>
            <a:r>
              <a:rPr lang="it-IT" b="1" u="sng" dirty="0"/>
              <a:t>anche in ambito paesaggistico, in forma ancora più radicale, si determina l’espunzione, quasi totale, dall’ordinamento, della possibilità di rilasciare in forma espressa o implicita, titoli </a:t>
            </a:r>
            <a:r>
              <a:rPr lang="it-IT" b="1" u="sng" dirty="0" err="1"/>
              <a:t>autorizzatori</a:t>
            </a:r>
            <a:r>
              <a:rPr lang="it-IT" b="1" u="sng" dirty="0"/>
              <a:t> postumi ad effetto sanante </a:t>
            </a:r>
            <a:r>
              <a:rPr lang="it-IT" dirty="0"/>
              <a:t>degli abusi realizzati su beni tutela paesaggisticamente</a:t>
            </a:r>
          </a:p>
          <a:p>
            <a:endParaRPr lang="it-IT" dirty="0"/>
          </a:p>
          <a:p>
            <a:r>
              <a:rPr lang="it-IT" u="sng" dirty="0"/>
              <a:t>Nella sua originaria versione il divieto </a:t>
            </a:r>
            <a:r>
              <a:rPr lang="it-IT" dirty="0"/>
              <a:t>di rilascio dell’autorizzazione paesaggistica postuma introdotto per la prima volta nel d.lgs.42/2004, all’art.146, comma 4, </a:t>
            </a:r>
            <a:r>
              <a:rPr lang="it-IT" u="sng" dirty="0"/>
              <a:t>era assoluto</a:t>
            </a:r>
            <a:r>
              <a:rPr lang="it-IT" dirty="0"/>
              <a:t>, non ammettendosi deroghe di alcun tipo.</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9378872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u="sng" dirty="0"/>
              <a:t>Con le modifiche introdotte al Codice del Paesaggio dal d.lgs. 157/2006 (e </a:t>
            </a:r>
            <a:r>
              <a:rPr lang="it-IT" dirty="0"/>
              <a:t>sostanzialmente confermate dalla successiva novella di cui al d.lgs.63/2008) </a:t>
            </a:r>
            <a:r>
              <a:rPr lang="it-IT" b="1" dirty="0"/>
              <a:t>il divieto di rilascio postumo dell’autorizzazione paesaggistica è stato relativizzato, così risultando riscritto il comma 4 dell’art.146 del d.lgs. 42/2004 (per la parte che ci interessa qui trattare).</a:t>
            </a:r>
            <a:r>
              <a:rPr lang="it-IT" dirty="0"/>
              <a:t> </a:t>
            </a:r>
          </a:p>
          <a:p>
            <a:endParaRPr lang="it-IT" dirty="0"/>
          </a:p>
          <a:p>
            <a:r>
              <a:rPr lang="it-IT" i="1" dirty="0"/>
              <a:t>«L'autorizzazione paesaggistica costituisce atto autonomo e presupposto rispetto al permesso di costruire o agli altri titoli legittimanti l'intervento urbanistico-edilizio. </a:t>
            </a:r>
            <a:r>
              <a:rPr lang="it-IT" b="1" i="1" u="sng" dirty="0"/>
              <a:t>Fuori dai casi di cui all'articolo 167, commi 4 e 5, l'autorizzazione non può essere rilasciata in sanatoria</a:t>
            </a:r>
            <a:r>
              <a:rPr lang="it-IT" i="1" dirty="0"/>
              <a:t> successivamente alla realizzazione, anche parziale, degli interventi.</a:t>
            </a:r>
            <a:r>
              <a:rPr lang="it-IT" dirty="0"/>
              <a:t>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50767666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a:bodyPr>
          <a:lstStyle/>
          <a:p>
            <a:r>
              <a:rPr lang="it-IT" dirty="0"/>
              <a:t>Il divieto di autorizzazione paesaggistica in sanatoria, conosce pertanto,  </a:t>
            </a:r>
            <a:r>
              <a:rPr lang="it-IT" u="sng" dirty="0"/>
              <a:t>un’eccezione individuata tramite il rinvio alla disciplina sanzionatoria che i commi 4 e 5 dell’art.167 Codice Urbani </a:t>
            </a:r>
            <a:r>
              <a:rPr lang="it-IT" dirty="0"/>
              <a:t>prevedono per gli abusi paesaggistici di minore consistenza, </a:t>
            </a:r>
            <a:r>
              <a:rPr lang="it-IT" u="sng" dirty="0"/>
              <a:t>mutuando il regime sanzionatorio pecuniario a suo tempo già previsto, per la genericità degli illeciti, dal citato art. 15 della Legge del 1939 sulle protezione delle bellezze naturali</a:t>
            </a:r>
            <a:r>
              <a:rPr lang="it-IT" dirty="0"/>
              <a:t> (incardinato sul rapporto reciproco di alternatività, tra l’ordine di remissione in pristino e l’irrogazione della sanzione pecuniaria)</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9443113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dirty="0"/>
              <a:t>È bene sottolineare come l’intervento novellatore di cui al d.lgs.156/2006 </a:t>
            </a:r>
            <a:r>
              <a:rPr lang="it-IT" u="sng" dirty="0"/>
              <a:t>abbia risolto anche l’incoerenza rappresentata, fino ad allora, dall’introduzione </a:t>
            </a:r>
            <a:r>
              <a:rPr lang="it-IT" b="1" dirty="0"/>
              <a:t>nel solo ambito penale </a:t>
            </a:r>
            <a:r>
              <a:rPr lang="it-IT" dirty="0"/>
              <a:t>(con la L.308/2004 che ha aggiunto nell’art.181 del Codice i commi 1-ter, 1-quater e 1-quinquies) </a:t>
            </a:r>
            <a:r>
              <a:rPr lang="it-IT" b="1" u="sng" dirty="0"/>
              <a:t>di una sanatoria a regime </a:t>
            </a:r>
            <a:r>
              <a:rPr lang="it-IT" dirty="0"/>
              <a:t>per gli illeciti paesaggistici di minore gravità, che faceva salva l’applicazione delle sanzioni amministrative</a:t>
            </a:r>
          </a:p>
          <a:p>
            <a:endParaRPr lang="it-IT" b="1" dirty="0"/>
          </a:p>
          <a:p>
            <a:r>
              <a:rPr lang="it-IT" b="1" dirty="0"/>
              <a:t>Il D.Lgs.157/2006 ha in sostanza trapiantato anche nel sistema sanzionatorio amministrativo del Codice Urbani, l’analoga disciplina (prevista dalla L.308/2004) della sanatoria del reato contravvenzionale di cui all’art.181, comma 1 in ordine alle tipologie di abusi paesaggistici minori </a:t>
            </a:r>
          </a:p>
          <a:p>
            <a:endParaRPr lang="it-IT" dirty="0"/>
          </a:p>
          <a:p>
            <a:r>
              <a:rPr lang="it-IT" dirty="0"/>
              <a:t>Il raccordo tra i due sistemi è stato inoltre ulteriormente rafforzato dalle disposizioni contenute </a:t>
            </a:r>
            <a:r>
              <a:rPr lang="it-IT" u="sng" dirty="0"/>
              <a:t>nell’ultima proposizione del comma 5 dell’art.167 </a:t>
            </a:r>
            <a:r>
              <a:rPr lang="it-IT" dirty="0"/>
              <a:t>secondo cui</a:t>
            </a:r>
            <a:r>
              <a:rPr lang="it-IT" i="1" dirty="0"/>
              <a:t> “la domanda di accertamento della compatibilità paesaggistica presentata ai sensi dell’art.181, comma 1 – quater, si intende presentata anche ai sensi e per gli effetti di cui al presente comma”</a:t>
            </a:r>
            <a:r>
              <a:rPr lang="it-IT" dirty="0"/>
              <a:t>. </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1613212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600" dirty="0"/>
              <a:t>Identica è la </a:t>
            </a:r>
            <a:r>
              <a:rPr lang="it-IT" sz="2600" u="sng" dirty="0"/>
              <a:t>tipologia degli interventi ammessi a sanatoria </a:t>
            </a:r>
            <a:r>
              <a:rPr lang="it-IT" sz="2600" dirty="0"/>
              <a:t>in ambito amministrativo (art.167, comma 4) e agli effetti penali (art.181, comma 1-ter)</a:t>
            </a:r>
          </a:p>
          <a:p>
            <a:endParaRPr lang="it-IT" dirty="0"/>
          </a:p>
          <a:p>
            <a:pPr lvl="1"/>
            <a:r>
              <a:rPr lang="it-IT" i="1" dirty="0"/>
              <a:t>a</a:t>
            </a:r>
            <a:r>
              <a:rPr lang="it-IT" dirty="0"/>
              <a:t>) per i </a:t>
            </a:r>
            <a:r>
              <a:rPr lang="it-IT" u="sng" dirty="0"/>
              <a:t>lavori</a:t>
            </a:r>
            <a:r>
              <a:rPr lang="it-IT" dirty="0"/>
              <a:t>, realizzati in assenza o difformità dall'autorizzazione paesaggistica, </a:t>
            </a:r>
            <a:r>
              <a:rPr lang="it-IT" u="sng" dirty="0"/>
              <a:t>che non abbiano determinato creazione di superfici utili o volumi ovvero aumento di quelli legittimamente realizzati;</a:t>
            </a:r>
          </a:p>
          <a:p>
            <a:pPr lvl="1"/>
            <a:endParaRPr lang="it-IT" sz="2000" u="sng" dirty="0"/>
          </a:p>
          <a:p>
            <a:pPr lvl="1"/>
            <a:r>
              <a:rPr lang="it-IT" dirty="0"/>
              <a:t>b) per l'impiego di materiali in difformità dall'autorizzazione paesaggistica;</a:t>
            </a:r>
          </a:p>
          <a:p>
            <a:pPr lvl="1"/>
            <a:endParaRPr lang="it-IT" sz="2000" dirty="0"/>
          </a:p>
          <a:p>
            <a:pPr lvl="1"/>
            <a:r>
              <a:rPr lang="it-IT" i="1" dirty="0"/>
              <a:t>c</a:t>
            </a:r>
            <a:r>
              <a:rPr lang="it-IT" dirty="0"/>
              <a:t>) per i lavori comunque configurabili quali interventi di </a:t>
            </a:r>
            <a:r>
              <a:rPr lang="it-IT" u="sng" dirty="0"/>
              <a:t>manutenzione ordinaria o straordinaria </a:t>
            </a:r>
            <a:r>
              <a:rPr lang="it-IT" dirty="0"/>
              <a:t>ai sensi dell'</a:t>
            </a:r>
            <a:r>
              <a:rPr lang="it-IT" i="1" dirty="0"/>
              <a:t>articolo </a:t>
            </a:r>
            <a:r>
              <a:rPr lang="it-IT" i="1" dirty="0">
                <a:hlinkClick r:id="rId3"/>
              </a:rPr>
              <a:t>3</a:t>
            </a:r>
            <a:r>
              <a:rPr lang="it-IT" i="1" dirty="0"/>
              <a:t> del </a:t>
            </a:r>
            <a:r>
              <a:rPr lang="it-IT" i="1" dirty="0">
                <a:hlinkClick r:id="rId4"/>
              </a:rPr>
              <a:t>decreto del Presidente della Repubblica 6 giugno 2001, n. 380</a:t>
            </a:r>
            <a:endParaRPr lang="it-IT" i="1" dirty="0"/>
          </a:p>
          <a:p>
            <a:pPr lvl="2"/>
            <a:endParaRPr lang="it-IT" dirty="0"/>
          </a:p>
          <a:p>
            <a:pPr lvl="2"/>
            <a:r>
              <a:rPr lang="it-IT" dirty="0"/>
              <a:t>In relazione al disposto dell’art.149, comma 1, </a:t>
            </a:r>
            <a:r>
              <a:rPr lang="it-IT" dirty="0" err="1"/>
              <a:t>lett.a</a:t>
            </a:r>
            <a:r>
              <a:rPr lang="it-IT" dirty="0"/>
              <a:t>) del Codice, che individua gli interventi manutentori tra quelli per i quali non è richiesta l’autorizzazione paesaggistica, è evidente che i lavori di manutenzione ammessi a sanatoria, ai sensi dell’art.167, comma 4, </a:t>
            </a:r>
            <a:r>
              <a:rPr lang="it-IT" dirty="0" err="1"/>
              <a:t>lett</a:t>
            </a:r>
            <a:r>
              <a:rPr lang="it-IT" dirty="0"/>
              <a:t>. c) saranno solo quelli che alterano </a:t>
            </a:r>
            <a:r>
              <a:rPr lang="it-IT" i="1" dirty="0"/>
              <a:t>“lo stato dei luoghi e l’aspetto esteriore degli edifici”</a:t>
            </a:r>
            <a:r>
              <a:rPr lang="it-IT" dirty="0"/>
              <a:t>.</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44977546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dirty="0"/>
              <a:t>Le difficoltà maggiori, in sede interpretativa, si sono subito riscontrate principalmente con riguardo alla definizione della categoria di interventi di cui alla lettera a) </a:t>
            </a:r>
            <a:r>
              <a:rPr lang="it-IT" u="sng" dirty="0"/>
              <a:t>risultando incerto se i parametri di </a:t>
            </a:r>
            <a:r>
              <a:rPr lang="it-IT" b="1" u="sng" dirty="0"/>
              <a:t>“volume” e “superficie utile”</a:t>
            </a:r>
            <a:r>
              <a:rPr lang="it-IT" u="sng" dirty="0"/>
              <a:t> il cui incremento determina di per sé l’esclusione degli interventi dall’area di applicazione dell’autorizzazione in sanatoria, fossero da intendersi quelli mutuati dalla disciplina urbanistico-edilizia</a:t>
            </a:r>
            <a:r>
              <a:rPr lang="it-IT" dirty="0"/>
              <a:t>, difettando nell’ordinamento paesaggistico qualunque altro riferimento a tali parametri</a:t>
            </a:r>
          </a:p>
          <a:p>
            <a:endParaRPr lang="it-IT" dirty="0"/>
          </a:p>
          <a:p>
            <a:r>
              <a:rPr lang="it-IT" dirty="0"/>
              <a:t>Su questo aspetto è stata emanata dal </a:t>
            </a:r>
            <a:r>
              <a:rPr lang="it-IT" b="1" u="sng" dirty="0"/>
              <a:t>MIBAC la Circolare n.33 del 26 giugno 2009</a:t>
            </a:r>
            <a:r>
              <a:rPr lang="it-IT" dirty="0"/>
              <a:t> al fine di fornire una univoca definizione dei termini utilizzati dall’art.167, comma 4 per definire le tipologie di interventi, eseguiti su beni sottoposti a tutela, assoggettabili al procedimento di accertamento postumo di compatibilità paesaggistica di cui al successivo  comma 5</a:t>
            </a:r>
          </a:p>
          <a:p>
            <a:pPr marL="0" indent="0">
              <a:buNone/>
            </a:pPr>
            <a:r>
              <a:rPr lang="it-IT" dirty="0"/>
              <a:t> </a:t>
            </a:r>
          </a:p>
          <a:p>
            <a:pPr lvl="1"/>
            <a:r>
              <a:rPr lang="it-IT" sz="2600" dirty="0"/>
              <a:t>L’auspicio della circolare è che le definizioni fornite possano essere utilizzate sul territorio nazionale sia dalle amministrazioni competenti all'accertamento di compatibilità paesaggistica (in massima parte i Comuni delegati dalla Regioni) che dalle soprintendenze che esprimono un parere vincolante, determinando quindi l'esito finale del procedimento.</a:t>
            </a:r>
          </a:p>
          <a:p>
            <a:endParaRPr lang="it-IT" sz="2600" dirty="0"/>
          </a:p>
          <a:p>
            <a:pPr lvl="1"/>
            <a:r>
              <a:rPr lang="it-IT" sz="2600" i="1" dirty="0"/>
              <a:t>«È infatti necessario evitare che, in assenza di specifiche indicazioni, i Comuni facciano riferimento ai parametri urbanistici dei propri regolamenti edilizi, con inevitabili differenziazioni e senza alcuna univocità di comportamento.»</a:t>
            </a:r>
          </a:p>
          <a:p>
            <a:endParaRPr lang="it-IT" dirty="0"/>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0911145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85000" lnSpcReduction="10000"/>
          </a:bodyPr>
          <a:lstStyle/>
          <a:p>
            <a:r>
              <a:rPr lang="it-IT" dirty="0"/>
              <a:t>Per la circolare MIBAC  n.33/2009,</a:t>
            </a:r>
          </a:p>
          <a:p>
            <a:pPr lvl="1"/>
            <a:r>
              <a:rPr lang="it-IT" i="1" dirty="0"/>
              <a:t>«1. per "lavori" si intendono "gli interventi su fabbricati legittimamente esistenti, ovvero gli interventi strettamente connessi all'utilizzo di altri immobili ed aree che non comportino modificazioni delle caratteristiche peculiari del paesaggio, purché gli interventi stessi siano conformi ai piani paesaggistici vigenti e adottati";</a:t>
            </a:r>
          </a:p>
          <a:p>
            <a:pPr lvl="1"/>
            <a:endParaRPr lang="it-IT" i="1" dirty="0"/>
          </a:p>
          <a:p>
            <a:pPr lvl="1"/>
            <a:r>
              <a:rPr lang="it-IT" i="1" dirty="0"/>
              <a:t>2. per "superfici utili", si intende "qualsiasi superficie utile, qualunque sia la sua destinazione. </a:t>
            </a:r>
            <a:r>
              <a:rPr lang="it-IT" b="1" i="1" u="sng" dirty="0"/>
              <a:t>Sono ammesse le logge e i balconi nonché i portici, collegati al fabbricato, aperti su tre lati contenuti entro il 25% dell'area di sedime del fabbricato stesso</a:t>
            </a:r>
            <a:r>
              <a:rPr lang="it-IT" i="1" dirty="0"/>
              <a:t>";</a:t>
            </a:r>
          </a:p>
          <a:p>
            <a:pPr lvl="1"/>
            <a:endParaRPr lang="it-IT" i="1" dirty="0"/>
          </a:p>
          <a:p>
            <a:pPr lvl="1"/>
            <a:r>
              <a:rPr lang="it-IT" i="1" dirty="0"/>
              <a:t>3. per "volumi" si intende "qualsiasi manufatto costituito da parti chiuse emergente dal terreno o dalla sagoma di un fabbricato preesistente indipendentemente dalla destinazione d'uso del manufatto, </a:t>
            </a:r>
            <a:r>
              <a:rPr lang="it-IT" b="1" i="1" u="sng" dirty="0"/>
              <a:t>ad esclusione dei volumi tecnici</a:t>
            </a:r>
            <a:r>
              <a:rPr lang="it-IT" i="1" dirty="0"/>
              <a:t>".»</a:t>
            </a:r>
          </a:p>
          <a:p>
            <a:pPr lvl="1"/>
            <a:endParaRPr lang="it-IT" i="1"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5237194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dirty="0"/>
              <a:t>Dottrina e giurisprudenza hanno nettamente criticato questa circolare del MIBAC per così dire «creativa» e impropriamente modificativa della fonte primaria,</a:t>
            </a:r>
          </a:p>
          <a:p>
            <a:endParaRPr lang="it-IT" dirty="0"/>
          </a:p>
          <a:p>
            <a:r>
              <a:rPr lang="it-IT" dirty="0"/>
              <a:t>per altro, attraverso l’elaborazione per via amministrativa di «definizioni» dei termini utilizzati dalla legge che hanno un diretto rilievo anche nella delimitazione dell’area dell’illiceità penale,</a:t>
            </a:r>
          </a:p>
          <a:p>
            <a:endParaRPr lang="it-IT" dirty="0"/>
          </a:p>
          <a:p>
            <a:r>
              <a:rPr lang="it-IT" dirty="0"/>
              <a:t>considerato che gli stessi termini utilizzati dall’art.167 d.lgs.42/2004, nell’ambito del regime sanzionatorio amministrativo, vengono adottati dall’art.181, comma 1-ter del medesimo Codice per definire gli abusi paesaggistici sottratti alla sanzione penale di cui all’art.44, </a:t>
            </a:r>
            <a:r>
              <a:rPr lang="it-IT" dirty="0" err="1"/>
              <a:t>lett.c</a:t>
            </a:r>
            <a:r>
              <a:rPr lang="it-IT" dirty="0"/>
              <a:t>) del </a:t>
            </a:r>
            <a:r>
              <a:rPr lang="it-IT" dirty="0" err="1"/>
              <a:t>d.P.R.</a:t>
            </a:r>
            <a:r>
              <a:rPr lang="it-IT" dirty="0"/>
              <a:t> n.380/2001</a:t>
            </a:r>
          </a:p>
          <a:p>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8090242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Merita pertanto piena condivisione la </a:t>
            </a:r>
            <a:r>
              <a:rPr lang="it-IT" b="1" u="sng" dirty="0"/>
              <a:t>critica rinvenibile in TAR Marche, Ancona Sez. I, </a:t>
            </a:r>
            <a:r>
              <a:rPr lang="it-IT" b="1" u="sng" dirty="0" err="1"/>
              <a:t>Sent</a:t>
            </a:r>
            <a:r>
              <a:rPr lang="it-IT" b="1" u="sng" dirty="0"/>
              <a:t>., 22-05-2015, n. 413 </a:t>
            </a:r>
            <a:r>
              <a:rPr lang="it-IT" dirty="0"/>
              <a:t>ove si evidenzia </a:t>
            </a:r>
          </a:p>
          <a:p>
            <a:endParaRPr lang="it-IT" dirty="0"/>
          </a:p>
          <a:p>
            <a:pPr lvl="1"/>
            <a:r>
              <a:rPr lang="it-IT" i="1" dirty="0"/>
              <a:t>«il fatto che una circolare amministrativa non può ovviamente modificare una norma di legge. Per cui nessun rilievo riveste la circolare del </a:t>
            </a:r>
            <a:r>
              <a:rPr lang="it-IT" i="1" dirty="0" err="1"/>
              <a:t>Mi.B.A.C</a:t>
            </a:r>
            <a:r>
              <a:rPr lang="it-IT" i="1" dirty="0"/>
              <a:t>. del 13/9/2010, la quale conduce ad una interpretazione sostanzialmente </a:t>
            </a:r>
            <a:r>
              <a:rPr lang="it-IT" i="1" dirty="0" err="1"/>
              <a:t>abrogatrice</a:t>
            </a:r>
            <a:r>
              <a:rPr lang="it-IT" i="1" dirty="0"/>
              <a:t> dell'art. </a:t>
            </a:r>
            <a:r>
              <a:rPr lang="it-IT" i="1" dirty="0">
                <a:hlinkClick r:id="rId3"/>
              </a:rPr>
              <a:t>167</a:t>
            </a:r>
            <a:r>
              <a:rPr lang="it-IT" i="1" dirty="0"/>
              <a:t> </a:t>
            </a:r>
            <a:r>
              <a:rPr lang="it-IT" i="1" dirty="0">
                <a:hlinkClick r:id="rId4"/>
              </a:rPr>
              <a:t>D.Lgs. n. 42 del 2004</a:t>
            </a:r>
            <a:r>
              <a:rPr lang="it-IT" i="1" dirty="0"/>
              <a:t>, </a:t>
            </a:r>
          </a:p>
          <a:p>
            <a:pPr lvl="1"/>
            <a:endParaRPr lang="it-IT" i="1" dirty="0"/>
          </a:p>
          <a:p>
            <a:pPr lvl="1"/>
            <a:r>
              <a:rPr lang="it-IT" i="1" dirty="0"/>
              <a:t>norma che esprime invece un principio chiarissimo (la cui ratio è ben evidenziata, da ultimo, nella sentenza del TAR Campania, Napoli, III, n. 1718/2015, nella quale è stata delibata anche la questione di costituzionalità dell'art. 167) e cioè che l'autorizzazione paesaggistica in sanatoria non è consentita laddove l'abuso abbia dato luogo alla creazione di nuova volumetria. </a:t>
            </a:r>
          </a:p>
          <a:p>
            <a:pPr lvl="1"/>
            <a:endParaRPr lang="it-IT" i="1" dirty="0"/>
          </a:p>
          <a:p>
            <a:pPr lvl="1"/>
            <a:r>
              <a:rPr lang="it-IT" i="1" dirty="0"/>
              <a:t>E sotto questo profilo non fa alcuna differenza se la volumetria abusiva è pari ad 1 mc o a 100 mc o a 1000 mc, non contenendo l'art. 167 alcuna distinzione al riguardo (in tema, vedasi la sentenza del TAR Marche n. 511/2012);» </a:t>
            </a:r>
          </a:p>
          <a:p>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209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5432173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u="sng" dirty="0"/>
              <a:t>Anche sulla </a:t>
            </a:r>
            <a:r>
              <a:rPr lang="it-IT" u="sng" dirty="0" err="1"/>
              <a:t>vexata</a:t>
            </a:r>
            <a:r>
              <a:rPr lang="it-IT" u="sng" dirty="0"/>
              <a:t> quaestio della pretesa irrilevanza dei volumi tecnici in ambito paesaggistico </a:t>
            </a:r>
            <a:r>
              <a:rPr lang="it-IT" dirty="0"/>
              <a:t>e quindi in ordine alla loro esclusione dal novero degli interventi per i quali è vietato l’accertamento postumo di compatibilità paesaggistica (di cui al combinato disposto dell’art.146, comma 4 e dell’art.167, commi 4 e 5 Codice Paesaggio), </a:t>
            </a:r>
            <a:r>
              <a:rPr lang="it-IT" u="sng" dirty="0"/>
              <a:t>la circolare MIBAC è stata sostanzialmente disattesa dalla prevalente giurisprudenza</a:t>
            </a:r>
          </a:p>
          <a:p>
            <a:endParaRPr lang="it-IT" dirty="0"/>
          </a:p>
          <a:p>
            <a:r>
              <a:rPr lang="it-IT" dirty="0"/>
              <a:t>Basti in proposito citare la recente sentenza della VI sezione del Consiglio di Stato </a:t>
            </a:r>
            <a:r>
              <a:rPr lang="it-IT" dirty="0" err="1"/>
              <a:t>Sent</a:t>
            </a:r>
            <a:r>
              <a:rPr lang="it-IT" dirty="0"/>
              <a:t>., 05-12-2018, n. 6904, particolarmente rilevante perché richiama anche </a:t>
            </a:r>
            <a:r>
              <a:rPr lang="it-IT" u="sng" dirty="0"/>
              <a:t>i più significativi e recenti precedenti della medesima sezione, tutti di segno contrario rispetto alla definizione di «volumi» fornita dalla circolare MIBAC n.33/2009</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48937216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208313"/>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08315"/>
            <a:ext cx="8229600" cy="5649686"/>
          </a:xfrm>
        </p:spPr>
        <p:txBody>
          <a:bodyPr>
            <a:normAutofit fontScale="40000" lnSpcReduction="20000"/>
          </a:bodyPr>
          <a:lstStyle/>
          <a:p>
            <a:r>
              <a:rPr lang="it-IT" sz="4300" dirty="0"/>
              <a:t>Il  </a:t>
            </a:r>
            <a:r>
              <a:rPr lang="it-IT" sz="4300" b="1" u="sng" dirty="0" err="1"/>
              <a:t>Cons</a:t>
            </a:r>
            <a:r>
              <a:rPr lang="it-IT" sz="4300" b="1" u="sng" dirty="0"/>
              <a:t>. Stato Sez. VI, </a:t>
            </a:r>
            <a:r>
              <a:rPr lang="it-IT" sz="4300" b="1" u="sng" dirty="0" err="1"/>
              <a:t>Sent</a:t>
            </a:r>
            <a:r>
              <a:rPr lang="it-IT" sz="4300" b="1" u="sng" dirty="0"/>
              <a:t>., 05-12-2018, n. 6904</a:t>
            </a:r>
            <a:r>
              <a:rPr lang="it-IT" sz="4300" dirty="0"/>
              <a:t>, ricorda innanzitutto che « </a:t>
            </a:r>
            <a:r>
              <a:rPr lang="it-IT" sz="4300" i="1" dirty="0"/>
              <a:t>"Il divieto di incremento dei volumi esistenti, imposto ai fini di tutela del paesaggio, preclude qualsiasi nuova edificazione comportante creazione di volume, </a:t>
            </a:r>
            <a:r>
              <a:rPr lang="it-IT" sz="4300" b="1" i="1" dirty="0"/>
              <a:t>senza che sia possibile distinguere tra volume tecnico ed altro tipo di volume </a:t>
            </a:r>
            <a:r>
              <a:rPr lang="it-IT" sz="4300" i="1" dirty="0"/>
              <a:t>e, per altro verso, l'art. </a:t>
            </a:r>
            <a:r>
              <a:rPr lang="it-IT" sz="4300" i="1" dirty="0">
                <a:hlinkClick r:id="rId3"/>
              </a:rPr>
              <a:t>167, comma 4</a:t>
            </a:r>
            <a:r>
              <a:rPr lang="it-IT" sz="4300" i="1" dirty="0"/>
              <a:t>, del </a:t>
            </a:r>
            <a:r>
              <a:rPr lang="it-IT" sz="4300" i="1" dirty="0">
                <a:hlinkClick r:id="rId4"/>
              </a:rPr>
              <a:t>D.Lgs. n. 42 del 2004</a:t>
            </a:r>
            <a:r>
              <a:rPr lang="it-IT" sz="4300" i="1" dirty="0"/>
              <a:t> preclude il rilascio di autorizzazioni in sanatoria, quando siano stati realizzati volumi di qualsiasi natura e pur quando ai fini urbanistici ed edilizi non andrebbero ravvisati volumi in senso tecnico" (da ultimo, </a:t>
            </a:r>
            <a:r>
              <a:rPr lang="it-IT" sz="4300" i="1" u="sng" dirty="0" err="1"/>
              <a:t>Cons</a:t>
            </a:r>
            <a:r>
              <a:rPr lang="it-IT" sz="4300" i="1" u="sng" dirty="0"/>
              <a:t>. Stato VI sez. 19/09/2018 n. 5463</a:t>
            </a:r>
            <a:r>
              <a:rPr lang="it-IT" sz="4300" i="1" dirty="0"/>
              <a:t>).»</a:t>
            </a:r>
          </a:p>
          <a:p>
            <a:endParaRPr lang="it-IT" sz="4300" i="1" dirty="0"/>
          </a:p>
          <a:p>
            <a:r>
              <a:rPr lang="it-IT" sz="4300" dirty="0"/>
              <a:t>Prosegue poi il </a:t>
            </a:r>
            <a:r>
              <a:rPr lang="it-IT" sz="4300" dirty="0" err="1"/>
              <a:t>Cons</a:t>
            </a:r>
            <a:r>
              <a:rPr lang="it-IT" sz="4300" dirty="0"/>
              <a:t>. di Stato così dettagliando la sua posizione in contrapposizione all’impropria opzione interpretativa assunta dal MIBAC:</a:t>
            </a:r>
          </a:p>
          <a:p>
            <a:pPr lvl="1"/>
            <a:r>
              <a:rPr lang="it-IT" sz="4000" dirty="0"/>
              <a:t>«anche a volere ammettere che, in assenza di specifiche prescrizioni dello strumento urbanistico, i volumi tecnici siano irrilevanti sotto il profilo edilizio - ad analoga conclusione non può invece pervenirsi dal punto di vista paesistico, rispetto al quale, come noto, rilevano anche siffatti volumi (cfr., ex </a:t>
            </a:r>
            <a:r>
              <a:rPr lang="it-IT" sz="4000" dirty="0" err="1"/>
              <a:t>plurimis</a:t>
            </a:r>
            <a:r>
              <a:rPr lang="it-IT" sz="4000" dirty="0"/>
              <a:t>, </a:t>
            </a:r>
            <a:r>
              <a:rPr lang="it-IT" sz="4000" dirty="0" err="1"/>
              <a:t>Cons.St</a:t>
            </a:r>
            <a:r>
              <a:rPr lang="it-IT" sz="4000" dirty="0"/>
              <a:t>., sez. VI, sentenze 03/01/2018 n. 32, 02/07/2015 n. 3289).»</a:t>
            </a:r>
          </a:p>
          <a:p>
            <a:pPr lvl="1"/>
            <a:endParaRPr lang="it-IT" sz="4000" dirty="0"/>
          </a:p>
          <a:p>
            <a:pPr lvl="1"/>
            <a:r>
              <a:rPr lang="it-IT" sz="4000" dirty="0"/>
              <a:t>Nella sentenza n. 3289/2015 cit. si afferma oltretutto che </a:t>
            </a:r>
            <a:r>
              <a:rPr lang="it-IT" sz="4000" i="1" dirty="0"/>
              <a:t>«"Come ha più volte osservato questo Consiglio di Stato (per tutte, sez. VI, 5 agosto 2013, n. 4079), il vigente art. 167, comma 4, del Codice dei beni culturali e del paesaggio </a:t>
            </a:r>
            <a:r>
              <a:rPr lang="it-IT" sz="4000" i="1" u="sng" dirty="0"/>
              <a:t>preclude il rilascio di autorizzazioni in sanatoria, quando siano stati realizzati volumi di qualsiasi natura (anche 'interrati'): </a:t>
            </a:r>
            <a:r>
              <a:rPr lang="it-IT" sz="4000" i="1" dirty="0"/>
              <a:t>il divieto di incremento dei volumi esistenti, imposto ai fini di tutela del paesaggio, si riferisce infatti a qualsiasi nuova edificazione comportante creazione di volume, senza che sia possibile distinguere tra volume tecnico ed altro tipo di volume, sia esso interrato o meno. Tale preclusione, all'evidenza, vale tanto più laddove, come nella fattispecie in esame, i nuovi volumi siano del tutto esterni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88797459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dirty="0"/>
              <a:t>Questa posizione di assoluto rigore della sesta sezione del Consiglio di Stato non conosce arretramenti ed è stata più sinteticamente ribadita anche pochi mesi fa nella </a:t>
            </a:r>
            <a:r>
              <a:rPr lang="it-IT" dirty="0" err="1"/>
              <a:t>Sent</a:t>
            </a:r>
            <a:r>
              <a:rPr lang="it-IT" dirty="0"/>
              <a:t>., 06-02-2019, n. 895</a:t>
            </a:r>
          </a:p>
          <a:p>
            <a:endParaRPr lang="it-IT" i="1" dirty="0"/>
          </a:p>
          <a:p>
            <a:pPr lvl="1"/>
            <a:r>
              <a:rPr lang="it-IT" dirty="0"/>
              <a:t>«In termini generali, l'art. </a:t>
            </a:r>
            <a:r>
              <a:rPr lang="it-IT" dirty="0">
                <a:hlinkClick r:id="rId3"/>
              </a:rPr>
              <a:t>167</a:t>
            </a:r>
            <a:r>
              <a:rPr lang="it-IT" dirty="0"/>
              <a:t> del </a:t>
            </a:r>
            <a:r>
              <a:rPr lang="it-IT" dirty="0">
                <a:hlinkClick r:id="rId4"/>
              </a:rPr>
              <a:t>D.Lgs. 22 gennaio 2004, n. 42</a:t>
            </a:r>
            <a:r>
              <a:rPr lang="it-IT" dirty="0"/>
              <a:t> (Codice dei beni culturali e del paesaggio), recante la disciplina delle sanzioni amministrative previste per la violazione delle prescrizioni poste a tutela dei beni paesaggistici, </a:t>
            </a:r>
            <a:r>
              <a:rPr lang="it-IT" b="1" u="sng" dirty="0"/>
              <a:t>contiene (nella sua attuale formulazione) la regola della non sanabilità ex post degli abusi, sia sostanziali che formali</a:t>
            </a:r>
            <a:r>
              <a:rPr lang="it-IT" dirty="0"/>
              <a:t>. Il trasgressore, infatti, è "sempre tenuto alla rimessione in pristino a proprie spese", "fatto salvo quanto previsto al comma 4".»</a:t>
            </a:r>
          </a:p>
          <a:p>
            <a:endParaRPr lang="it-IT" dirty="0"/>
          </a:p>
          <a:p>
            <a:pPr lvl="1"/>
            <a:r>
              <a:rPr lang="it-IT" dirty="0"/>
              <a:t>«</a:t>
            </a:r>
            <a:r>
              <a:rPr lang="it-IT" b="1" u="sng" dirty="0"/>
              <a:t>L'intenzione legislativa è chiara nel senso di precludere qualsiasi forma di legittimazione del "fatto compiuto", in quanto l'esame di compatibilità paesaggistica deve sempre precedere la realizzazione dell'intervento. Il rigore del precetto è ridimensionato soltanto da poche eccezioni tassative</a:t>
            </a:r>
            <a:r>
              <a:rPr lang="it-IT" dirty="0"/>
              <a:t>, tutte relative ad interventi privi di impatto sull'assetto del bene vincolato.»</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2584301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957943"/>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957943"/>
            <a:ext cx="8229600" cy="5900058"/>
          </a:xfrm>
        </p:spPr>
        <p:txBody>
          <a:bodyPr>
            <a:normAutofit fontScale="47500" lnSpcReduction="20000"/>
          </a:bodyPr>
          <a:lstStyle/>
          <a:p>
            <a:r>
              <a:rPr lang="it-IT" sz="3300" u="sng" dirty="0"/>
              <a:t>Questa posizione rigorista è condivisa, anche se con qualche isolato ondeggiamento, anche dal TAR marchigiano; vedasi in particolare </a:t>
            </a:r>
            <a:r>
              <a:rPr lang="it-IT" sz="3300" b="1" u="sng" dirty="0"/>
              <a:t>T.A.R. Marche Ancona Sez. I, </a:t>
            </a:r>
            <a:r>
              <a:rPr lang="it-IT" sz="3300" b="1" u="sng" dirty="0" err="1"/>
              <a:t>Sent</a:t>
            </a:r>
            <a:r>
              <a:rPr lang="it-IT" sz="3300" b="1" u="sng" dirty="0"/>
              <a:t>., 23-08-2016, n. 494,</a:t>
            </a:r>
            <a:r>
              <a:rPr lang="it-IT" sz="3300" dirty="0"/>
              <a:t> ove pur dandosi anche conto di un orientamento minoritario più in linea con la circolare MIBAC si sposa in pieno la tesi della rilevanza paesaggistica dei «volumi tecnici» ai fini di escludere che la loro realizzazione senza preventivo titolo </a:t>
            </a:r>
            <a:r>
              <a:rPr lang="it-IT" sz="3300" dirty="0" err="1"/>
              <a:t>autorizzatorio</a:t>
            </a:r>
            <a:r>
              <a:rPr lang="it-IT" sz="3300" dirty="0"/>
              <a:t> paesaggistico, possa essere sanata </a:t>
            </a:r>
            <a:r>
              <a:rPr lang="it-IT" sz="3300" i="1" dirty="0"/>
              <a:t>ex post</a:t>
            </a:r>
          </a:p>
          <a:p>
            <a:endParaRPr lang="it-IT" dirty="0"/>
          </a:p>
          <a:p>
            <a:pPr lvl="1"/>
            <a:r>
              <a:rPr lang="it-IT" sz="3200" dirty="0"/>
              <a:t> </a:t>
            </a:r>
            <a:r>
              <a:rPr lang="it-IT" sz="3200" i="1" dirty="0"/>
              <a:t>«Vi sono diversi orientamenti giurisprudenziali in materia di volumi tecnici, per quanto riguarda la sanatoria paesaggistica. Parte della giurisprudenza si è espressa nel senso dell'esclusione della sanabilità di qualsiasi aumento di volumi anche tecnico (si veda </a:t>
            </a:r>
            <a:r>
              <a:rPr lang="it-IT" sz="3200" i="1" dirty="0" err="1"/>
              <a:t>Cons</a:t>
            </a:r>
            <a:r>
              <a:rPr lang="it-IT" sz="3200" i="1" dirty="0"/>
              <a:t>. Stato, sez. VI, 26.3.2013, n. 167), mentre altre decisioni, anche in relazione alle circolari MIBAC del 13.9.2010 e del 26.6.2009, hanno messo l'accento sulla possibilità di verificare caso per caso l'impatto paesaggistico (si veda Tar Campania, Salerno, 9.6.2015, n. 1359).»</a:t>
            </a:r>
          </a:p>
          <a:p>
            <a:endParaRPr lang="it-IT" sz="3200" dirty="0"/>
          </a:p>
          <a:p>
            <a:pPr lvl="1"/>
            <a:r>
              <a:rPr lang="it-IT" sz="3200" dirty="0"/>
              <a:t>«</a:t>
            </a:r>
            <a:r>
              <a:rPr lang="it-IT" sz="3200" i="1" dirty="0"/>
              <a:t>Ritiene il Collegio che, in presenza di lavori eseguiti in assenza autorizzazione paesaggistica, </a:t>
            </a:r>
            <a:r>
              <a:rPr lang="it-IT" sz="3200" i="1" u="sng" dirty="0"/>
              <a:t>la nozione di volume tecnico adottata debba essere estremamente restrittiva e si debba riferire a volumi assolutamente non percepibili e del tutto privi di impatto</a:t>
            </a:r>
            <a:r>
              <a:rPr lang="it-IT" sz="3200" i="1" dirty="0"/>
              <a:t>. Nel caso in esame c'è stato un indubbio aumento di volume, che si vuole porre nel nulla destinando agli impianti tecnici, prima previsti altrove, l'annesso realizzato in difformità delle norme paesaggistiche</a:t>
            </a:r>
            <a:r>
              <a:rPr lang="it-IT" sz="3200" dirty="0"/>
              <a:t>. ….»</a:t>
            </a:r>
          </a:p>
          <a:p>
            <a:pPr lvl="1"/>
            <a:endParaRPr lang="it-IT" sz="3200" dirty="0"/>
          </a:p>
          <a:p>
            <a:pPr lvl="1"/>
            <a:r>
              <a:rPr lang="it-IT" sz="3200" dirty="0"/>
              <a:t>In ogni caso, sempre a parere del TAR Marche </a:t>
            </a:r>
            <a:r>
              <a:rPr lang="it-IT" sz="3200" i="1" dirty="0"/>
              <a:t>«la quantità dei volumi non è rilevante, e non ne deve essere valutato l'impatto  paesaggistico. Infatti, non siamo in tema di autorizzazione paesaggistica preventiva ma di opere realizzate in assenza o difformità di autorizzazione paesaggistica e per le quali, … è stata richiesta autorizzazione in sanatoria ex art. </a:t>
            </a:r>
            <a:r>
              <a:rPr lang="it-IT" sz="3200" i="1" dirty="0">
                <a:hlinkClick r:id="rId3"/>
              </a:rPr>
              <a:t>167, commi 4 e 5</a:t>
            </a:r>
            <a:r>
              <a:rPr lang="it-IT" sz="3200" i="1" dirty="0"/>
              <a:t>, del </a:t>
            </a:r>
            <a:r>
              <a:rPr lang="it-IT" sz="3200" i="1" dirty="0">
                <a:hlinkClick r:id="rId4"/>
              </a:rPr>
              <a:t>D.Lgs. n. 42 del 2004</a:t>
            </a:r>
            <a:r>
              <a:rPr lang="it-IT" sz="3200" i="1" dirty="0"/>
              <a:t>. Come già detto, tale autorizzazione è soggetta a strettissimi limiti che prevedono il totale divieto di creazione di nuovi volumi.  … A parere del Collegio è … evidente e dimostrata la necessità di autorizzazione paesaggistica preventiva delle opere realizzate dalle ricorrenti. Tale mancanza non può essere, per le ragioni più volte ricordate, superata tramite l'autorizzazione paesaggistica in sanatoria ex art. </a:t>
            </a:r>
            <a:r>
              <a:rPr lang="it-IT" sz="3200" i="1" dirty="0">
                <a:hlinkClick r:id="rId3"/>
              </a:rPr>
              <a:t>167</a:t>
            </a:r>
            <a:r>
              <a:rPr lang="it-IT" sz="3200" i="1" dirty="0"/>
              <a:t> del </a:t>
            </a:r>
            <a:r>
              <a:rPr lang="it-IT" sz="3200" i="1" dirty="0">
                <a:hlinkClick r:id="rId4"/>
              </a:rPr>
              <a:t>D.Lgs. n. 42 del 2004</a:t>
            </a:r>
            <a:r>
              <a:rPr lang="it-IT" sz="3200" i="1" dirty="0"/>
              <a:t>.»</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6509535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77500" lnSpcReduction="20000"/>
          </a:bodyPr>
          <a:lstStyle/>
          <a:p>
            <a:r>
              <a:rPr lang="it-IT" dirty="0"/>
              <a:t>Analogamente a quanto enunciato rispetto alla sanatoria edilizia, anche per l’accertamento di compatibilità paesaggistica postuma degli abusi minori di cui all’art.167, commi 4 e 5, Cod. Urbani, la giurisprudenza (</a:t>
            </a:r>
            <a:r>
              <a:rPr lang="it-IT" b="1" u="sng" dirty="0"/>
              <a:t>T.A.R. Campania Napoli Sez. VII, </a:t>
            </a:r>
            <a:r>
              <a:rPr lang="it-IT" b="1" u="sng" dirty="0" err="1"/>
              <a:t>Sent</a:t>
            </a:r>
            <a:r>
              <a:rPr lang="it-IT" b="1" u="sng" dirty="0"/>
              <a:t>., 04-06-2014, n. 3066)</a:t>
            </a:r>
            <a:r>
              <a:rPr lang="it-IT" dirty="0"/>
              <a:t> ha chiarito</a:t>
            </a:r>
          </a:p>
          <a:p>
            <a:pPr lvl="1"/>
            <a:endParaRPr lang="it-IT" dirty="0"/>
          </a:p>
          <a:p>
            <a:pPr lvl="1"/>
            <a:r>
              <a:rPr lang="it-IT" dirty="0"/>
              <a:t>Che </a:t>
            </a:r>
            <a:r>
              <a:rPr lang="it-IT" i="1" dirty="0"/>
              <a:t>«alla luce del vigente ordinamento giuridico, </a:t>
            </a:r>
            <a:r>
              <a:rPr lang="it-IT" i="1" u="sng" dirty="0"/>
              <a:t>non è ammissibile il rilascio di una concessione in sanatoria ai sensi dell'art. </a:t>
            </a:r>
            <a:r>
              <a:rPr lang="it-IT" i="1" u="sng" dirty="0">
                <a:hlinkClick r:id="rId3"/>
              </a:rPr>
              <a:t>36</a:t>
            </a:r>
            <a:r>
              <a:rPr lang="it-IT" i="1" u="sng" dirty="0"/>
              <a:t> </a:t>
            </a:r>
            <a:r>
              <a:rPr lang="it-IT" i="1" u="sng" dirty="0">
                <a:hlinkClick r:id="rId4"/>
              </a:rPr>
              <a:t>D.P.R. 6 giugno 2001, n. 380</a:t>
            </a:r>
            <a:r>
              <a:rPr lang="it-IT" i="1" u="sng" dirty="0"/>
              <a:t> o di compatibilità paesaggistica ex art. </a:t>
            </a:r>
            <a:r>
              <a:rPr lang="it-IT" i="1" u="sng" dirty="0">
                <a:hlinkClick r:id="rId5"/>
              </a:rPr>
              <a:t>167</a:t>
            </a:r>
            <a:r>
              <a:rPr lang="it-IT" i="1" u="sng" dirty="0"/>
              <a:t>  </a:t>
            </a:r>
            <a:r>
              <a:rPr lang="it-IT" i="1" u="sng" dirty="0">
                <a:hlinkClick r:id="rId6"/>
              </a:rPr>
              <a:t>D.Lgs. 22 gennaio 2004, n. 42</a:t>
            </a:r>
            <a:r>
              <a:rPr lang="it-IT" i="1" u="sng" dirty="0"/>
              <a:t> </a:t>
            </a:r>
            <a:r>
              <a:rPr lang="it-IT" b="1" i="1" u="sng" dirty="0"/>
              <a:t>subordinata alla esecuzione di opere edilizie</a:t>
            </a:r>
            <a:r>
              <a:rPr lang="it-IT" i="1" dirty="0"/>
              <a:t>, anche se gli ulteriori interventi sono finalizzati a ricondurre l'immobile abusivo nell'alveo di conformità degli strumenti urbanistici o compatibili con il paesaggio.»</a:t>
            </a:r>
          </a:p>
          <a:p>
            <a:pPr lvl="1"/>
            <a:endParaRPr lang="it-IT" dirty="0"/>
          </a:p>
          <a:p>
            <a:pPr lvl="1"/>
            <a:r>
              <a:rPr lang="it-IT" i="1" dirty="0"/>
              <a:t>«Invero, ciò contrasta ontologicamente con gli elementi essenziali dell'accertamento di conformità, i quali presuppongono la già avvenuta esecuzione delle opere e la loro integrale conformità alla disciplina urbanistica (</a:t>
            </a:r>
            <a:r>
              <a:rPr lang="it-IT" i="1" dirty="0" err="1"/>
              <a:t>Cass</a:t>
            </a:r>
            <a:r>
              <a:rPr lang="it-IT" i="1" dirty="0"/>
              <a:t>. Pen., 12 novembre 2007 n. 41567; 27 settembre 2005 n. 986; 30 maggio 2000 n. 10601), dal momento che la compatibilità paesaggistica va scrutinata con riguardo alle opere già eseguite e non a quelle da eseguire (</a:t>
            </a:r>
            <a:r>
              <a:rPr lang="it-IT" i="1" dirty="0" err="1"/>
              <a:t>Cass</a:t>
            </a:r>
            <a:r>
              <a:rPr lang="it-IT" i="1" dirty="0"/>
              <a:t>. Pen. 24 marzo 2009 n. 19081).»</a:t>
            </a:r>
          </a:p>
          <a:p>
            <a:pPr marL="457200" lvl="1"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1792672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92500" lnSpcReduction="10000"/>
          </a:bodyPr>
          <a:lstStyle/>
          <a:p>
            <a:r>
              <a:rPr lang="it-IT" dirty="0"/>
              <a:t>Analogamente </a:t>
            </a:r>
            <a:r>
              <a:rPr lang="it-IT" b="1" u="sng" dirty="0"/>
              <a:t>TA.R. Campania Salerno Sez. I, </a:t>
            </a:r>
            <a:r>
              <a:rPr lang="it-IT" b="1" u="sng" dirty="0" err="1"/>
              <a:t>Sent</a:t>
            </a:r>
            <a:r>
              <a:rPr lang="it-IT" b="1" u="sng" dirty="0"/>
              <a:t>., 18-04-2014, n. 777</a:t>
            </a:r>
            <a:r>
              <a:rPr lang="it-IT" dirty="0"/>
              <a:t>, secondo cui</a:t>
            </a:r>
          </a:p>
          <a:p>
            <a:endParaRPr lang="it-IT" dirty="0"/>
          </a:p>
          <a:p>
            <a:pPr lvl="1"/>
            <a:r>
              <a:rPr lang="it-IT" i="1" dirty="0"/>
              <a:t>«L'accertamento di compatibilità paesaggistica non può che riguardare esclusivamente le opere che si intendono sanare, riferite al reale stato dei luoghi;» </a:t>
            </a:r>
          </a:p>
          <a:p>
            <a:pPr lvl="1"/>
            <a:endParaRPr lang="it-IT" i="1" dirty="0"/>
          </a:p>
          <a:p>
            <a:pPr lvl="1"/>
            <a:r>
              <a:rPr lang="it-IT" i="1" dirty="0"/>
              <a:t>«pertanto </a:t>
            </a:r>
            <a:r>
              <a:rPr lang="it-IT" i="1" u="sng" dirty="0"/>
              <a:t>non è possibile un'autorizzazione paesaggistica laddove la relativa richiesta preveda la futura demolizione delle opere realizzate abusivamente.» </a:t>
            </a:r>
          </a:p>
          <a:p>
            <a:pPr lvl="1"/>
            <a:endParaRPr lang="it-IT" i="1" dirty="0"/>
          </a:p>
          <a:p>
            <a:pPr lvl="1"/>
            <a:r>
              <a:rPr lang="it-IT" i="1" dirty="0"/>
              <a:t>«Il procedimento di autorizzazione paesaggistica postumo, per le sue caratteristiche, non consente, pertanto, una valutazione della sanatoria subordinata ad opere che si intendono demolire o ad interventi ancora da realizzarsi.»</a:t>
            </a:r>
          </a:p>
          <a:p>
            <a:pPr lvl="1"/>
            <a:endParaRPr lang="it-IT" dirty="0"/>
          </a:p>
          <a:p>
            <a:pPr marL="457200" lvl="1"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0612474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70000" lnSpcReduction="20000"/>
          </a:bodyPr>
          <a:lstStyle/>
          <a:p>
            <a:r>
              <a:rPr lang="it-IT" dirty="0"/>
              <a:t>Ancora il TAR Campano (</a:t>
            </a:r>
            <a:r>
              <a:rPr lang="it-IT" b="1" u="sng" dirty="0"/>
              <a:t>cfr. Napoli Sez. VII, </a:t>
            </a:r>
            <a:r>
              <a:rPr lang="it-IT" b="1" u="sng" dirty="0" err="1"/>
              <a:t>Sent</a:t>
            </a:r>
            <a:r>
              <a:rPr lang="it-IT" b="1" u="sng" dirty="0"/>
              <a:t>., 24-11-2015, n. 54359)</a:t>
            </a:r>
            <a:r>
              <a:rPr lang="it-IT" dirty="0"/>
              <a:t> si è distinto per un’interessante pronuncia che richiama </a:t>
            </a:r>
            <a:r>
              <a:rPr lang="it-IT" u="sng" dirty="0"/>
              <a:t>i rapporti di connessione e presupposizione che sussistono tra i titoli edilizi e paesaggistici</a:t>
            </a:r>
            <a:r>
              <a:rPr lang="it-IT" dirty="0"/>
              <a:t>, non solo come statuito nel rilascio degli ordinari titoli preventivi dall’art.146, comma 4 d.lgs.42/2004 (secondo cui </a:t>
            </a:r>
            <a:r>
              <a:rPr lang="it-IT" i="1" dirty="0"/>
              <a:t>«L'autorizzazione paesaggistica costituisce atto autonomo e presupposto rispetto al permesso di costruire o agli altri titoli legittimanti l'intervento urbanistico-edilizio.»</a:t>
            </a:r>
            <a:r>
              <a:rPr lang="it-IT" dirty="0"/>
              <a:t>), ma </a:t>
            </a:r>
            <a:r>
              <a:rPr lang="it-IT" u="sng" dirty="0"/>
              <a:t>anche rispetto ai titoli postumi ad effetto sanante</a:t>
            </a:r>
          </a:p>
          <a:p>
            <a:endParaRPr lang="it-IT" dirty="0"/>
          </a:p>
          <a:p>
            <a:pPr lvl="1"/>
            <a:r>
              <a:rPr lang="it-IT" sz="2600" i="1" dirty="0"/>
              <a:t>«In presenza di abusi, come nella specie, concretanti sia illecito edilizio che paesaggistico, in quanto realizzati in assenza di permesso di costruire e di autorizzazione paesaggistica, </a:t>
            </a:r>
            <a:r>
              <a:rPr lang="it-IT" sz="2600" i="1" u="sng" dirty="0"/>
              <a:t>il Comune, quale autorità preposta al controllo urbanistico edilizio, ex art. </a:t>
            </a:r>
            <a:r>
              <a:rPr lang="it-IT" sz="2600" i="1" u="sng" dirty="0">
                <a:hlinkClick r:id="rId3"/>
              </a:rPr>
              <a:t>27 comma 1</a:t>
            </a:r>
            <a:r>
              <a:rPr lang="it-IT" sz="2600" i="1" u="sng" dirty="0"/>
              <a:t> </a:t>
            </a:r>
            <a:r>
              <a:rPr lang="it-IT" sz="2600" i="1" u="sng" dirty="0">
                <a:hlinkClick r:id="rId4"/>
              </a:rPr>
              <a:t>D.Lgs. n. 42 del 2004</a:t>
            </a:r>
            <a:r>
              <a:rPr lang="it-IT" sz="2600" i="1" u="sng" dirty="0"/>
              <a:t>, nonché quale autorità subdelegata in materia paesaggistica, ben può infatti scegliere se applicare le sanzioni di cui al </a:t>
            </a:r>
            <a:r>
              <a:rPr lang="it-IT" sz="2600" i="1" u="sng" dirty="0">
                <a:hlinkClick r:id="rId5"/>
              </a:rPr>
              <a:t>D.P.R. n. 380 del 2001</a:t>
            </a:r>
            <a:r>
              <a:rPr lang="it-IT" sz="2600" i="1" u="sng" dirty="0"/>
              <a:t> (riferite all'illecito edilizio) ovvero quella di cui all'art. </a:t>
            </a:r>
            <a:r>
              <a:rPr lang="it-IT" sz="2600" i="1" u="sng" dirty="0">
                <a:hlinkClick r:id="rId6"/>
              </a:rPr>
              <a:t>167</a:t>
            </a:r>
            <a:r>
              <a:rPr lang="it-IT" sz="2600" i="1" u="sng" dirty="0"/>
              <a:t> </a:t>
            </a:r>
            <a:r>
              <a:rPr lang="it-IT" sz="2600" i="1" u="sng" dirty="0">
                <a:hlinkClick r:id="rId4"/>
              </a:rPr>
              <a:t>D.Lgs. n. 42 del 2004</a:t>
            </a:r>
            <a:r>
              <a:rPr lang="it-IT" sz="2600" i="1" u="sng" dirty="0"/>
              <a:t> (riferita all'illecito paesaggistico), </a:t>
            </a:r>
            <a:r>
              <a:rPr lang="it-IT" sz="2600" i="1" u="sng" dirty="0" err="1"/>
              <a:t>purchè</a:t>
            </a:r>
            <a:r>
              <a:rPr lang="it-IT" sz="2600" i="1" u="sng" dirty="0"/>
              <a:t> nell'ordinanza di demolizione sia specificato il tipo di sanzione applicata,</a:t>
            </a:r>
            <a:r>
              <a:rPr lang="it-IT" sz="2600" i="1" dirty="0"/>
              <a:t> stante la diversità di presupposti e di conseguenze (avendo in particolare riguardo alla circostanza che l'acquisizione è applicabile solo laddove sia stata ingiunta la demolizione ai sensi dell'art. </a:t>
            </a:r>
            <a:r>
              <a:rPr lang="it-IT" sz="2600" i="1" dirty="0">
                <a:hlinkClick r:id="rId7"/>
              </a:rPr>
              <a:t>31</a:t>
            </a:r>
            <a:r>
              <a:rPr lang="it-IT" sz="2600" i="1" dirty="0"/>
              <a:t> </a:t>
            </a:r>
            <a:r>
              <a:rPr lang="it-IT" sz="2600" i="1" dirty="0">
                <a:hlinkClick r:id="rId4"/>
              </a:rPr>
              <a:t>D.Lgs. n. 42 del 2004</a:t>
            </a:r>
            <a:r>
              <a:rPr lang="it-IT" sz="2600" i="1" dirty="0"/>
              <a:t>).»</a:t>
            </a:r>
          </a:p>
          <a:p>
            <a:endParaRPr lang="it-IT" sz="2600" i="1" dirty="0"/>
          </a:p>
          <a:p>
            <a:pPr marL="457200" lvl="1"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31757957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70000" lnSpcReduction="20000"/>
          </a:bodyPr>
          <a:lstStyle/>
          <a:p>
            <a:r>
              <a:rPr lang="it-IT" dirty="0"/>
              <a:t>Infine sulla </a:t>
            </a:r>
            <a:r>
              <a:rPr lang="it-IT" u="sng" dirty="0"/>
              <a:t>necessità che l’autonomia, rispetto a quello edilizio, del procedimento preordinato al rilascio del titolo </a:t>
            </a:r>
            <a:r>
              <a:rPr lang="it-IT" u="sng" dirty="0" err="1"/>
              <a:t>autorizzatorio</a:t>
            </a:r>
            <a:r>
              <a:rPr lang="it-IT" u="sng" dirty="0"/>
              <a:t> paesaggistico, si traduca anche in una netta distinzione e separatezza organizzativa dei rispettivi uffici responsabili all’interno dell’apparato comunale, </a:t>
            </a:r>
            <a:r>
              <a:rPr lang="it-IT" dirty="0"/>
              <a:t>si segnala per il suo estremo rigore la pronuncia del </a:t>
            </a:r>
            <a:r>
              <a:rPr lang="it-IT" dirty="0" err="1"/>
              <a:t>Cons</a:t>
            </a:r>
            <a:r>
              <a:rPr lang="it-IT" dirty="0"/>
              <a:t>. Stato Sez. VI, </a:t>
            </a:r>
            <a:r>
              <a:rPr lang="it-IT" dirty="0" err="1"/>
              <a:t>Sent</a:t>
            </a:r>
            <a:r>
              <a:rPr lang="it-IT" dirty="0"/>
              <a:t>., 05-06-2015, n. 2784, che ha censurato, per la sua illegittimità, </a:t>
            </a:r>
          </a:p>
          <a:p>
            <a:endParaRPr lang="it-IT" dirty="0"/>
          </a:p>
          <a:p>
            <a:pPr lvl="1"/>
            <a:r>
              <a:rPr lang="it-IT" i="1" dirty="0"/>
              <a:t>«la commistione dell'attività a tutela del paesaggio e quella della trattazione delle pratiche edilizie» </a:t>
            </a:r>
            <a:r>
              <a:rPr lang="it-IT" dirty="0"/>
              <a:t>realizzatasi nel Comune di Verona (i cui atti dedotti in causa sono stati anche per tale aspetto ritenuti illegittimi) </a:t>
            </a:r>
          </a:p>
          <a:p>
            <a:pPr lvl="1"/>
            <a:endParaRPr lang="it-IT" dirty="0"/>
          </a:p>
          <a:p>
            <a:pPr lvl="1"/>
            <a:r>
              <a:rPr lang="it-IT" dirty="0"/>
              <a:t>Il Comune ha infatti </a:t>
            </a:r>
            <a:r>
              <a:rPr lang="it-IT" i="1" dirty="0"/>
              <a:t>«provveduto all'istituzione del Servizio Autorizzazioni Paesaggistiche nell'ambito del Coordinamento Edilizia Privata: il che però non è sufficiente, perché è necessaria una distinzione formale tra uffici, non basta una distinzione di attività. Infatti ai sensi dell'art. 146, comma 6, del Codice dei beni culturali e del paesaggio gli enti delegatari (come il Comune) del potere di autorizzazione paesaggistica debbono disporre "di strutture in grado di assicurare un adeguato livello di competenze tecnico-scientifiche nonché di garantire la differenziazione tra attività di tutela paesaggistica ed esercizio di funzioni amministrative in materia urbanistico-edilizia".» </a:t>
            </a:r>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64801097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70000" lnSpcReduction="20000"/>
          </a:bodyPr>
          <a:lstStyle/>
          <a:p>
            <a:r>
              <a:rPr lang="it-IT" dirty="0"/>
              <a:t>Per il </a:t>
            </a:r>
            <a:r>
              <a:rPr lang="it-IT" dirty="0" err="1"/>
              <a:t>Cons</a:t>
            </a:r>
            <a:r>
              <a:rPr lang="it-IT" dirty="0"/>
              <a:t>. n. 2784/2015, </a:t>
            </a:r>
          </a:p>
          <a:p>
            <a:endParaRPr lang="it-IT" dirty="0"/>
          </a:p>
          <a:p>
            <a:pPr lvl="1"/>
            <a:r>
              <a:rPr lang="it-IT" i="1" dirty="0"/>
              <a:t>«Non è sufficiente dunque rilevare che stando agli ordini di servizio … nessuno degli istruttori paesaggisti svolge, né ha svolto prima, attività istruttorie urbanistico-edilizie.» </a:t>
            </a:r>
          </a:p>
          <a:p>
            <a:pPr lvl="1"/>
            <a:endParaRPr lang="it-IT" dirty="0"/>
          </a:p>
          <a:p>
            <a:pPr lvl="1"/>
            <a:r>
              <a:rPr lang="it-IT" i="1" dirty="0"/>
              <a:t>«La doverosa distinzione organizzativa, infatti, riflette la distinzione sostanziale tra la funzione di tutela del paesaggio e quella di governo del territorio o urbanistica: è una distinzione che ha base </a:t>
            </a:r>
            <a:r>
              <a:rPr lang="it-IT" i="1" dirty="0">
                <a:hlinkClick r:id="rId3"/>
              </a:rPr>
              <a:t>nell'art. 9 Cost.</a:t>
            </a:r>
            <a:r>
              <a:rPr lang="it-IT" i="1" dirty="0"/>
              <a:t> (e oggi è confermata dall'art. 117, secondo comma, </a:t>
            </a:r>
            <a:r>
              <a:rPr lang="it-IT" i="1" dirty="0" err="1"/>
              <a:t>lett</a:t>
            </a:r>
            <a:r>
              <a:rPr lang="it-IT" i="1" dirty="0"/>
              <a:t>. </a:t>
            </a:r>
            <a:r>
              <a:rPr lang="it-IT" i="1" dirty="0" err="1"/>
              <a:t>s</a:t>
            </a:r>
            <a:r>
              <a:rPr lang="it-IT" i="1" dirty="0"/>
              <a:t>), </a:t>
            </a:r>
            <a:r>
              <a:rPr lang="it-IT" i="1" dirty="0" err="1"/>
              <a:t>Cost</a:t>
            </a:r>
            <a:r>
              <a:rPr lang="it-IT" i="1" dirty="0"/>
              <a:t>.) e che è rimarcata dalla costante giurisprudenza specie costituzionale (a muovere da Corte </a:t>
            </a:r>
            <a:r>
              <a:rPr lang="it-IT" i="1" dirty="0" err="1"/>
              <a:t>cost</a:t>
            </a:r>
            <a:r>
              <a:rPr lang="it-IT" i="1" dirty="0"/>
              <a:t>., 24 luglio 1972, n. 141 e, ad es., a Corte </a:t>
            </a:r>
            <a:r>
              <a:rPr lang="it-IT" i="1" dirty="0" err="1"/>
              <a:t>cost</a:t>
            </a:r>
            <a:r>
              <a:rPr lang="it-IT" i="1" dirty="0"/>
              <a:t>., 23 novembre 2011, n. 309): </a:t>
            </a:r>
          </a:p>
          <a:p>
            <a:pPr lvl="1"/>
            <a:endParaRPr lang="it-IT" i="1" dirty="0"/>
          </a:p>
          <a:p>
            <a:pPr lvl="1"/>
            <a:r>
              <a:rPr lang="it-IT" i="1" dirty="0"/>
              <a:t>la separazione organizzativa a livello comunale è voluta dalla legge ad adeguata prevenzione della possibile commistione in capo al Comune delle due competenze e </a:t>
            </a:r>
            <a:r>
              <a:rPr lang="it-IT" i="1" u="sng" dirty="0"/>
              <a:t>a evitare che la valutazione urbanistica possa incidere sull'autonomia di quella, superiore e delegata, paesaggistica </a:t>
            </a:r>
            <a:r>
              <a:rPr lang="it-IT" i="1" dirty="0"/>
              <a:t>(non a caso l'art. 146, comma 4, prevede che "l'autorizzazione paesaggistica costituisce atto autonomo e presupposto rispetto al permesso di costruire o agli altri titoli legittimanti l'intervento urbanistico-edilizio";</a:t>
            </a:r>
            <a:r>
              <a:rPr lang="it-IT" i="1" dirty="0" err="1"/>
              <a:t>cfr</a:t>
            </a:r>
            <a:r>
              <a:rPr lang="it-IT" i="1" dirty="0"/>
              <a:t>. anche art. 45, comma 2; art. 143, comma 4, </a:t>
            </a:r>
            <a:r>
              <a:rPr lang="it-IT" i="1" dirty="0" err="1"/>
              <a:t>lett</a:t>
            </a:r>
            <a:r>
              <a:rPr lang="it-IT" i="1" dirty="0"/>
              <a:t>. a), comma 5 e comma 9; art. 145, spec. commi 3, 4 e 5; art. 146, commi 5 e 6; art. 155, comma 2-bis; art. 159, comma 6): </a:t>
            </a:r>
            <a:r>
              <a:rPr lang="it-IT" i="1" u="sng" dirty="0"/>
              <a:t>la quale ultima deve essere organizzativamente posta, nel Comune, in condizione di non subire incidenze gerarchiche o condizionamenti di sorta</a:t>
            </a:r>
            <a:r>
              <a:rPr lang="it-IT" i="1"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84565320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3286"/>
            <a:ext cx="8229600" cy="973817"/>
          </a:xfrm>
          <a:ln w="25400" cmpd="sng">
            <a:solidFill>
              <a:srgbClr val="008F3F"/>
            </a:solidFill>
          </a:ln>
        </p:spPr>
        <p:txBody>
          <a:bodyPr>
            <a:normAutofit/>
          </a:bodyPr>
          <a:lstStyle/>
          <a:p>
            <a:r>
              <a:rPr lang="it-IT" sz="2800" b="1" dirty="0">
                <a:ln w="10541" cmpd="sng">
                  <a:solidFill>
                    <a:schemeClr val="accent1">
                      <a:shade val="88000"/>
                      <a:satMod val="110000"/>
                    </a:schemeClr>
                  </a:solidFill>
                  <a:prstDash val="solid"/>
                </a:ln>
                <a:solidFill>
                  <a:srgbClr val="008F3F"/>
                </a:solidFill>
              </a:rPr>
              <a:t>14. LIMITI E PRESUPPOSTI PER IL RILASCIO DELL’AUTORIZZAZIONE PAESAGGISTICA POSTUMA</a:t>
            </a:r>
            <a:endParaRPr lang="it-IT" sz="2800" b="1" cap="all" dirty="0">
              <a:ln w="10541" cmpd="sng">
                <a:solidFill>
                  <a:schemeClr val="accent1">
                    <a:shade val="88000"/>
                    <a:satMod val="110000"/>
                  </a:schemeClr>
                </a:solidFill>
                <a:prstDash val="solid"/>
              </a:ln>
              <a:solidFill>
                <a:srgbClr val="008F3F"/>
              </a:solidFill>
            </a:endParaRPr>
          </a:p>
        </p:txBody>
      </p:sp>
      <p:sp>
        <p:nvSpPr>
          <p:cNvPr id="3" name="Segnaposto contenuto 2"/>
          <p:cNvSpPr>
            <a:spLocks noGrp="1"/>
          </p:cNvSpPr>
          <p:nvPr>
            <p:ph idx="1"/>
          </p:nvPr>
        </p:nvSpPr>
        <p:spPr>
          <a:xfrm>
            <a:off x="457200" y="1273629"/>
            <a:ext cx="8229600" cy="5584372"/>
          </a:xfrm>
        </p:spPr>
        <p:txBody>
          <a:bodyPr>
            <a:normAutofit fontScale="77500" lnSpcReduction="20000"/>
          </a:bodyPr>
          <a:lstStyle/>
          <a:p>
            <a:r>
              <a:rPr lang="it-IT" dirty="0"/>
              <a:t>Ricordiamo, infine, che </a:t>
            </a:r>
            <a:r>
              <a:rPr lang="it-IT" u="sng" dirty="0"/>
              <a:t>il divieto di rilascio dell’autorizzazione paesaggistica postuma nei limiti appena esplorati, desumibili dall’art.167, commi 1 e 4, si applica anche agli interventi di lieve entità indicati in allegato al D.P.R. 13-2-2017 n. 31</a:t>
            </a:r>
            <a:r>
              <a:rPr lang="it-IT" dirty="0"/>
              <a:t/>
            </a:r>
            <a:br>
              <a:rPr lang="it-IT" dirty="0"/>
            </a:br>
            <a:r>
              <a:rPr lang="it-IT" i="1" dirty="0"/>
              <a:t>«Regolamento recante individuazione degli interventi esclusi dall'autorizzazione paesaggistica o sottoposti a procedura </a:t>
            </a:r>
            <a:r>
              <a:rPr lang="it-IT" i="1" dirty="0" err="1"/>
              <a:t>autorizzatoria</a:t>
            </a:r>
            <a:r>
              <a:rPr lang="it-IT" i="1" dirty="0"/>
              <a:t> semplificata»</a:t>
            </a:r>
          </a:p>
          <a:p>
            <a:endParaRPr lang="it-IT" dirty="0"/>
          </a:p>
          <a:p>
            <a:r>
              <a:rPr lang="it-IT" dirty="0"/>
              <a:t>Tale applicazione deriva  dall’art.11, comma 11 del DPR 31/2017 ove si dispone espressamente l’integrale applicazione dell’art.146, comma 4 del Codice “alle autorizzazioni paesaggistiche semplificate”</a:t>
            </a:r>
          </a:p>
          <a:p>
            <a:endParaRPr lang="it-IT" dirty="0"/>
          </a:p>
          <a:p>
            <a:r>
              <a:rPr lang="it-IT" dirty="0"/>
              <a:t>Come vedremo in chiusura di esposizione, </a:t>
            </a:r>
            <a:r>
              <a:rPr lang="it-IT" u="sng" dirty="0"/>
              <a:t>sia il divieto di autorizzazione paesaggistica in sanatoria che quello riferito alle autorizzazioni semplificate, è stato in parte derogato dalla normativa a favore dei territori dei Comuni colpiti dagli eventi sismici del 2016 e del gennaio 2017 </a:t>
            </a:r>
            <a:r>
              <a:rPr lang="it-IT" dirty="0"/>
              <a:t>(vedasi art.1-sexies, commi 4 e 5 D.L. n.55/2018)</a:t>
            </a:r>
          </a:p>
          <a:p>
            <a:endParaRPr lang="it-IT"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219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8935737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85000" lnSpcReduction="10000"/>
          </a:bodyPr>
          <a:lstStyle/>
          <a:p>
            <a:r>
              <a:rPr lang="it-IT" dirty="0"/>
              <a:t>In conclusione è opportuno dare anche conto, </a:t>
            </a:r>
          </a:p>
          <a:p>
            <a:endParaRPr lang="it-IT" dirty="0"/>
          </a:p>
          <a:p>
            <a:pPr lvl="1"/>
            <a:r>
              <a:rPr lang="it-IT" dirty="0"/>
              <a:t>almeno per i funzionari e i professionisti presenti che lavorano negli 87  Comuni marchigiani (forse è presente qualche tecnico anche dei Comuni del Teramano? ….) colpiti dal sisma del 24 agosto 2016 e del 26 e 30 ottobre 2016, come individuati, rispettivamente negli </a:t>
            </a:r>
            <a:r>
              <a:rPr lang="it-IT" i="1" dirty="0">
                <a:hlinkClick r:id="rId3"/>
              </a:rPr>
              <a:t>allegati 1</a:t>
            </a:r>
            <a:r>
              <a:rPr lang="it-IT" dirty="0"/>
              <a:t>, e </a:t>
            </a:r>
            <a:r>
              <a:rPr lang="it-IT" i="1" dirty="0">
                <a:hlinkClick r:id="rId4"/>
              </a:rPr>
              <a:t>2</a:t>
            </a:r>
            <a:r>
              <a:rPr lang="it-IT" dirty="0"/>
              <a:t> </a:t>
            </a:r>
            <a:r>
              <a:rPr lang="it-IT" i="1" dirty="0">
                <a:hlinkClick r:id="rId5"/>
              </a:rPr>
              <a:t>al decreto-legge 17 ottobre 2016, n. 189</a:t>
            </a:r>
            <a:r>
              <a:rPr lang="it-IT" dirty="0"/>
              <a:t>, recante la disciplina degli </a:t>
            </a:r>
            <a:r>
              <a:rPr lang="it-IT" i="1" dirty="0"/>
              <a:t>«Interventi urgenti in favore delle popolazioni colpite dagli eventi sismici del 2016.»,</a:t>
            </a:r>
          </a:p>
          <a:p>
            <a:endParaRPr lang="it-IT" i="1" dirty="0"/>
          </a:p>
          <a:p>
            <a:r>
              <a:rPr lang="it-IT" i="1" dirty="0"/>
              <a:t> </a:t>
            </a:r>
            <a:r>
              <a:rPr lang="it-IT" dirty="0"/>
              <a:t>di alcune disposizioni in materia edilizia contenute nella normativa di carattere emergenziale a favore delle popolazioni delle regioni interessate dagli eventi sismici verificatisi a far data dal 24 agosto 2016</a:t>
            </a:r>
          </a:p>
          <a:p>
            <a:pPr lvl="1"/>
            <a:r>
              <a:rPr lang="it-IT" i="1" dirty="0"/>
              <a:t> (sono compresi anche i Comuni colpiti dal sisma del 18 gennaio 2017, questa volta non marchigiani, di cui all’allegato 2-bis del suddetto </a:t>
            </a:r>
            <a:r>
              <a:rPr lang="it-IT" i="1" dirty="0" err="1"/>
              <a:t>d.l.</a:t>
            </a:r>
            <a:r>
              <a:rPr lang="it-IT" i="1"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38883799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70000" lnSpcReduction="20000"/>
          </a:bodyPr>
          <a:lstStyle/>
          <a:p>
            <a:r>
              <a:rPr lang="it-IT" dirty="0"/>
              <a:t>Ci riferiamo alle </a:t>
            </a:r>
            <a:r>
              <a:rPr lang="it-IT" b="1" u="sng" dirty="0"/>
              <a:t>disposizioni del D.L. 29 maggio 2018, n. 55 </a:t>
            </a:r>
            <a:r>
              <a:rPr lang="it-IT" i="1" dirty="0"/>
              <a:t>«Ulteriori misure urgenti a favore delle popolazioni dei territori delle Regioni Abruzzo, Lazio, Marche ed Umbria, interessati dagli eventi sismici verificatisi a far data dal 24 agosto 2016» </a:t>
            </a:r>
            <a:r>
              <a:rPr lang="it-IT" dirty="0"/>
              <a:t> convertito in legge, con modificazioni, dall’ </a:t>
            </a:r>
            <a:r>
              <a:rPr lang="it-IT" i="1" dirty="0">
                <a:hlinkClick r:id="rId3"/>
              </a:rPr>
              <a:t>art. 1, comma 1, L. 24 luglio 2018, n. 89</a:t>
            </a:r>
            <a:endParaRPr lang="it-IT" b="1" dirty="0"/>
          </a:p>
          <a:p>
            <a:endParaRPr lang="it-IT" dirty="0"/>
          </a:p>
          <a:p>
            <a:r>
              <a:rPr lang="it-IT" dirty="0"/>
              <a:t>Ed in particolare  all’</a:t>
            </a:r>
            <a:r>
              <a:rPr lang="it-IT" b="1" dirty="0"/>
              <a:t> Art. 1-sexies.</a:t>
            </a:r>
            <a:r>
              <a:rPr lang="it-IT" dirty="0"/>
              <a:t> «</a:t>
            </a:r>
            <a:r>
              <a:rPr lang="it-IT" i="1" dirty="0"/>
              <a:t>Disciplina relativa alle lievi difformità edilizie e alle pratiche pendenti ai fini dell'accelerazione dell'attività di ricostruzione o di riparazione degli edifici privati»,</a:t>
            </a:r>
          </a:p>
          <a:p>
            <a:pPr lvl="1"/>
            <a:r>
              <a:rPr lang="it-IT" i="1" dirty="0"/>
              <a:t> </a:t>
            </a:r>
            <a:r>
              <a:rPr lang="it-IT" dirty="0"/>
              <a:t>(inserito dalla </a:t>
            </a:r>
            <a:r>
              <a:rPr lang="it-IT" dirty="0">
                <a:hlinkClick r:id="rId4"/>
              </a:rPr>
              <a:t>legge di conversione 24 luglio 2018, n. 89</a:t>
            </a:r>
            <a:r>
              <a:rPr lang="it-IT" dirty="0"/>
              <a:t> e successivamente modificato dall’ </a:t>
            </a:r>
            <a:r>
              <a:rPr lang="it-IT" dirty="0">
                <a:hlinkClick r:id="rId5"/>
              </a:rPr>
              <a:t>art. 39-ter, comma 1, lett. a), D.L. 28 settembre 2018, n. 109</a:t>
            </a:r>
            <a:r>
              <a:rPr lang="it-IT" dirty="0"/>
              <a:t>, convertito, con modificazioni, dalla </a:t>
            </a:r>
            <a:r>
              <a:rPr lang="it-IT" dirty="0">
                <a:hlinkClick r:id="rId6"/>
              </a:rPr>
              <a:t>L. 16 novembre 2018, n. 130</a:t>
            </a:r>
            <a:r>
              <a:rPr lang="it-IT" dirty="0"/>
              <a:t>.)</a:t>
            </a:r>
          </a:p>
          <a:p>
            <a:pPr lvl="1"/>
            <a:endParaRPr lang="it-IT" i="1" dirty="0"/>
          </a:p>
          <a:p>
            <a:r>
              <a:rPr lang="it-IT" dirty="0"/>
              <a:t>Come subito vedremo </a:t>
            </a:r>
            <a:r>
              <a:rPr lang="it-IT" u="sng" dirty="0"/>
              <a:t>tale disciplina incide significativamente su tutti gli aspetti salienti oggi trattati: sanatoria edilizia, sanatoria paesaggistica, tolleranza edilizia</a:t>
            </a:r>
            <a:r>
              <a:rPr lang="it-IT" dirty="0"/>
              <a:t> (quest’ultima, come anticipato trattando del comma 2-ter dell’art.34 TUED viene elevata - dall’art.1-sexies, comma 2 - dalla soglia del 2% a quella del 5%)</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5637490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77500" lnSpcReduction="20000"/>
          </a:bodyPr>
          <a:lstStyle/>
          <a:p>
            <a:r>
              <a:rPr lang="it-IT" dirty="0"/>
              <a:t>Ci limiteremo ad una asettica illustrazione di quelle disposizioni edilizie che maggiormente impattano sui temi trattati oggi (sanatoria edilizia e paesaggistica) e poi accenneremo anche ad alcune disposizioni contenute nell’art.3 della L.R. Marche 2 agosto 2017, n. 25 </a:t>
            </a:r>
            <a:r>
              <a:rPr lang="it-IT" i="1" dirty="0"/>
              <a:t>«Disposizioni urgenti per la semplificazione e l'accelerazione degli interventi di ricostruzione conseguenti agli eventi sismici del 2016»  </a:t>
            </a:r>
            <a:r>
              <a:rPr lang="it-IT" dirty="0"/>
              <a:t>che pure incidono su alcuni dei temi  oggi trattati</a:t>
            </a:r>
          </a:p>
          <a:p>
            <a:endParaRPr lang="it-IT" dirty="0"/>
          </a:p>
          <a:p>
            <a:r>
              <a:rPr lang="it-IT" dirty="0"/>
              <a:t>Accennavo alla «asetticità» dell’illustrazione, che è in qualche modo necessitata dall’assenza, al momento (per quanto mi consta), di significative riflessioni dottrinarie o pronunciamenti degli organi ministeriali, regionali, o giurisdizionali,</a:t>
            </a:r>
          </a:p>
          <a:p>
            <a:endParaRPr lang="it-IT" dirty="0"/>
          </a:p>
          <a:p>
            <a:pPr lvl="1"/>
            <a:r>
              <a:rPr lang="it-IT" dirty="0"/>
              <a:t>assenza in parte giustificata (almeno cioè per dottrina e giurisprudenza) dalla assoluta vicinanza temporale dell’entrata in vigore di questa disciplina emergenziale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675600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7"/>
            <a:ext cx="8229600" cy="1219199"/>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306287"/>
            <a:ext cx="8229600" cy="5551714"/>
          </a:xfrm>
        </p:spPr>
        <p:txBody>
          <a:bodyPr>
            <a:normAutofit fontScale="55000" lnSpcReduction="20000"/>
          </a:bodyPr>
          <a:lstStyle/>
          <a:p>
            <a:r>
              <a:rPr lang="it-IT" sz="3300" dirty="0"/>
              <a:t>Per agevolare l’illustrazione premettiamo qui, e nelle 3 prossime schede, il testo integrale, attualmente vigente, dell’art.1-sexies del D.L. 29 maggio 2018, n. 55</a:t>
            </a:r>
          </a:p>
          <a:p>
            <a:pPr marL="0" indent="0">
              <a:buNone/>
            </a:pPr>
            <a:r>
              <a:rPr lang="it-IT" dirty="0"/>
              <a:t> </a:t>
            </a:r>
          </a:p>
          <a:p>
            <a:pPr marL="0" indent="0">
              <a:buNone/>
            </a:pPr>
            <a:r>
              <a:rPr lang="it-IT" b="1" dirty="0"/>
              <a:t>Art. 1-sexies.</a:t>
            </a:r>
            <a:r>
              <a:rPr lang="it-IT" dirty="0"/>
              <a:t>  </a:t>
            </a:r>
            <a:r>
              <a:rPr lang="it-IT" i="1" dirty="0"/>
              <a:t>Disciplina relativa alle lievi difformità edilizie e alle pratiche pendenti ai fini dell'accelerazione dell'attività di ricostruzione o di riparazione degli edifici privati.</a:t>
            </a:r>
            <a:endParaRPr lang="it-IT" dirty="0"/>
          </a:p>
          <a:p>
            <a:pPr marL="0" indent="0">
              <a:buNone/>
            </a:pPr>
            <a:r>
              <a:rPr lang="it-IT" sz="2900" b="1" dirty="0"/>
              <a:t>1.</a:t>
            </a:r>
            <a:r>
              <a:rPr lang="it-IT" sz="2900" dirty="0"/>
              <a:t> </a:t>
            </a:r>
            <a:r>
              <a:rPr lang="it-IT" sz="2900" u="sng" dirty="0"/>
              <a:t>In caso di interventi edilizi sugli edifici privati nei comuni </a:t>
            </a:r>
            <a:r>
              <a:rPr lang="it-IT" sz="2900" dirty="0"/>
              <a:t>di cui agli </a:t>
            </a:r>
            <a:r>
              <a:rPr lang="it-IT" sz="2900" i="1" dirty="0">
                <a:hlinkClick r:id="rId3"/>
              </a:rPr>
              <a:t>allegati 1</a:t>
            </a:r>
            <a:r>
              <a:rPr lang="it-IT" sz="2900" dirty="0"/>
              <a:t>, </a:t>
            </a:r>
            <a:r>
              <a:rPr lang="it-IT" sz="2900" i="1" dirty="0">
                <a:hlinkClick r:id="rId4"/>
              </a:rPr>
              <a:t>2</a:t>
            </a:r>
            <a:r>
              <a:rPr lang="it-IT" sz="2900" dirty="0"/>
              <a:t> e </a:t>
            </a:r>
            <a:r>
              <a:rPr lang="it-IT" sz="2900" i="1" dirty="0">
                <a:hlinkClick r:id="rId5"/>
              </a:rPr>
              <a:t>2-bis al decreto-legge 17 ottobre 2016, n. 189</a:t>
            </a:r>
            <a:r>
              <a:rPr lang="it-IT" sz="2900" dirty="0"/>
              <a:t>, convertito, con modificazioni, dalla </a:t>
            </a:r>
            <a:r>
              <a:rPr lang="it-IT" sz="2900" i="1" dirty="0">
                <a:hlinkClick r:id="rId6"/>
              </a:rPr>
              <a:t>legge 15 dicembre 2016, n. 229</a:t>
            </a:r>
            <a:r>
              <a:rPr lang="it-IT" sz="2900" dirty="0"/>
              <a:t>, </a:t>
            </a:r>
            <a:r>
              <a:rPr lang="it-IT" sz="2900" i="1" dirty="0"/>
              <a:t>realizzati prima degli eventi sismici del 24 agosto 2016 in assenza di titoli edilizi nelle ipotesi di cui all'</a:t>
            </a:r>
            <a:r>
              <a:rPr lang="it-IT" sz="2900" i="1" dirty="0">
                <a:hlinkClick r:id="rId7"/>
              </a:rPr>
              <a:t>articolo 22, comma 1, del testo unico di cui al decreto del Presidente della Repubblica 6 giugno 2001, n. 380</a:t>
            </a:r>
            <a:r>
              <a:rPr lang="it-IT" sz="2900" i="1" dirty="0"/>
              <a:t>, o in difformità da essi, e nelle ipotesi di cui al comma 1-bis del presente articolo,</a:t>
            </a:r>
            <a:r>
              <a:rPr lang="it-IT" sz="2900" dirty="0"/>
              <a:t> </a:t>
            </a:r>
            <a:r>
              <a:rPr lang="it-IT" sz="2900" b="1" u="sng" dirty="0"/>
              <a:t>il proprietario dell'immobile, pur se diverso dal responsabile dell'abuso, può presentare, anche contestualmente alla domanda di contributo, richiesta di permesso o segnalazione certificata di inizio attività in sanatoria, in deroga alle previsioni degli </a:t>
            </a:r>
            <a:r>
              <a:rPr lang="it-IT" sz="2900" b="1" i="1" u="sng" dirty="0">
                <a:hlinkClick r:id="rId8"/>
              </a:rPr>
              <a:t>articoli 36, comma 1</a:t>
            </a:r>
            <a:r>
              <a:rPr lang="it-IT" sz="2900" b="1" u="sng" dirty="0"/>
              <a:t>, </a:t>
            </a:r>
            <a:r>
              <a:rPr lang="it-IT" sz="2900" b="1" i="1" u="sng" dirty="0">
                <a:hlinkClick r:id="rId9"/>
              </a:rPr>
              <a:t>37, comma 4</a:t>
            </a:r>
            <a:r>
              <a:rPr lang="it-IT" sz="2900" b="1" u="sng" dirty="0"/>
              <a:t>, e </a:t>
            </a:r>
            <a:r>
              <a:rPr lang="it-IT" sz="2900" b="1" i="1" u="sng" dirty="0">
                <a:hlinkClick r:id="rId10"/>
              </a:rPr>
              <a:t>93 del citato testo unico di cui al decreto del Presidente della Repubblica n. 380 del 2001</a:t>
            </a:r>
            <a:r>
              <a:rPr lang="it-IT" sz="2900" b="1" u="sng" dirty="0"/>
              <a:t>, avendo riguardo </a:t>
            </a:r>
            <a:r>
              <a:rPr lang="it-IT" sz="2900" u="sng" dirty="0"/>
              <a:t>a quanto rappresentato nel progetto di riparazione o ricostruzione dell'immobile danneggiato e </a:t>
            </a:r>
            <a:r>
              <a:rPr lang="it-IT" sz="2900" b="1" u="sng" dirty="0"/>
              <a:t>alla disciplina vigente al momento della presentazione del progetto.</a:t>
            </a:r>
            <a:r>
              <a:rPr lang="it-IT" sz="2900" u="sng" dirty="0"/>
              <a:t> </a:t>
            </a:r>
            <a:r>
              <a:rPr lang="it-IT" sz="2900" dirty="0"/>
              <a:t>E' fatto salvo, in ogni caso, il pagamento della sanzione di cui ai predetti articoli 36 e 37, comma 4, il cui importo non può essere superiore a 5.164 euro e inferiore a 516 euro, in misura determinata dal responsabile del procedimento comunale in relazione all'aumento di valore dell'immobile, valutato per differenza tra il valore dello stato realizzato e quello precedente all'abuso, calcolato in base alla procedura prevista dal regolamento di cui al </a:t>
            </a:r>
            <a:r>
              <a:rPr lang="it-IT" sz="2900" i="1" dirty="0">
                <a:hlinkClick r:id="rId11"/>
              </a:rPr>
              <a:t>decreto del Ministro delle finanze 19 aprile 1994, n. 701</a:t>
            </a:r>
            <a:r>
              <a:rPr lang="it-IT" sz="2900" dirty="0"/>
              <a:t>. L'inizio dei lavori è comunque subordinato al rilascio dell'autorizzazione statica o sismica, ove richiesta.</a:t>
            </a:r>
            <a:r>
              <a:rPr lang="it-IT" dirty="0"/>
              <a:t/>
            </a:r>
            <a:br>
              <a:rPr lang="it-IT" dirty="0"/>
            </a:b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77786040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40000" lnSpcReduction="20000"/>
          </a:bodyPr>
          <a:lstStyle/>
          <a:p>
            <a:pPr marL="0" indent="0">
              <a:buNone/>
            </a:pPr>
            <a:r>
              <a:rPr lang="it-IT" sz="4000" b="1" dirty="0"/>
              <a:t>Art. 1-sexies.</a:t>
            </a:r>
            <a:r>
              <a:rPr lang="it-IT" sz="4000" dirty="0"/>
              <a:t>  </a:t>
            </a:r>
            <a:r>
              <a:rPr lang="it-IT" sz="4000" i="1" dirty="0"/>
              <a:t>Disciplina relativa alle lievi difformità edilizie e alle pratiche pendenti ai fini dell'accelerazione dell'attività di ricostruzione o di riparazione degli edifici privati.</a:t>
            </a:r>
          </a:p>
          <a:p>
            <a:pPr marL="0" indent="0">
              <a:buNone/>
            </a:pPr>
            <a:endParaRPr lang="it-IT" sz="4000" dirty="0"/>
          </a:p>
          <a:p>
            <a:pPr marL="0" indent="0">
              <a:buNone/>
            </a:pPr>
            <a:r>
              <a:rPr lang="it-IT" sz="4000" b="1" dirty="0"/>
              <a:t>1-bis</a:t>
            </a:r>
            <a:r>
              <a:rPr lang="it-IT" sz="4000" dirty="0"/>
              <a:t>.  </a:t>
            </a:r>
            <a:r>
              <a:rPr lang="it-IT" sz="4000" u="sng" dirty="0"/>
              <a:t>Il comma 1 del presente articolo trova applicazione anche nei casi previsti dalle norme regionali attuative dell'intesa, ai sensi dell'</a:t>
            </a:r>
            <a:r>
              <a:rPr lang="it-IT" sz="4000" i="1" u="sng" dirty="0">
                <a:hlinkClick r:id="rId3"/>
              </a:rPr>
              <a:t>articolo 8, comma 6, della legge 5 giugno 2003, n. 131</a:t>
            </a:r>
            <a:r>
              <a:rPr lang="it-IT" sz="4000" u="sng" dirty="0"/>
              <a:t>, tra lo Stato, le regioni e gli enti locali, sull'atto concernente misure per il rilancio dell'economia </a:t>
            </a:r>
            <a:r>
              <a:rPr lang="it-IT" sz="4000" dirty="0"/>
              <a:t>attraverso l'attività edilizia, di cui al </a:t>
            </a:r>
            <a:r>
              <a:rPr lang="it-IT" sz="4000" i="1" dirty="0">
                <a:hlinkClick r:id="rId4"/>
              </a:rPr>
              <a:t>provvedimento della Conferenza unificata 1° aprile 2009, n. 21/CU</a:t>
            </a:r>
            <a:r>
              <a:rPr lang="it-IT" sz="4000" dirty="0"/>
              <a:t>, ovvero dalle norme regionali vigenti in materia di urbanistica e di edilizia. In tale caso il contributo non spetta per la parte relativa all'incremento di volume. </a:t>
            </a:r>
            <a:r>
              <a:rPr lang="it-IT" sz="4000" u="sng" dirty="0"/>
              <a:t>Il presente articolo non trova applicazione nel caso in cui le costruzioni siano state interessate da interventi edilizi totalmente abusivi per i quali sono stati emessi i relativi ordini di demolizione</a:t>
            </a:r>
            <a:r>
              <a:rPr lang="it-IT" sz="4000" dirty="0"/>
              <a:t>.</a:t>
            </a:r>
            <a:r>
              <a:rPr lang="it-IT" sz="4000" baseline="30000" dirty="0">
                <a:hlinkClick r:id="rId5"/>
              </a:rPr>
              <a:t>)</a:t>
            </a:r>
            <a:r>
              <a:rPr lang="it-IT" sz="4000" dirty="0"/>
              <a:t/>
            </a:r>
            <a:br>
              <a:rPr lang="it-IT" sz="4000" dirty="0"/>
            </a:br>
            <a:endParaRPr lang="it-IT" sz="4000" dirty="0"/>
          </a:p>
          <a:p>
            <a:pPr marL="0" indent="0">
              <a:buNone/>
            </a:pPr>
            <a:r>
              <a:rPr lang="it-IT" sz="4000" b="1" dirty="0"/>
              <a:t>2.</a:t>
            </a:r>
            <a:r>
              <a:rPr lang="it-IT" sz="4000" dirty="0"/>
              <a:t>  </a:t>
            </a:r>
            <a:r>
              <a:rPr lang="it-IT" sz="4000" u="sng" dirty="0"/>
              <a:t>Ai fini dell'applicazione del comma 1, la percentuale di cui al comma 2</a:t>
            </a:r>
            <a:r>
              <a:rPr lang="it-IT" sz="4000" i="1" u="sng" dirty="0"/>
              <a:t>-ter</a:t>
            </a:r>
            <a:r>
              <a:rPr lang="it-IT" sz="4000" u="sng" dirty="0"/>
              <a:t> dell'</a:t>
            </a:r>
            <a:r>
              <a:rPr lang="it-IT" sz="4000" i="1" u="sng" dirty="0">
                <a:hlinkClick r:id="rId6"/>
              </a:rPr>
              <a:t>articolo 34 del citato decreto del Presidente della Repubblica n. 380 del 2001</a:t>
            </a:r>
            <a:r>
              <a:rPr lang="it-IT" sz="4000" u="sng" dirty="0"/>
              <a:t> </a:t>
            </a:r>
            <a:r>
              <a:rPr lang="it-IT" sz="4000" b="1" u="sng" dirty="0"/>
              <a:t>è elevata al 5 per cento</a:t>
            </a:r>
            <a:r>
              <a:rPr lang="it-IT" sz="4000" b="1" dirty="0"/>
              <a:t>.</a:t>
            </a:r>
            <a:br>
              <a:rPr lang="it-IT" sz="4000" b="1" dirty="0"/>
            </a:br>
            <a:endParaRPr lang="it-IT" sz="4000" b="1" dirty="0"/>
          </a:p>
          <a:p>
            <a:pPr marL="0" indent="0">
              <a:buNone/>
            </a:pPr>
            <a:r>
              <a:rPr lang="it-IT" sz="4000" b="1" dirty="0"/>
              <a:t>3.</a:t>
            </a:r>
            <a:r>
              <a:rPr lang="it-IT" sz="4000" dirty="0"/>
              <a:t>  </a:t>
            </a:r>
            <a:r>
              <a:rPr lang="it-IT" sz="4000" u="sng" dirty="0"/>
              <a:t>Nei casi di cui al comma 1, </a:t>
            </a:r>
            <a:r>
              <a:rPr lang="it-IT" sz="4000" dirty="0"/>
              <a:t>il tecnico incaricato redige la valutazione della sicurezza in base alle vigenti norme tecniche per le costruzioni emanate ai sensi dell'</a:t>
            </a:r>
            <a:r>
              <a:rPr lang="it-IT" sz="4000" i="1" dirty="0">
                <a:hlinkClick r:id="rId7"/>
              </a:rPr>
              <a:t>articolo 52 del decreto del Presidente della Repubblica n. 380 del 2001</a:t>
            </a:r>
            <a:r>
              <a:rPr lang="it-IT" sz="4000" dirty="0"/>
              <a:t>, nell'ambito del progetto strutturale relativo alla domanda di contributo, accertando, altresì, con apposita relazione asseverata che le difformità strutturali non abbiano causato in via esclusiva il danneggiamento dell'edificio. E' fatto salvo il rilascio dell'autorizzazione di cui all'</a:t>
            </a:r>
            <a:r>
              <a:rPr lang="it-IT" sz="4000" i="1" dirty="0">
                <a:hlinkClick r:id="rId8"/>
              </a:rPr>
              <a:t>articolo 94 del decreto del Presidente della Repubblica n. 380 del 2001</a:t>
            </a:r>
            <a:r>
              <a:rPr lang="it-IT" sz="4000" dirty="0"/>
              <a:t> che costituisce provvedimento conclusivo al fine della risoluzione della difformità strutturale e, unitamente al permesso di costruire o alla segnalazione certificata di inizio attività in sanatoria, causa estintiva del reato oggetto di contestazione. </a:t>
            </a:r>
            <a:r>
              <a:rPr lang="it-IT" dirty="0"/>
              <a:t/>
            </a:r>
            <a:br>
              <a:rPr lang="it-IT" dirty="0"/>
            </a:br>
            <a:endParaRPr lang="it-IT" dirty="0"/>
          </a:p>
          <a:p>
            <a:pPr marL="0"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49353393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40000" lnSpcReduction="20000"/>
          </a:bodyPr>
          <a:lstStyle/>
          <a:p>
            <a:pPr marL="0" indent="0">
              <a:buNone/>
            </a:pPr>
            <a:r>
              <a:rPr lang="it-IT" sz="4000" b="1" dirty="0"/>
              <a:t>Art. 1-sexies.</a:t>
            </a:r>
            <a:r>
              <a:rPr lang="it-IT" sz="4000" dirty="0"/>
              <a:t>  </a:t>
            </a:r>
            <a:r>
              <a:rPr lang="it-IT" sz="4000" i="1" dirty="0"/>
              <a:t>Disciplina relativa alle lievi difformità edilizie e alle pratiche pendenti ai fini dell'accelerazione dell'attività di ricostruzione o di riparazione degli edifici privati.</a:t>
            </a:r>
          </a:p>
          <a:p>
            <a:endParaRPr lang="it-IT" sz="4000" dirty="0"/>
          </a:p>
          <a:p>
            <a:pPr marL="0" indent="0">
              <a:buNone/>
            </a:pPr>
            <a:r>
              <a:rPr lang="it-IT" sz="4000" b="1" dirty="0"/>
              <a:t>4</a:t>
            </a:r>
            <a:r>
              <a:rPr lang="it-IT" sz="4000" dirty="0"/>
              <a:t>..  </a:t>
            </a:r>
            <a:r>
              <a:rPr lang="it-IT" sz="4000" b="1" dirty="0"/>
              <a:t>Per gli interventi edilizi di cui al comma 1 è possibile richiedere l'autorizzazione paesaggistica </a:t>
            </a:r>
            <a:r>
              <a:rPr lang="it-IT" sz="4000" dirty="0"/>
              <a:t>ai sensi dell'</a:t>
            </a:r>
            <a:r>
              <a:rPr lang="it-IT" sz="4000" i="1" dirty="0">
                <a:hlinkClick r:id="rId3"/>
              </a:rPr>
              <a:t>articolo 146 del codice di cui al decreto legislativo 22 gennaio 2004, n. 42</a:t>
            </a:r>
            <a:r>
              <a:rPr lang="it-IT" sz="4000" dirty="0"/>
              <a:t>, o dell'</a:t>
            </a:r>
            <a:r>
              <a:rPr lang="it-IT" sz="4000" i="1" dirty="0">
                <a:hlinkClick r:id="rId4"/>
              </a:rPr>
              <a:t>articolo 3 del regolamento di cui al decreto del Presidente della Repubblica 13 febbraio 2017, n. 31</a:t>
            </a:r>
            <a:r>
              <a:rPr lang="it-IT" sz="4000" dirty="0"/>
              <a:t>, nei seguenti casi: </a:t>
            </a:r>
            <a:r>
              <a:rPr lang="it-IT" sz="4000" i="1" dirty="0"/>
              <a:t>a</a:t>
            </a:r>
            <a:r>
              <a:rPr lang="it-IT" sz="4000" b="1" i="1" dirty="0"/>
              <a:t>)</a:t>
            </a:r>
            <a:r>
              <a:rPr lang="it-IT" sz="4000" b="1" dirty="0"/>
              <a:t> per le opere realizzate su immobili che al momento dell'esecuzione delle opere medesime non erano sottoposti a vincolo paesaggistico</a:t>
            </a:r>
            <a:r>
              <a:rPr lang="it-IT" sz="4000" dirty="0"/>
              <a:t>; </a:t>
            </a:r>
            <a:r>
              <a:rPr lang="it-IT" sz="4000" i="1" dirty="0"/>
              <a:t>b)</a:t>
            </a:r>
            <a:r>
              <a:rPr lang="it-IT" sz="4000" dirty="0"/>
              <a:t> </a:t>
            </a:r>
            <a:r>
              <a:rPr lang="it-IT" sz="4000" b="1" dirty="0"/>
              <a:t>per le opere realizzate in data antecedente a quella di entrata in vigore del </a:t>
            </a:r>
            <a:r>
              <a:rPr lang="it-IT" sz="4000" b="1" i="1" dirty="0">
                <a:hlinkClick r:id="rId5"/>
              </a:rPr>
              <a:t>decreto legislativo 24 marzo 2006, n. 157</a:t>
            </a:r>
            <a:r>
              <a:rPr lang="it-IT" sz="4000" b="1" dirty="0"/>
              <a:t>, anche se eseguite su immobili già sottoposti a vincolo paesaggistico</a:t>
            </a:r>
            <a:r>
              <a:rPr lang="it-IT" sz="4000" dirty="0"/>
              <a:t>. Resta ferma, in ogni caso, la verifica di compatibilità dell'intervento con le norme di settore in materia di tutela dal rischio idrogeologico.</a:t>
            </a:r>
          </a:p>
          <a:p>
            <a:pPr marL="0" indent="0">
              <a:buNone/>
            </a:pPr>
            <a:endParaRPr lang="it-IT" sz="4000" dirty="0"/>
          </a:p>
          <a:p>
            <a:pPr marL="0" indent="0">
              <a:buNone/>
            </a:pPr>
            <a:r>
              <a:rPr lang="it-IT" sz="4000" b="1" dirty="0"/>
              <a:t>5.</a:t>
            </a:r>
            <a:r>
              <a:rPr lang="it-IT" sz="4000" dirty="0"/>
              <a:t>  </a:t>
            </a:r>
            <a:r>
              <a:rPr lang="it-IT" sz="4000" u="sng" dirty="0"/>
              <a:t>Ai fini di cui al comma 4, gli incrementi di volume derivanti da minimi scostamenti dimensionali, nella misura massima del 2 per cento per ogni dimensione rispetto al progetto originario, </a:t>
            </a:r>
            <a:r>
              <a:rPr lang="it-IT" sz="4000" dirty="0"/>
              <a:t>riconducibili a carenza di rappresentazione dei medesimi progetti originari, alle tecnologie di costruzione dell'epoca dei manufatti e alle </a:t>
            </a:r>
            <a:r>
              <a:rPr lang="it-IT" sz="4000" u="sng" dirty="0"/>
              <a:t>tolleranze delle misure</a:t>
            </a:r>
            <a:r>
              <a:rPr lang="it-IT" sz="4000" dirty="0"/>
              <a:t>, purché tali interventi siano eseguiti nel rispetto delle caratteristiche architettoniche, morfo-tipologiche, dei materiali e delle finiture esistenti, </a:t>
            </a:r>
            <a:r>
              <a:rPr lang="it-IT" sz="4000" b="1" u="sng" dirty="0"/>
              <a:t>non sono considerati difformità che necessitino di sanatoria paesaggistica.</a:t>
            </a:r>
          </a:p>
          <a:p>
            <a:pPr marL="0" indent="0">
              <a:buNone/>
            </a:pPr>
            <a:endParaRPr lang="it-IT" sz="4000" dirty="0"/>
          </a:p>
          <a:p>
            <a:pPr marL="0" indent="0">
              <a:buNone/>
            </a:pPr>
            <a:endParaRPr lang="it-IT" dirty="0"/>
          </a:p>
          <a:p>
            <a:pPr marL="0"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18052303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050018"/>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050019"/>
            <a:ext cx="8229600" cy="5807981"/>
          </a:xfrm>
        </p:spPr>
        <p:txBody>
          <a:bodyPr>
            <a:normAutofit fontScale="25000" lnSpcReduction="20000"/>
          </a:bodyPr>
          <a:lstStyle/>
          <a:p>
            <a:pPr marL="0" indent="0">
              <a:buNone/>
            </a:pPr>
            <a:r>
              <a:rPr lang="it-IT" sz="6000" b="1" dirty="0"/>
              <a:t>Art. 1-sexies.</a:t>
            </a:r>
            <a:r>
              <a:rPr lang="it-IT" sz="6000" dirty="0"/>
              <a:t>  </a:t>
            </a:r>
            <a:r>
              <a:rPr lang="it-IT" sz="6000" i="1" dirty="0"/>
              <a:t>Disciplina relativa alle lievi difformità edilizie e alle pratiche pendenti ai fini dell'accelerazione dell'attività di ricostruzione o di riparazione degli edifici privati.</a:t>
            </a:r>
          </a:p>
          <a:p>
            <a:endParaRPr lang="it-IT" sz="6000" dirty="0"/>
          </a:p>
          <a:p>
            <a:pPr marL="0" indent="0">
              <a:buNone/>
            </a:pPr>
            <a:r>
              <a:rPr lang="it-IT" sz="6000" b="1" dirty="0"/>
              <a:t>6.</a:t>
            </a:r>
            <a:r>
              <a:rPr lang="it-IT" sz="6000" dirty="0"/>
              <a:t>  Al fine di accelerare l'attività di ricostruzione o di riparazione degli edifici privati ubicati nei territori delle Regioni Abruzzo, Lazio, Marche ed Umbria danneggiati dagli eventi sismici verificatisi a far data dal 24 agosto 2016, in presenza di domande di sanatoria edilizia, formulate ai sensi della </a:t>
            </a:r>
            <a:r>
              <a:rPr lang="it-IT" sz="6000" i="1" dirty="0">
                <a:hlinkClick r:id="rId3"/>
              </a:rPr>
              <a:t>legge 28 febbraio 1985, n. 47</a:t>
            </a:r>
            <a:r>
              <a:rPr lang="it-IT" sz="6000" dirty="0"/>
              <a:t>, dell'</a:t>
            </a:r>
            <a:r>
              <a:rPr lang="it-IT" sz="6000" i="1" dirty="0">
                <a:hlinkClick r:id="rId4"/>
              </a:rPr>
              <a:t>articolo 39 della legge 23 dicembre 1994, n. 724</a:t>
            </a:r>
            <a:r>
              <a:rPr lang="it-IT" sz="6000" dirty="0"/>
              <a:t>, o dell'</a:t>
            </a:r>
            <a:r>
              <a:rPr lang="it-IT" sz="6000" i="1" dirty="0">
                <a:hlinkClick r:id="rId5"/>
              </a:rPr>
              <a:t>articolo 32 del decreto-legge 30 settembre 2003, n. 269</a:t>
            </a:r>
            <a:r>
              <a:rPr lang="it-IT" sz="6000" dirty="0"/>
              <a:t>, convertito, con modificazioni, dalla </a:t>
            </a:r>
            <a:r>
              <a:rPr lang="it-IT" sz="6000" i="1" dirty="0">
                <a:hlinkClick r:id="rId6"/>
              </a:rPr>
              <a:t>legge 24 novembre 2003, n. 326</a:t>
            </a:r>
            <a:r>
              <a:rPr lang="it-IT" sz="6000" dirty="0"/>
              <a:t>, non definite alla data di entrata in vigore della legge di conversione del presente decreto, la certificazione di idoneità sismica, ove richiesta per l'adozione del provvedimento di concessione o di autorizzazione in sanatoria e dell'agibilità, è sostituita da perizia del tecnico incaricato del progetto di adeguamento e miglioramento sismico, che redige certificato di idoneità statica secondo quanto previsto dal </a:t>
            </a:r>
            <a:r>
              <a:rPr lang="it-IT" sz="6000" i="1" dirty="0">
                <a:hlinkClick r:id="rId7"/>
              </a:rPr>
              <a:t>decreto del Ministro dei lavori pubblici 15 maggio 1985</a:t>
            </a:r>
            <a:r>
              <a:rPr lang="it-IT" sz="6000" dirty="0"/>
              <a:t>, pubblicato nella </a:t>
            </a:r>
            <a:r>
              <a:rPr lang="it-IT" sz="6000" i="1" dirty="0"/>
              <a:t>Gazzetta </a:t>
            </a:r>
            <a:r>
              <a:rPr lang="it-IT" sz="6000" i="1" dirty="0" err="1"/>
              <a:t>Ufficiale</a:t>
            </a:r>
            <a:r>
              <a:rPr lang="it-IT" sz="6000" dirty="0" err="1"/>
              <a:t>n</a:t>
            </a:r>
            <a:r>
              <a:rPr lang="it-IT" sz="6000" dirty="0"/>
              <a:t>. 135 del 10 giugno 1985, effettuando le verifiche in esso previste, con particolare riferimento a quelle opportune relative ai materiali. Il certificato di idoneità statica attesta il rispetto di quanto previsto dal suddetto </a:t>
            </a:r>
            <a:r>
              <a:rPr lang="it-IT" sz="6000" i="1" dirty="0">
                <a:hlinkClick r:id="rId7"/>
              </a:rPr>
              <a:t>decreto ministeriale 15 maggio 1985</a:t>
            </a:r>
            <a:r>
              <a:rPr lang="it-IT" sz="6000" dirty="0"/>
              <a:t>. Nel caso in cui non risulti possibile la redazione del certificato di idoneità statica ai sensi del </a:t>
            </a:r>
            <a:r>
              <a:rPr lang="it-IT" sz="6000" i="1" dirty="0">
                <a:hlinkClick r:id="rId8"/>
              </a:rPr>
              <a:t>decreto ministeriale 15 maggio 1985</a:t>
            </a:r>
            <a:r>
              <a:rPr lang="it-IT" sz="6000" dirty="0"/>
              <a:t>, il tecnico incaricato indica gli interventi necessari che avrebbero consentito la redazione del certificato di idoneità statica valutandone i costi. In tal caso, l'autorizzazione statica o sismica è rilasciata dal competente ufficio regionale o dalla Conferenza regionale di cui al comma 4 dell'</a:t>
            </a:r>
            <a:r>
              <a:rPr lang="it-IT" sz="6000" i="1" dirty="0">
                <a:hlinkClick r:id="rId9"/>
              </a:rPr>
              <a:t>articolo 16 del decreto-legge 17 ottobre 2016, n. 189</a:t>
            </a:r>
            <a:r>
              <a:rPr lang="it-IT" sz="6000" dirty="0"/>
              <a:t>, convertito, con modificazioni, dalla </a:t>
            </a:r>
            <a:r>
              <a:rPr lang="it-IT" sz="6000" i="1" dirty="0">
                <a:hlinkClick r:id="rId10"/>
              </a:rPr>
              <a:t>legge 15 dicembre 2016, n. 229</a:t>
            </a:r>
            <a:r>
              <a:rPr lang="it-IT" sz="6000" dirty="0"/>
              <a:t>. </a:t>
            </a:r>
            <a:br>
              <a:rPr lang="it-IT" sz="6000" dirty="0"/>
            </a:br>
            <a:endParaRPr lang="it-IT" sz="6000" dirty="0"/>
          </a:p>
          <a:p>
            <a:pPr marL="0" indent="0">
              <a:buNone/>
            </a:pPr>
            <a:r>
              <a:rPr lang="it-IT" sz="6000" b="1" dirty="0"/>
              <a:t>7.</a:t>
            </a:r>
            <a:r>
              <a:rPr lang="it-IT" sz="6000" dirty="0"/>
              <a:t>   Ai fini del rilascio dell'autorizzazione prevista dal comma 6, qualora il progetto di riparazione o ricostruzione dell'edificio danneggiato conduca ad un risultato architettonico e strutturale diverso da quello oggetto della domanda di sanatoria, il progetto deve essere corredato di una relazione asseverata del professionista incaricato attestante che le caratteristiche costruttive degli interventi relativi agli abusi sanati non siano state causa esclusiva del danno.</a:t>
            </a:r>
            <a:br>
              <a:rPr lang="it-IT" sz="6000" dirty="0"/>
            </a:br>
            <a:r>
              <a:rPr lang="it-IT" sz="6000" b="1" dirty="0"/>
              <a:t>8.</a:t>
            </a:r>
            <a:r>
              <a:rPr lang="it-IT" sz="6000" dirty="0"/>
              <a:t> Le disposizioni di cui ai commi 6 e 7 si applicano con riferimento ai soli interventi di ricostruzione o riparazione degli immobili distrutti o danneggiati dagli eventi sismici verificatisi a far data dal 24 agosto 2016</a:t>
            </a:r>
          </a:p>
          <a:p>
            <a:pPr marL="0" indent="0">
              <a:buNone/>
            </a:pPr>
            <a:endParaRPr lang="it-IT" sz="4000" dirty="0"/>
          </a:p>
          <a:p>
            <a:pPr marL="0" indent="0">
              <a:buNone/>
            </a:pPr>
            <a:endParaRPr lang="it-IT" dirty="0"/>
          </a:p>
          <a:p>
            <a:pPr marL="0" indent="0">
              <a:buNone/>
            </a:pP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99113414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900" b="1" dirty="0">
                <a:ln w="10541" cmpd="sng">
                  <a:solidFill>
                    <a:schemeClr val="accent1">
                      <a:shade val="88000"/>
                      <a:satMod val="110000"/>
                    </a:schemeClr>
                  </a:solidFill>
                  <a:prstDash val="solid"/>
                </a:ln>
              </a:rPr>
              <a:t>15. </a:t>
            </a:r>
            <a:r>
              <a:rPr lang="it-IT" sz="2900" b="1" cap="all" dirty="0" err="1">
                <a:ln w="10541" cmpd="sng">
                  <a:solidFill>
                    <a:schemeClr val="accent1">
                      <a:shade val="88000"/>
                      <a:satMod val="110000"/>
                    </a:schemeClr>
                  </a:solidFill>
                  <a:prstDash val="solid"/>
                </a:ln>
              </a:rPr>
              <a:t>SANABILITà</a:t>
            </a:r>
            <a:r>
              <a:rPr lang="it-IT" sz="2900" b="1" cap="all" dirty="0">
                <a:ln w="10541" cmpd="sng">
                  <a:solidFill>
                    <a:schemeClr val="accent1">
                      <a:shade val="88000"/>
                      <a:satMod val="110000"/>
                    </a:schemeClr>
                  </a:solidFill>
                  <a:prstDash val="solid"/>
                </a:ln>
              </a:rPr>
              <a:t> E TOLLERANZA EDILIZIA NELLA DISCIPLINA STATALE E REGIONALE RELATIVA AGLI EVENTI SISMICI DEL 2016</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77500" lnSpcReduction="20000"/>
          </a:bodyPr>
          <a:lstStyle/>
          <a:p>
            <a:r>
              <a:rPr lang="it-IT" u="sng" dirty="0"/>
              <a:t>La finalità delle norme </a:t>
            </a:r>
            <a:r>
              <a:rPr lang="it-IT" dirty="0"/>
              <a:t>di cui all’art.1-sexies del D.L. 55/2018 e </a:t>
            </a:r>
            <a:r>
              <a:rPr lang="it-IT" dirty="0" err="1"/>
              <a:t>s.m</a:t>
            </a:r>
            <a:r>
              <a:rPr lang="it-IT" dirty="0"/>
              <a:t>. è evidenziata nella rubrica del medesimo articolo: </a:t>
            </a:r>
            <a:r>
              <a:rPr lang="it-IT" u="sng" dirty="0"/>
              <a:t>accelerare le attività di ricostruzione o di riparazione degli edifici privati</a:t>
            </a:r>
          </a:p>
          <a:p>
            <a:endParaRPr lang="it-IT" dirty="0"/>
          </a:p>
          <a:p>
            <a:r>
              <a:rPr lang="it-IT" b="1" u="sng" dirty="0"/>
              <a:t>L’ambito applicativo delle disposizioni </a:t>
            </a:r>
            <a:r>
              <a:rPr lang="it-IT" dirty="0"/>
              <a:t>concerne gli «interventi edilizi sugli edifici privati nei comuni di cui agli </a:t>
            </a:r>
            <a:r>
              <a:rPr lang="it-IT" i="1" dirty="0">
                <a:hlinkClick r:id="rId3"/>
              </a:rPr>
              <a:t>allegati 1</a:t>
            </a:r>
            <a:r>
              <a:rPr lang="it-IT" dirty="0"/>
              <a:t>, </a:t>
            </a:r>
            <a:r>
              <a:rPr lang="it-IT" i="1" dirty="0">
                <a:hlinkClick r:id="rId4"/>
              </a:rPr>
              <a:t>2</a:t>
            </a:r>
            <a:r>
              <a:rPr lang="it-IT" dirty="0"/>
              <a:t> e </a:t>
            </a:r>
            <a:r>
              <a:rPr lang="it-IT" i="1" dirty="0">
                <a:hlinkClick r:id="rId5"/>
              </a:rPr>
              <a:t>2-bis al decreto-legge 17 ottobre 2016, n. 189</a:t>
            </a:r>
            <a:r>
              <a:rPr lang="it-IT" dirty="0"/>
              <a:t>, convertito, con modificazioni, dalla </a:t>
            </a:r>
            <a:r>
              <a:rPr lang="it-IT" i="1" dirty="0">
                <a:hlinkClick r:id="rId6"/>
              </a:rPr>
              <a:t>legge 15 dicembre 2016, n. 229</a:t>
            </a:r>
            <a:r>
              <a:rPr lang="it-IT" dirty="0"/>
              <a:t>,» relativamente alle due seguenti tipologie</a:t>
            </a:r>
          </a:p>
          <a:p>
            <a:endParaRPr lang="it-IT" dirty="0"/>
          </a:p>
          <a:p>
            <a:pPr lvl="1"/>
            <a:r>
              <a:rPr lang="it-IT" i="1" dirty="0"/>
              <a:t>«realizzati prima degli eventi sismici del 24 agosto 2016 in assenza di titoli edilizi nelle ipotesi di cui all'</a:t>
            </a:r>
            <a:r>
              <a:rPr lang="it-IT" i="1" dirty="0">
                <a:hlinkClick r:id="rId7"/>
              </a:rPr>
              <a:t>articolo 22, comma 1, del testo unico di cui al decreto del Presidente della Repubblica 6 giugno 2001, n. 380</a:t>
            </a:r>
            <a:r>
              <a:rPr lang="it-IT" i="1" dirty="0"/>
              <a:t>, o in difformità da essi …»</a:t>
            </a:r>
          </a:p>
          <a:p>
            <a:pPr marL="457200" lvl="1" indent="0">
              <a:buNone/>
            </a:pPr>
            <a:endParaRPr lang="it-IT" i="1" dirty="0"/>
          </a:p>
          <a:p>
            <a:pPr lvl="1"/>
            <a:r>
              <a:rPr lang="it-IT" i="1" dirty="0"/>
              <a:t>«nelle ipotesi di cui al comma 1-bis del presente articolo»</a:t>
            </a:r>
            <a:r>
              <a:rPr lang="it-IT" dirty="0"/>
              <a:t>, vale a dire </a:t>
            </a:r>
            <a:r>
              <a:rPr lang="it-IT" i="1" dirty="0"/>
              <a:t>«nei casi previsti dalle norme regionali attuative dell'intesa, … di cui al </a:t>
            </a:r>
            <a:r>
              <a:rPr lang="it-IT" i="1" dirty="0">
                <a:hlinkClick r:id="rId8"/>
              </a:rPr>
              <a:t>provvedimento della Conferenza unificata 1° aprile 2009, n. 21/CU</a:t>
            </a:r>
            <a:r>
              <a:rPr lang="it-IT" i="1" dirty="0"/>
              <a:t>, ovvero dalle norme regionali vigenti in materia di urbanistica e di edilizia»</a:t>
            </a:r>
          </a:p>
          <a:p>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2034702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700" b="1" dirty="0">
                <a:ln w="10541" cmpd="sng">
                  <a:solidFill>
                    <a:schemeClr val="accent1">
                      <a:shade val="88000"/>
                      <a:satMod val="110000"/>
                    </a:schemeClr>
                  </a:solidFill>
                  <a:prstDash val="solid"/>
                </a:ln>
              </a:rPr>
              <a:t>15.1.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700" b="1" cap="all" dirty="0">
                <a:ln w="10541" cmpd="sng">
                  <a:solidFill>
                    <a:schemeClr val="accent1">
                      <a:shade val="88000"/>
                      <a:satMod val="110000"/>
                    </a:schemeClr>
                  </a:solidFill>
                  <a:prstDash val="solid"/>
                </a:ln>
              </a:rPr>
            </a:br>
            <a:r>
              <a:rPr lang="it-IT" sz="2700" b="1" cap="all" dirty="0">
                <a:ln w="10541" cmpd="sng">
                  <a:solidFill>
                    <a:schemeClr val="accent1">
                      <a:shade val="88000"/>
                      <a:satMod val="110000"/>
                    </a:schemeClr>
                  </a:solidFill>
                  <a:prstDash val="solid"/>
                </a:ln>
              </a:rPr>
              <a:t>LA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DELLE LIEVI </a:t>
            </a:r>
            <a:r>
              <a:rPr lang="it-IT" sz="2700" b="1" cap="all" dirty="0" err="1">
                <a:ln w="10541" cmpd="sng">
                  <a:solidFill>
                    <a:schemeClr val="accent1">
                      <a:shade val="88000"/>
                      <a:satMod val="110000"/>
                    </a:schemeClr>
                  </a:solidFill>
                  <a:prstDash val="solid"/>
                </a:ln>
              </a:rPr>
              <a:t>DIFFORMITà</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85000" lnSpcReduction="20000"/>
          </a:bodyPr>
          <a:lstStyle/>
          <a:p>
            <a:r>
              <a:rPr lang="it-IT" u="sng" dirty="0"/>
              <a:t>La prima tipologia di interventi coincide con quelli realizzabili, ai sensi dell’art.22, comma 1 TUED, mediante presentazione di SCIA,</a:t>
            </a:r>
            <a:r>
              <a:rPr lang="it-IT" dirty="0"/>
              <a:t> purché conformi </a:t>
            </a:r>
            <a:r>
              <a:rPr lang="it-IT" i="1" dirty="0"/>
              <a:t>«alle previsioni degli strumenti urbanistici, dei regolamenti edilizi e della disciplina urbanistico-edilizia vigente»; </a:t>
            </a:r>
            <a:r>
              <a:rPr lang="it-IT" dirty="0"/>
              <a:t>vale a dire:</a:t>
            </a:r>
          </a:p>
          <a:p>
            <a:endParaRPr lang="it-IT" dirty="0"/>
          </a:p>
          <a:p>
            <a:pPr lvl="1"/>
            <a:r>
              <a:rPr lang="it-IT" dirty="0"/>
              <a:t>a)  gli interventi di </a:t>
            </a:r>
            <a:r>
              <a:rPr lang="it-IT" u="sng" dirty="0"/>
              <a:t>manutenzione straordinaria </a:t>
            </a:r>
            <a:r>
              <a:rPr lang="it-IT" dirty="0"/>
              <a:t>di cui all'articolo 3, comma 1, lettera b), qualora riguardino le parti strutturali dell'edificio; </a:t>
            </a:r>
          </a:p>
          <a:p>
            <a:pPr lvl="1"/>
            <a:endParaRPr lang="it-IT" dirty="0"/>
          </a:p>
          <a:p>
            <a:pPr lvl="1"/>
            <a:r>
              <a:rPr lang="it-IT" dirty="0"/>
              <a:t>b)  gli interventi di </a:t>
            </a:r>
            <a:r>
              <a:rPr lang="it-IT" u="sng" dirty="0"/>
              <a:t>restauro e di risanamento conservativo </a:t>
            </a:r>
            <a:r>
              <a:rPr lang="it-IT" dirty="0"/>
              <a:t>di cui all'articolo 3, comma 1, lettera c), qualora riguardino le parti strutturali dell'edificio; </a:t>
            </a:r>
          </a:p>
          <a:p>
            <a:pPr lvl="1"/>
            <a:endParaRPr lang="it-IT" dirty="0"/>
          </a:p>
          <a:p>
            <a:pPr lvl="1"/>
            <a:r>
              <a:rPr lang="it-IT" dirty="0"/>
              <a:t>c)   gli interventi di </a:t>
            </a:r>
            <a:r>
              <a:rPr lang="it-IT" u="sng" dirty="0"/>
              <a:t>ristrutturazione edilizia </a:t>
            </a:r>
            <a:r>
              <a:rPr lang="it-IT" dirty="0"/>
              <a:t>di cui all'articolo 3, comma 1, lettera d), diversi da quelli indicati nell'articolo 10, comma 1, lettera c.</a:t>
            </a:r>
          </a:p>
          <a:p>
            <a:endParaRPr lang="it-IT" dirty="0"/>
          </a:p>
          <a:p>
            <a:endParaRPr lang="it-IT" dirty="0"/>
          </a:p>
          <a:p>
            <a:pPr lvl="1"/>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09445294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700" b="1" dirty="0">
                <a:ln w="10541" cmpd="sng">
                  <a:solidFill>
                    <a:schemeClr val="accent1">
                      <a:shade val="88000"/>
                      <a:satMod val="110000"/>
                    </a:schemeClr>
                  </a:solidFill>
                  <a:prstDash val="solid"/>
                </a:ln>
              </a:rPr>
              <a:t>15.1.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700" b="1" cap="all" dirty="0">
                <a:ln w="10541" cmpd="sng">
                  <a:solidFill>
                    <a:schemeClr val="accent1">
                      <a:shade val="88000"/>
                      <a:satMod val="110000"/>
                    </a:schemeClr>
                  </a:solidFill>
                  <a:prstDash val="solid"/>
                </a:ln>
              </a:rPr>
            </a:br>
            <a:r>
              <a:rPr lang="it-IT" sz="2700" b="1" cap="all" dirty="0">
                <a:ln w="10541" cmpd="sng">
                  <a:solidFill>
                    <a:schemeClr val="accent1">
                      <a:shade val="88000"/>
                      <a:satMod val="110000"/>
                    </a:schemeClr>
                  </a:solidFill>
                  <a:prstDash val="solid"/>
                </a:ln>
              </a:rPr>
              <a:t>LA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DELLE LIEVI </a:t>
            </a:r>
            <a:r>
              <a:rPr lang="it-IT" sz="2700" b="1" cap="all" dirty="0" err="1">
                <a:ln w="10541" cmpd="sng">
                  <a:solidFill>
                    <a:schemeClr val="accent1">
                      <a:shade val="88000"/>
                      <a:satMod val="110000"/>
                    </a:schemeClr>
                  </a:solidFill>
                  <a:prstDash val="solid"/>
                </a:ln>
              </a:rPr>
              <a:t>DIFFORMITà</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77500" lnSpcReduction="20000"/>
          </a:bodyPr>
          <a:lstStyle/>
          <a:p>
            <a:r>
              <a:rPr lang="it-IT" dirty="0"/>
              <a:t>Per questi interventi soggetti a SCIA ordinaria, ma realizzati in assenza del titolo o in difformità da esso, </a:t>
            </a:r>
            <a:r>
              <a:rPr lang="it-IT" i="1" dirty="0"/>
              <a:t>«il proprietario dell'immobile, pur se diverso dal responsabile dell'abuso, può presentare, anche contestualmente alla domanda di contributo, </a:t>
            </a:r>
            <a:r>
              <a:rPr lang="it-IT" dirty="0"/>
              <a:t>…</a:t>
            </a:r>
            <a:r>
              <a:rPr lang="it-IT" i="1" dirty="0"/>
              <a:t>»</a:t>
            </a:r>
            <a:r>
              <a:rPr lang="it-IT" dirty="0"/>
              <a:t> </a:t>
            </a:r>
            <a:r>
              <a:rPr lang="it-IT" i="1" dirty="0"/>
              <a:t>(«richiesta di permesso o»</a:t>
            </a:r>
            <a:r>
              <a:rPr lang="it-IT" dirty="0"/>
              <a:t>:</a:t>
            </a:r>
            <a:r>
              <a:rPr lang="it-IT" i="1" dirty="0"/>
              <a:t> </a:t>
            </a:r>
            <a:r>
              <a:rPr lang="it-IT" u="sng" dirty="0"/>
              <a:t>abbiamo inserito tra parentesi questa opzione perché la riteniamo riferibile solo alla fattispecie di cui al comma 1-bis relativa agli interventi di cui al «piano casa»)</a:t>
            </a:r>
          </a:p>
          <a:p>
            <a:pPr lvl="1"/>
            <a:r>
              <a:rPr lang="it-IT" dirty="0"/>
              <a:t> </a:t>
            </a:r>
            <a:r>
              <a:rPr lang="it-IT" i="1" dirty="0"/>
              <a:t>«</a:t>
            </a:r>
            <a:r>
              <a:rPr lang="it-IT" b="1" i="1" u="sng" dirty="0"/>
              <a:t>segnalazione certificata di inizio attività in sanatoria, in deroga alle previsioni degli (</a:t>
            </a:r>
            <a:r>
              <a:rPr lang="it-IT" b="1" i="1" u="sng" dirty="0">
                <a:hlinkClick r:id="rId3"/>
              </a:rPr>
              <a:t>articoli 36, comma 1</a:t>
            </a:r>
            <a:r>
              <a:rPr lang="it-IT" b="1" i="1" u="sng" dirty="0"/>
              <a:t>, </a:t>
            </a:r>
            <a:r>
              <a:rPr lang="it-IT" b="1" u="sng" dirty="0"/>
              <a:t>per quanto detto sopra vale per i casi di cui al comma 1-bis</a:t>
            </a:r>
            <a:r>
              <a:rPr lang="it-IT" b="1" i="1" u="sng" dirty="0"/>
              <a:t>) </a:t>
            </a:r>
            <a:r>
              <a:rPr lang="it-IT" b="1" i="1" u="sng" dirty="0">
                <a:hlinkClick r:id="rId4"/>
              </a:rPr>
              <a:t>37, comma 4</a:t>
            </a:r>
            <a:r>
              <a:rPr lang="it-IT" i="1" dirty="0"/>
              <a:t>, e </a:t>
            </a:r>
            <a:r>
              <a:rPr lang="it-IT" i="1" dirty="0">
                <a:hlinkClick r:id="rId5"/>
              </a:rPr>
              <a:t>93 del citato testo unico di cui al decreto del Presidente della Repubblica n. 380 del 2001</a:t>
            </a:r>
            <a:r>
              <a:rPr lang="it-IT" i="1" dirty="0"/>
              <a:t>, </a:t>
            </a:r>
            <a:r>
              <a:rPr lang="it-IT" b="1" i="1" dirty="0"/>
              <a:t>avendo riguardo</a:t>
            </a:r>
            <a:r>
              <a:rPr lang="it-IT" i="1" dirty="0"/>
              <a:t> a quanto rappresentato nel progetto di riparazione o ricostruzione dell'immobile danneggiato </a:t>
            </a:r>
            <a:r>
              <a:rPr lang="it-IT" b="1" i="1" dirty="0"/>
              <a:t>e alla disciplina vigente al momento della presentazione del progetto.»</a:t>
            </a:r>
          </a:p>
          <a:p>
            <a:endParaRPr lang="it-IT" dirty="0"/>
          </a:p>
          <a:p>
            <a:r>
              <a:rPr lang="it-IT" u="sng" dirty="0"/>
              <a:t>È fondamentale, per i temi oggi trattati, la portata derogatoria espressa con riferimento agli art.36, comma 1 e 37, comma 4 del TUED </a:t>
            </a:r>
            <a:r>
              <a:rPr lang="it-IT" dirty="0"/>
              <a:t>(mentre l’art.93 riguarda la «</a:t>
            </a:r>
            <a:r>
              <a:rPr lang="it-IT" i="1" dirty="0"/>
              <a:t>Denuncia dei lavori e presentazione dei progetti di costruzioni in zone sismiche»)</a:t>
            </a:r>
            <a:endParaRPr lang="it-IT"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229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27151288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700" b="1" dirty="0">
                <a:ln w="10541" cmpd="sng">
                  <a:solidFill>
                    <a:schemeClr val="accent1">
                      <a:shade val="88000"/>
                      <a:satMod val="110000"/>
                    </a:schemeClr>
                  </a:solidFill>
                  <a:prstDash val="solid"/>
                </a:ln>
              </a:rPr>
              <a:t>15.1.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700" b="1" cap="all" dirty="0">
                <a:ln w="10541" cmpd="sng">
                  <a:solidFill>
                    <a:schemeClr val="accent1">
                      <a:shade val="88000"/>
                      <a:satMod val="110000"/>
                    </a:schemeClr>
                  </a:solidFill>
                  <a:prstDash val="solid"/>
                </a:ln>
              </a:rPr>
            </a:br>
            <a:r>
              <a:rPr lang="it-IT" sz="2700" b="1" cap="all" dirty="0">
                <a:ln w="10541" cmpd="sng">
                  <a:solidFill>
                    <a:schemeClr val="accent1">
                      <a:shade val="88000"/>
                      <a:satMod val="110000"/>
                    </a:schemeClr>
                  </a:solidFill>
                  <a:prstDash val="solid"/>
                </a:ln>
              </a:rPr>
              <a:t>LA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DELLE LIEVI </a:t>
            </a:r>
            <a:r>
              <a:rPr lang="it-IT" sz="2700" b="1" cap="all" dirty="0" err="1">
                <a:ln w="10541" cmpd="sng">
                  <a:solidFill>
                    <a:schemeClr val="accent1">
                      <a:shade val="88000"/>
                      <a:satMod val="110000"/>
                    </a:schemeClr>
                  </a:solidFill>
                  <a:prstDash val="solid"/>
                </a:ln>
              </a:rPr>
              <a:t>DIFFORMITà</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70000" lnSpcReduction="20000"/>
          </a:bodyPr>
          <a:lstStyle/>
          <a:p>
            <a:r>
              <a:rPr lang="it-IT" dirty="0"/>
              <a:t>In sostanza, in forza dell’art.1-sexies del </a:t>
            </a:r>
            <a:r>
              <a:rPr lang="it-IT" dirty="0" err="1"/>
              <a:t>d.l.</a:t>
            </a:r>
            <a:r>
              <a:rPr lang="it-IT" dirty="0"/>
              <a:t> 55/2018, </a:t>
            </a:r>
            <a:r>
              <a:rPr lang="it-IT" u="sng" dirty="0"/>
              <a:t>chi ha realizzato interventi di manutenzione straordinaria, di risanamento conservativo e restauro, o di ristrutturazione edilizia leggera senza SCIA o in difformità da questa (come chi ha operato senza permesso di costruire o in difformità da esso per gli interventi consenti dalle leggi regionali sul piano casa),  </a:t>
            </a:r>
            <a:r>
              <a:rPr lang="it-IT" b="1" u="sng" dirty="0"/>
              <a:t>può sottrarsi all’applicazione delle sanzioni demolitorie anche se trattasi di interventi difformi alla disciplina urbanistico-edilizia vigente all’epoca della realizzazione degli abusi</a:t>
            </a:r>
            <a:r>
              <a:rPr lang="it-IT" dirty="0"/>
              <a:t>, </a:t>
            </a:r>
            <a:r>
              <a:rPr lang="it-IT" b="1" dirty="0"/>
              <a:t>purché gli interventi siano conformi alla disciplina vigente al momento della presentazione della domanda di sanatoria e alla seguente ulteriore condizione</a:t>
            </a:r>
          </a:p>
          <a:p>
            <a:endParaRPr lang="it-IT" dirty="0"/>
          </a:p>
          <a:p>
            <a:pPr lvl="1"/>
            <a:r>
              <a:rPr lang="it-IT" i="1" dirty="0"/>
              <a:t>«il pagamento della sanzione di cui ai predetti articoli 36 e 37, comma 4, il cui importo non può essere superiore a 5.164 euro e inferiore a 516 euro, in misura determinata dal responsabile del procedimento comunale in relazione all'aumento di valore dell'immobile, valutato per differenza tra il valore dello stato realizzato e quello precedente all'abuso»</a:t>
            </a:r>
          </a:p>
          <a:p>
            <a:pPr lvl="1"/>
            <a:endParaRPr lang="it-IT" i="1" dirty="0"/>
          </a:p>
          <a:p>
            <a:pPr lvl="2"/>
            <a:r>
              <a:rPr lang="it-IT" sz="2300" dirty="0"/>
              <a:t>Il comma 1 dell’art.1-sexies termina, ricordando che </a:t>
            </a:r>
            <a:r>
              <a:rPr lang="it-IT" sz="2300" i="1" dirty="0"/>
              <a:t>«L'inizio dei lavori è comunque subordinato al rilascio dell'autorizzazione statica o sismica, ove richiesta»</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9898075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700" b="1" dirty="0">
                <a:ln w="10541" cmpd="sng">
                  <a:solidFill>
                    <a:schemeClr val="accent1">
                      <a:shade val="88000"/>
                      <a:satMod val="110000"/>
                    </a:schemeClr>
                  </a:solidFill>
                  <a:prstDash val="solid"/>
                </a:ln>
              </a:rPr>
              <a:t>15.1.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700" b="1" cap="all" dirty="0">
                <a:ln w="10541" cmpd="sng">
                  <a:solidFill>
                    <a:schemeClr val="accent1">
                      <a:shade val="88000"/>
                      <a:satMod val="110000"/>
                    </a:schemeClr>
                  </a:solidFill>
                  <a:prstDash val="solid"/>
                </a:ln>
              </a:rPr>
            </a:br>
            <a:r>
              <a:rPr lang="it-IT" sz="2700" b="1" cap="all" dirty="0">
                <a:ln w="10541" cmpd="sng">
                  <a:solidFill>
                    <a:schemeClr val="accent1">
                      <a:shade val="88000"/>
                      <a:satMod val="110000"/>
                    </a:schemeClr>
                  </a:solidFill>
                  <a:prstDash val="solid"/>
                </a:ln>
              </a:rPr>
              <a:t>LA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DELLE LIEVI </a:t>
            </a:r>
            <a:r>
              <a:rPr lang="it-IT" sz="2700" b="1" cap="all" dirty="0" err="1">
                <a:ln w="10541" cmpd="sng">
                  <a:solidFill>
                    <a:schemeClr val="accent1">
                      <a:shade val="88000"/>
                      <a:satMod val="110000"/>
                    </a:schemeClr>
                  </a:solidFill>
                  <a:prstDash val="solid"/>
                </a:ln>
              </a:rPr>
              <a:t>DIFFORMITà</a:t>
            </a:r>
            <a:r>
              <a:rPr lang="it-IT" b="1" cap="all" dirty="0">
                <a:ln w="10541" cmpd="sng">
                  <a:solidFill>
                    <a:schemeClr val="accent1">
                      <a:shade val="88000"/>
                      <a:satMod val="110000"/>
                    </a:schemeClr>
                  </a:solidFill>
                  <a:prstDash val="solid"/>
                </a:ln>
              </a:rPr>
              <a:t/>
            </a:r>
            <a:br>
              <a:rPr lang="it-IT" b="1" cap="all" dirty="0">
                <a:ln w="10541" cmpd="sng">
                  <a:solidFill>
                    <a:schemeClr val="accent1">
                      <a:shade val="88000"/>
                      <a:satMod val="110000"/>
                    </a:schemeClr>
                  </a:solidFill>
                  <a:prstDash val="solid"/>
                </a:ln>
              </a:rPr>
            </a:br>
            <a:endParaRPr lang="it-IT"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fontScale="85000" lnSpcReduction="10000"/>
          </a:bodyPr>
          <a:lstStyle/>
          <a:p>
            <a:r>
              <a:rPr lang="it-IT" dirty="0"/>
              <a:t>Possiamo intendere l’effettiva portata derogatoria di questa normativa «post-terremoto» solo se abbiamo presente il pluridecennale dibattito dottrinario e giurisprudenziale sulla ammissibilità della c.d. «sanatoria impropria» intesa come facoltà di regolarizzare gli abusi sostanziali difformi dalle norme vigenti all’epoca della loro realizzazione, ma conformi alla disciplina urbanistico-edilizia vigente al momento della presentazione dell’istanza</a:t>
            </a:r>
          </a:p>
          <a:p>
            <a:endParaRPr lang="it-IT" i="1" dirty="0"/>
          </a:p>
          <a:p>
            <a:r>
              <a:rPr lang="it-IT" dirty="0"/>
              <a:t>La «sanatoria giurisprudenziale» espunta per via legislativa (e interpretativa grazie alla Corte Costituzionale) dalla codificazione, negli artt.36 e 37, comma 4 del TUED, dell’accertamento della doppia conformità, riemerge di nuovo, </a:t>
            </a:r>
            <a:r>
              <a:rPr lang="it-IT" dirty="0" err="1"/>
              <a:t>carsicamente</a:t>
            </a:r>
            <a:r>
              <a:rPr lang="it-IT" dirty="0"/>
              <a:t>, come strumento per agevolare la ricostruzione post-sisma, nell’art.1-sexies del  D.L. 55/2018</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91069915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
            <a:ext cx="8229600" cy="1175656"/>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000" b="1" dirty="0">
                <a:ln w="10541" cmpd="sng">
                  <a:solidFill>
                    <a:schemeClr val="accent1">
                      <a:shade val="88000"/>
                      <a:satMod val="110000"/>
                    </a:schemeClr>
                  </a:solidFill>
                  <a:prstDash val="solid"/>
                </a:ln>
              </a:rPr>
              <a:t>15.2. </a:t>
            </a:r>
            <a:r>
              <a:rPr lang="it-IT" sz="2000" b="1" cap="all" dirty="0" err="1">
                <a:ln w="10541" cmpd="sng">
                  <a:solidFill>
                    <a:schemeClr val="accent1">
                      <a:shade val="88000"/>
                      <a:satMod val="110000"/>
                    </a:schemeClr>
                  </a:solidFill>
                  <a:prstDash val="solid"/>
                </a:ln>
              </a:rPr>
              <a:t>SANABILITà</a:t>
            </a:r>
            <a:r>
              <a:rPr lang="it-IT" sz="20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000" b="1" cap="all" dirty="0">
                <a:ln w="10541" cmpd="sng">
                  <a:solidFill>
                    <a:schemeClr val="accent1">
                      <a:shade val="88000"/>
                      <a:satMod val="110000"/>
                    </a:schemeClr>
                  </a:solidFill>
                  <a:prstDash val="solid"/>
                </a:ln>
              </a:rPr>
            </a:br>
            <a:r>
              <a:rPr lang="it-IT" sz="2000" b="1" cap="all" dirty="0">
                <a:ln w="10541" cmpd="sng">
                  <a:solidFill>
                    <a:schemeClr val="accent1">
                      <a:shade val="88000"/>
                      <a:satMod val="110000"/>
                    </a:schemeClr>
                  </a:solidFill>
                  <a:prstDash val="solid"/>
                </a:ln>
              </a:rPr>
              <a:t>LA </a:t>
            </a:r>
            <a:r>
              <a:rPr lang="it-IT" sz="2000" b="1" cap="all" dirty="0" err="1">
                <a:ln w="10541" cmpd="sng">
                  <a:solidFill>
                    <a:schemeClr val="accent1">
                      <a:shade val="88000"/>
                      <a:satMod val="110000"/>
                    </a:schemeClr>
                  </a:solidFill>
                  <a:prstDash val="solid"/>
                </a:ln>
              </a:rPr>
              <a:t>SANABILITà</a:t>
            </a:r>
            <a:r>
              <a:rPr lang="it-IT" sz="2000" b="1" cap="all" dirty="0">
                <a:ln w="10541" cmpd="sng">
                  <a:solidFill>
                    <a:schemeClr val="accent1">
                      <a:shade val="88000"/>
                      <a:satMod val="110000"/>
                    </a:schemeClr>
                  </a:solidFill>
                  <a:prstDash val="solid"/>
                </a:ln>
              </a:rPr>
              <a:t> DEGLI INCREMENTI VOLUMETRICI AMMESSI DAL «PIANO CASA»</a:t>
            </a:r>
            <a:br>
              <a:rPr lang="it-IT" sz="2000" b="1" cap="all" dirty="0">
                <a:ln w="10541" cmpd="sng">
                  <a:solidFill>
                    <a:schemeClr val="accent1">
                      <a:shade val="88000"/>
                      <a:satMod val="110000"/>
                    </a:schemeClr>
                  </a:solidFill>
                  <a:prstDash val="solid"/>
                </a:ln>
              </a:rPr>
            </a:br>
            <a:endParaRPr lang="it-IT" sz="20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175657"/>
            <a:ext cx="8229600" cy="5682343"/>
          </a:xfrm>
        </p:spPr>
        <p:txBody>
          <a:bodyPr>
            <a:normAutofit fontScale="62500" lnSpcReduction="20000"/>
          </a:bodyPr>
          <a:lstStyle/>
          <a:p>
            <a:r>
              <a:rPr lang="it-IT" u="sng" dirty="0"/>
              <a:t>Lo stesso meccanismo di sanabilità «impropria», </a:t>
            </a:r>
            <a:r>
              <a:rPr lang="it-IT" dirty="0"/>
              <a:t>ossia condizionato al rispetto del solo parametro normativo vigente al momento del progetto in sanatoria, </a:t>
            </a:r>
            <a:r>
              <a:rPr lang="it-IT" u="sng" dirty="0"/>
              <a:t>si applica</a:t>
            </a:r>
            <a:r>
              <a:rPr lang="it-IT" dirty="0"/>
              <a:t> (come abbiamo anticipato), ai sensi del combinato disposto dei commi 1 e 1-bis dell’art. 1-sexies del </a:t>
            </a:r>
            <a:r>
              <a:rPr lang="it-IT" dirty="0" err="1"/>
              <a:t>d.l.</a:t>
            </a:r>
            <a:r>
              <a:rPr lang="it-IT" dirty="0"/>
              <a:t> 55/2018, </a:t>
            </a:r>
            <a:r>
              <a:rPr lang="it-IT" u="sng" dirty="0"/>
              <a:t>agli interventi derogatori ammessi dalla normativa «premiale» dei c.d. «piani casa» regionali</a:t>
            </a:r>
          </a:p>
          <a:p>
            <a:endParaRPr lang="it-IT" dirty="0"/>
          </a:p>
          <a:p>
            <a:pPr lvl="1"/>
            <a:r>
              <a:rPr lang="it-IT" sz="2600" dirty="0"/>
              <a:t>Anche per questo aspetto </a:t>
            </a:r>
            <a:r>
              <a:rPr lang="it-IT" sz="2600" b="1" dirty="0"/>
              <a:t>risulta derogato il divieto </a:t>
            </a:r>
            <a:r>
              <a:rPr lang="it-IT" sz="2600" dirty="0"/>
              <a:t>(che abbiamo ampiamente illustrato) </a:t>
            </a:r>
            <a:r>
              <a:rPr lang="it-IT" sz="2600" b="1" dirty="0"/>
              <a:t>di realizzare detti interventi in sanatoria</a:t>
            </a:r>
            <a:r>
              <a:rPr lang="it-IT" sz="2600" dirty="0"/>
              <a:t>, ossia sulla base del rilascio di un titolo postumo</a:t>
            </a:r>
          </a:p>
          <a:p>
            <a:endParaRPr lang="it-IT" dirty="0"/>
          </a:p>
          <a:p>
            <a:r>
              <a:rPr lang="it-IT" u="sng" dirty="0"/>
              <a:t>In questo caso si tratta di interventi di ampliamento volumetrico o ristrutturazione edilizia «pesante» di maggiore consistenza rispetto a quelli ammessi a SCIA ordinaria, per i quali l’art.1-sexies consente al proprietario dell’immobile, negli stessi termini visti per la SCIA in sanatoria, di presentare, contestualmente alla domanda di contributo per la ricostruzione - che però in tale caso non spetta per la parte relativa all'incremento di volume -, anche il permesso in sanatoria, questa volta in deroga dall’art.36 TUED</a:t>
            </a:r>
          </a:p>
          <a:p>
            <a:endParaRPr lang="it-IT" dirty="0"/>
          </a:p>
          <a:p>
            <a:pPr lvl="1"/>
            <a:r>
              <a:rPr lang="it-IT" sz="2600" dirty="0"/>
              <a:t>In questo caso </a:t>
            </a:r>
            <a:r>
              <a:rPr lang="it-IT" sz="2600" u="sng" dirty="0"/>
              <a:t>anche l’entità della fiscalizzazione dell’abuso è particolarmente conveniente perché in luogo dell’oblazione pari al doppio del contributo di costruzione è previsto, come per la SCIA in sanatoria, il pagamento di  un  importo non superiore a 5.164 euro,</a:t>
            </a:r>
            <a:r>
              <a:rPr lang="it-IT" sz="2600" dirty="0"/>
              <a:t> in misura determinata dal responsabile del procedimento comunale in relazione all'aumento di valore dell'immobile conseguente alla realizzazione dell’abuso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79183298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7086"/>
            <a:ext cx="8229600" cy="1534885"/>
          </a:xfrm>
          <a:ln w="25400" cmpd="sng">
            <a:solidFill>
              <a:schemeClr val="tx2"/>
            </a:solidFill>
          </a:ln>
        </p:spPr>
        <p:txBody>
          <a:bodyPr>
            <a:normAutofit fontScale="90000"/>
          </a:bodyPr>
          <a:lstStyle/>
          <a:p>
            <a:r>
              <a:rPr lang="it-IT" sz="2900" b="1" dirty="0">
                <a:ln w="10541" cmpd="sng">
                  <a:solidFill>
                    <a:schemeClr val="accent1">
                      <a:shade val="88000"/>
                      <a:satMod val="110000"/>
                    </a:schemeClr>
                  </a:solidFill>
                  <a:prstDash val="solid"/>
                </a:ln>
              </a:rPr>
              <a:t/>
            </a:r>
            <a:br>
              <a:rPr lang="it-IT" sz="2900" b="1" dirty="0">
                <a:ln w="10541" cmpd="sng">
                  <a:solidFill>
                    <a:schemeClr val="accent1">
                      <a:shade val="88000"/>
                      <a:satMod val="110000"/>
                    </a:schemeClr>
                  </a:solidFill>
                  <a:prstDash val="solid"/>
                </a:ln>
              </a:rPr>
            </a:br>
            <a:r>
              <a:rPr lang="it-IT" sz="2700" b="1" dirty="0">
                <a:ln w="10541" cmpd="sng">
                  <a:solidFill>
                    <a:schemeClr val="accent1">
                      <a:shade val="88000"/>
                      <a:satMod val="110000"/>
                    </a:schemeClr>
                  </a:solidFill>
                  <a:prstDash val="solid"/>
                </a:ln>
              </a:rPr>
              <a:t>15.2.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700" b="1" cap="all" dirty="0">
                <a:ln w="10541" cmpd="sng">
                  <a:solidFill>
                    <a:schemeClr val="accent1">
                      <a:shade val="88000"/>
                      <a:satMod val="110000"/>
                    </a:schemeClr>
                  </a:solidFill>
                  <a:prstDash val="solid"/>
                </a:ln>
              </a:rPr>
            </a:br>
            <a:r>
              <a:rPr lang="it-IT" sz="2700" b="1" cap="all" dirty="0">
                <a:ln w="10541" cmpd="sng">
                  <a:solidFill>
                    <a:schemeClr val="accent1">
                      <a:shade val="88000"/>
                      <a:satMod val="110000"/>
                    </a:schemeClr>
                  </a:solidFill>
                  <a:prstDash val="solid"/>
                </a:ln>
              </a:rPr>
              <a:t>LA </a:t>
            </a:r>
            <a:r>
              <a:rPr lang="it-IT" sz="2700" b="1" cap="all" dirty="0" err="1">
                <a:ln w="10541" cmpd="sng">
                  <a:solidFill>
                    <a:schemeClr val="accent1">
                      <a:shade val="88000"/>
                      <a:satMod val="110000"/>
                    </a:schemeClr>
                  </a:solidFill>
                  <a:prstDash val="solid"/>
                </a:ln>
              </a:rPr>
              <a:t>SANABILITà</a:t>
            </a:r>
            <a:r>
              <a:rPr lang="it-IT" sz="2700" b="1" cap="all" dirty="0">
                <a:ln w="10541" cmpd="sng">
                  <a:solidFill>
                    <a:schemeClr val="accent1">
                      <a:shade val="88000"/>
                      <a:satMod val="110000"/>
                    </a:schemeClr>
                  </a:solidFill>
                  <a:prstDash val="solid"/>
                </a:ln>
              </a:rPr>
              <a:t> DEGLI INCREMENTI VOLUMETRICI AMMESSI DAL «PIANO CASA»</a:t>
            </a:r>
            <a:br>
              <a:rPr lang="it-IT" sz="2700" b="1" cap="all" dirty="0">
                <a:ln w="10541" cmpd="sng">
                  <a:solidFill>
                    <a:schemeClr val="accent1">
                      <a:shade val="88000"/>
                      <a:satMod val="110000"/>
                    </a:schemeClr>
                  </a:solidFill>
                  <a:prstDash val="solid"/>
                </a:ln>
              </a:rPr>
            </a:br>
            <a:endParaRPr lang="it-IT" sz="27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21971"/>
            <a:ext cx="8229600" cy="5236029"/>
          </a:xfrm>
        </p:spPr>
        <p:txBody>
          <a:bodyPr>
            <a:normAutofit/>
          </a:bodyPr>
          <a:lstStyle/>
          <a:p>
            <a:r>
              <a:rPr lang="it-IT" dirty="0"/>
              <a:t>L’unica condizione ostativa alla introdotta sanabilità degli interventi ammessi dalla legislazione regionale in materia di piani casa, è posta in chiusura del comma 1-bis dell’art.1-sexies in argomento</a:t>
            </a:r>
          </a:p>
          <a:p>
            <a:endParaRPr lang="it-IT" dirty="0"/>
          </a:p>
          <a:p>
            <a:pPr lvl="1"/>
            <a:r>
              <a:rPr lang="it-IT" sz="2200" dirty="0"/>
              <a:t>La sanatoria </a:t>
            </a:r>
            <a:r>
              <a:rPr lang="it-IT" sz="2200" i="1" dirty="0"/>
              <a:t>«</a:t>
            </a:r>
            <a:r>
              <a:rPr lang="it-IT" i="1" dirty="0"/>
              <a:t>non trova applicazione nel caso in cui le costruzioni siano state interessate da interventi edilizi totalmente abusivi per i quali sono stati emessi i relativi ordini di demolizione</a:t>
            </a:r>
            <a:r>
              <a:rPr lang="it-IT" sz="2200" i="1" dirty="0"/>
              <a:t>»</a:t>
            </a:r>
            <a:r>
              <a:rPr lang="it-IT" sz="2200" dirty="0"/>
              <a:t>	</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58578047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8857"/>
            <a:ext cx="8229600" cy="1528989"/>
          </a:xfrm>
          <a:ln w="25400" cmpd="sng">
            <a:solidFill>
              <a:schemeClr val="tx2"/>
            </a:solidFill>
          </a:ln>
        </p:spPr>
        <p:txBody>
          <a:bodyPr>
            <a:normAutofit/>
          </a:bodyPr>
          <a:lstStyle/>
          <a:p>
            <a:r>
              <a:rPr lang="it-IT" sz="2200" b="1" dirty="0">
                <a:ln w="10541" cmpd="sng">
                  <a:solidFill>
                    <a:schemeClr val="accent1">
                      <a:shade val="88000"/>
                      <a:satMod val="110000"/>
                    </a:schemeClr>
                  </a:solidFill>
                  <a:prstDash val="solid"/>
                </a:ln>
              </a:rPr>
              <a:t>15.3. </a:t>
            </a:r>
            <a:r>
              <a:rPr lang="it-IT" sz="2200" b="1" cap="all" dirty="0" err="1">
                <a:ln w="10541" cmpd="sng">
                  <a:solidFill>
                    <a:schemeClr val="accent1">
                      <a:shade val="88000"/>
                      <a:satMod val="110000"/>
                    </a:schemeClr>
                  </a:solidFill>
                  <a:prstDash val="solid"/>
                </a:ln>
              </a:rPr>
              <a:t>SANABILITà</a:t>
            </a:r>
            <a:r>
              <a:rPr lang="it-IT" sz="22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200" b="1" cap="all" dirty="0">
                <a:ln w="10541" cmpd="sng">
                  <a:solidFill>
                    <a:schemeClr val="accent1">
                      <a:shade val="88000"/>
                      <a:satMod val="110000"/>
                    </a:schemeClr>
                  </a:solidFill>
                  <a:prstDash val="solid"/>
                </a:ln>
              </a:rPr>
            </a:br>
            <a:r>
              <a:rPr lang="it-IT" sz="2200" b="1" cap="all" dirty="0">
                <a:ln w="10541" cmpd="sng">
                  <a:solidFill>
                    <a:schemeClr val="accent1">
                      <a:shade val="88000"/>
                      <a:satMod val="110000"/>
                    </a:schemeClr>
                  </a:solidFill>
                  <a:prstDash val="solid"/>
                </a:ln>
              </a:rPr>
              <a:t>LA PARZIALE DEROGA AL DIVIETO DI RILASCIO DI AUTORIZZAZIONI PAESAGGISTICHE IN SANATORIA</a:t>
            </a:r>
            <a:endParaRPr lang="it-IT" sz="22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774371"/>
            <a:ext cx="8229600" cy="5083629"/>
          </a:xfrm>
        </p:spPr>
        <p:txBody>
          <a:bodyPr>
            <a:normAutofit fontScale="92500" lnSpcReduction="20000"/>
          </a:bodyPr>
          <a:lstStyle/>
          <a:p>
            <a:r>
              <a:rPr lang="it-IT" u="sng" dirty="0"/>
              <a:t>Tralasciamo qui, per ragioni di economia espositiva,</a:t>
            </a:r>
          </a:p>
          <a:p>
            <a:endParaRPr lang="it-IT" dirty="0"/>
          </a:p>
          <a:p>
            <a:pPr lvl="1"/>
            <a:r>
              <a:rPr lang="it-IT" dirty="0"/>
              <a:t> sia la disamina delle ulteriori disposizioni, contenute nel comma 3 dell’art.1-sexies, che attengono ai requisiti della sicurezza sismica e tecnico-edilizia di cui alla seconda parte del TUED, che vanno dimostrati anche ai fini della definizione delle pratiche di sanatoria presentate, ai sensi dei commi 1 e 1-bis,  con le domande di contribuzione per gli interventi di ricostruzione post-terremoto</a:t>
            </a:r>
          </a:p>
          <a:p>
            <a:pPr lvl="1"/>
            <a:endParaRPr lang="it-IT" dirty="0"/>
          </a:p>
          <a:p>
            <a:pPr lvl="1"/>
            <a:r>
              <a:rPr lang="it-IT" dirty="0"/>
              <a:t>Sia l’illustrazione dei commi 6, 7 e 8 del medesimo art.1-sexies che riguardano la certificazione di idoneità sismica da presentare per definire le pratiche dei 3 condoni straordinari (del 1985, del 1994 e del 2003) non ancora definite e riguardanti i </a:t>
            </a:r>
            <a:r>
              <a:rPr lang="it-IT" i="1" dirty="0"/>
              <a:t>«soli interventi di ricostruzione o riparazione degli immobili distrutti o danneggiati dagli eventi sismici verificatisi a far data dal 24 agosto 2016»</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84023636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8857"/>
            <a:ext cx="8229600" cy="1528989"/>
          </a:xfrm>
          <a:ln w="25400" cmpd="sng">
            <a:solidFill>
              <a:schemeClr val="tx2"/>
            </a:solidFill>
          </a:ln>
        </p:spPr>
        <p:txBody>
          <a:bodyPr>
            <a:normAutofit/>
          </a:bodyPr>
          <a:lstStyle/>
          <a:p>
            <a:r>
              <a:rPr lang="it-IT" sz="2200" b="1" dirty="0">
                <a:ln w="10541" cmpd="sng">
                  <a:solidFill>
                    <a:schemeClr val="accent1">
                      <a:shade val="88000"/>
                      <a:satMod val="110000"/>
                    </a:schemeClr>
                  </a:solidFill>
                  <a:prstDash val="solid"/>
                </a:ln>
              </a:rPr>
              <a:t>15.3. </a:t>
            </a:r>
            <a:r>
              <a:rPr lang="it-IT" sz="2200" b="1" cap="all" dirty="0" err="1">
                <a:ln w="10541" cmpd="sng">
                  <a:solidFill>
                    <a:schemeClr val="accent1">
                      <a:shade val="88000"/>
                      <a:satMod val="110000"/>
                    </a:schemeClr>
                  </a:solidFill>
                  <a:prstDash val="solid"/>
                </a:ln>
              </a:rPr>
              <a:t>SANABILITà</a:t>
            </a:r>
            <a:r>
              <a:rPr lang="it-IT" sz="22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200" b="1" cap="all" dirty="0">
                <a:ln w="10541" cmpd="sng">
                  <a:solidFill>
                    <a:schemeClr val="accent1">
                      <a:shade val="88000"/>
                      <a:satMod val="110000"/>
                    </a:schemeClr>
                  </a:solidFill>
                  <a:prstDash val="solid"/>
                </a:ln>
              </a:rPr>
            </a:br>
            <a:r>
              <a:rPr lang="it-IT" sz="2200" b="1" cap="all" dirty="0">
                <a:ln w="10541" cmpd="sng">
                  <a:solidFill>
                    <a:schemeClr val="accent1">
                      <a:shade val="88000"/>
                      <a:satMod val="110000"/>
                    </a:schemeClr>
                  </a:solidFill>
                  <a:prstDash val="solid"/>
                </a:ln>
              </a:rPr>
              <a:t>LA PARZIALE DEROGA AL DIVIETO DI RILASCIO DI AUTORIZZAZIONI PAESAGGISTICHE IN SANATORIA</a:t>
            </a:r>
            <a:endParaRPr lang="it-IT" sz="22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774371"/>
            <a:ext cx="8229600" cy="5083629"/>
          </a:xfrm>
        </p:spPr>
        <p:txBody>
          <a:bodyPr>
            <a:normAutofit fontScale="70000" lnSpcReduction="20000"/>
          </a:bodyPr>
          <a:lstStyle/>
          <a:p>
            <a:r>
              <a:rPr lang="it-IT" dirty="0"/>
              <a:t>Vanno invece esaminati </a:t>
            </a:r>
            <a:r>
              <a:rPr lang="it-IT" u="sng" dirty="0"/>
              <a:t>i commi 4 e 5 dell’art.1-sexies, che sempre per i soli interventi ammessi a sanatoria edilizia «impropria» ai sensi dei commi 1 e 1-bis (interventi minori soggetti a SCIA e interventi maggiori ammessi dai «piani casa»), consente di richiedere, in deroga al divieto di rilascio postumo di autorizzazione paesaggistica in sanatoria di cui all’art.146, comma 4 del Codice paesaggio, l’autorizzazione paesaggistica </a:t>
            </a:r>
            <a:r>
              <a:rPr lang="it-IT" dirty="0"/>
              <a:t>ordinaria ex art.146 cit. o quella in forma semplificata di cui al d.P.R.31/2017 </a:t>
            </a:r>
            <a:r>
              <a:rPr lang="it-IT" u="sng" dirty="0"/>
              <a:t>nei seguenti casi:</a:t>
            </a:r>
          </a:p>
          <a:p>
            <a:endParaRPr lang="it-IT" dirty="0"/>
          </a:p>
          <a:p>
            <a:pPr lvl="1"/>
            <a:r>
              <a:rPr lang="it-IT" dirty="0"/>
              <a:t> </a:t>
            </a:r>
            <a:r>
              <a:rPr lang="it-IT" i="1" dirty="0"/>
              <a:t>a</a:t>
            </a:r>
            <a:r>
              <a:rPr lang="it-IT" dirty="0"/>
              <a:t>) per le </a:t>
            </a:r>
            <a:r>
              <a:rPr lang="it-IT" u="sng" dirty="0"/>
              <a:t>opere realizzate su immobili che al momento dell'esecuzione delle opere medesime </a:t>
            </a:r>
            <a:r>
              <a:rPr lang="it-IT" b="1" u="sng" dirty="0"/>
              <a:t>non erano sottoposti a vincolo paesaggistico</a:t>
            </a:r>
            <a:r>
              <a:rPr lang="it-IT" u="sng" dirty="0"/>
              <a:t>;</a:t>
            </a:r>
            <a:r>
              <a:rPr lang="it-IT" dirty="0"/>
              <a:t> </a:t>
            </a:r>
          </a:p>
          <a:p>
            <a:pPr lvl="1"/>
            <a:endParaRPr lang="it-IT" dirty="0"/>
          </a:p>
          <a:p>
            <a:pPr lvl="1"/>
            <a:r>
              <a:rPr lang="it-IT" dirty="0"/>
              <a:t>b) per le </a:t>
            </a:r>
            <a:r>
              <a:rPr lang="it-IT" b="1" dirty="0"/>
              <a:t>opere realizzate in data antecedente a quella di entrata in vigore del </a:t>
            </a:r>
            <a:r>
              <a:rPr lang="it-IT" b="1" dirty="0">
                <a:hlinkClick r:id="rId3"/>
              </a:rPr>
              <a:t>decreto legislativo 24 marzo 2006, n. 157</a:t>
            </a:r>
            <a:r>
              <a:rPr lang="it-IT" dirty="0"/>
              <a:t>, anche se eseguite su immobili già sottoposti a vincolo paesaggistico. </a:t>
            </a:r>
          </a:p>
          <a:p>
            <a:pPr lvl="1"/>
            <a:endParaRPr lang="it-IT" dirty="0"/>
          </a:p>
          <a:p>
            <a:pPr lvl="2"/>
            <a:r>
              <a:rPr lang="it-IT" sz="2300" dirty="0"/>
              <a:t>(trattasi del decreto che ha modificato il Codice del paesaggio di cui al d.lgs.42/2004, rimodulando - anche con norme transitorie ad hoc - l’applicazione del predetto divieto di rilascio dell’autorizzazione paesaggistica in sanatoria) </a:t>
            </a:r>
            <a:endParaRPr lang="it-IT" sz="2300"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235</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4793914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8857"/>
            <a:ext cx="8229600" cy="1528989"/>
          </a:xfrm>
          <a:ln w="25400" cmpd="sng">
            <a:solidFill>
              <a:schemeClr val="tx2"/>
            </a:solidFill>
          </a:ln>
        </p:spPr>
        <p:txBody>
          <a:bodyPr>
            <a:normAutofit/>
          </a:bodyPr>
          <a:lstStyle/>
          <a:p>
            <a:r>
              <a:rPr lang="it-IT" sz="2200" b="1" dirty="0">
                <a:ln w="10541" cmpd="sng">
                  <a:solidFill>
                    <a:schemeClr val="accent1">
                      <a:shade val="88000"/>
                      <a:satMod val="110000"/>
                    </a:schemeClr>
                  </a:solidFill>
                  <a:prstDash val="solid"/>
                </a:ln>
              </a:rPr>
              <a:t>15.3. </a:t>
            </a:r>
            <a:r>
              <a:rPr lang="it-IT" sz="2200" b="1" cap="all" dirty="0" err="1">
                <a:ln w="10541" cmpd="sng">
                  <a:solidFill>
                    <a:schemeClr val="accent1">
                      <a:shade val="88000"/>
                      <a:satMod val="110000"/>
                    </a:schemeClr>
                  </a:solidFill>
                  <a:prstDash val="solid"/>
                </a:ln>
              </a:rPr>
              <a:t>SANABILITà</a:t>
            </a:r>
            <a:r>
              <a:rPr lang="it-IT" sz="22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200" b="1" cap="all" dirty="0">
                <a:ln w="10541" cmpd="sng">
                  <a:solidFill>
                    <a:schemeClr val="accent1">
                      <a:shade val="88000"/>
                      <a:satMod val="110000"/>
                    </a:schemeClr>
                  </a:solidFill>
                  <a:prstDash val="solid"/>
                </a:ln>
              </a:rPr>
            </a:br>
            <a:r>
              <a:rPr lang="it-IT" sz="2200" b="1" cap="all" dirty="0">
                <a:ln w="10541" cmpd="sng">
                  <a:solidFill>
                    <a:schemeClr val="accent1">
                      <a:shade val="88000"/>
                      <a:satMod val="110000"/>
                    </a:schemeClr>
                  </a:solidFill>
                  <a:prstDash val="solid"/>
                </a:ln>
              </a:rPr>
              <a:t>LA PARZIALE DEROGA AL DIVIETO DI RILASCIO DI AUTORIZZAZIONI PAESAGGISTICHE IN SANATORIA</a:t>
            </a:r>
            <a:endParaRPr lang="it-IT" sz="22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774371"/>
            <a:ext cx="8229600" cy="5083629"/>
          </a:xfrm>
        </p:spPr>
        <p:txBody>
          <a:bodyPr>
            <a:normAutofit fontScale="77500" lnSpcReduction="20000"/>
          </a:bodyPr>
          <a:lstStyle/>
          <a:p>
            <a:r>
              <a:rPr lang="it-IT" sz="2600" dirty="0"/>
              <a:t>Ferma restando, in ogni caso, anche per queste sanatorie paesaggistiche, </a:t>
            </a:r>
            <a:r>
              <a:rPr lang="it-IT" sz="2600" i="1" dirty="0"/>
              <a:t>«la verifica di compatibilità dell'intervento con le norme di settore in materia di tutela dal rischio idrogeologico» </a:t>
            </a:r>
            <a:r>
              <a:rPr lang="it-IT" sz="2600" dirty="0"/>
              <a:t>(vedasi comma 4, ultimo periodo), </a:t>
            </a:r>
          </a:p>
          <a:p>
            <a:endParaRPr lang="it-IT" sz="2600" dirty="0"/>
          </a:p>
          <a:p>
            <a:r>
              <a:rPr lang="it-IT" sz="2600" dirty="0"/>
              <a:t>Va ulteriormente segnalato </a:t>
            </a:r>
            <a:r>
              <a:rPr lang="it-IT" sz="2600" u="sng" dirty="0"/>
              <a:t>il successivo comma 5 dell’art.1-sexies </a:t>
            </a:r>
            <a:r>
              <a:rPr lang="it-IT" sz="2600" dirty="0"/>
              <a:t>in trattazione, perché esso (questa volta in deroga alla rigida disposizione di cui alla lettera a), comma 4 dell’art.167 del d.lgs.42/2004 che esclude dalla sanatoria paesaggistica gli interventi che creano volumi o superfici - anche minimi secondo la rigida interpretazione giurisprudenziale) </a:t>
            </a:r>
            <a:r>
              <a:rPr lang="it-IT" sz="2600" u="sng" dirty="0"/>
              <a:t>introduce la «tolleranza» edilizia del 2% anche in ambito paesaggistico, prevedendo che</a:t>
            </a:r>
          </a:p>
          <a:p>
            <a:pPr marL="0" indent="0">
              <a:buNone/>
            </a:pPr>
            <a:endParaRPr lang="it-IT" sz="2400" dirty="0"/>
          </a:p>
          <a:p>
            <a:pPr lvl="1"/>
            <a:r>
              <a:rPr lang="it-IT" sz="2000" i="1" dirty="0"/>
              <a:t>«Ai fini di cui al comma 4, </a:t>
            </a:r>
            <a:r>
              <a:rPr lang="it-IT" sz="2000" b="1" i="1" u="sng" dirty="0"/>
              <a:t>gli incrementi di volume derivanti da minimi scostamenti dimensionali, nella misura massima del 2 per cento </a:t>
            </a:r>
            <a:r>
              <a:rPr lang="it-IT" sz="2000" i="1" dirty="0"/>
              <a:t>per ogni dimensione rispetto al progetto originario, riconducibili a carenza di rappresentazione dei medesimi progetti originari, alle tecnologie di costruzione dell'epoca dei manufatti e alle tolleranze delle misure, purché tali interventi siano eseguiti nel rispetto delle caratteristiche architettoniche, morfo-tipologiche, dei materiali e delle finiture esistenti, </a:t>
            </a:r>
            <a:r>
              <a:rPr lang="it-IT" sz="2000" b="1" i="1" u="sng" dirty="0"/>
              <a:t>non sono considerati difformità che necessitino di sanatoria paesaggistica.»</a:t>
            </a:r>
          </a:p>
          <a:p>
            <a:endParaRPr lang="it-IT" sz="2300"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236</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426547170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8857"/>
            <a:ext cx="8229600" cy="1197429"/>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306287"/>
            <a:ext cx="8229600" cy="5551714"/>
          </a:xfrm>
        </p:spPr>
        <p:txBody>
          <a:bodyPr>
            <a:normAutofit fontScale="32500" lnSpcReduction="20000"/>
          </a:bodyPr>
          <a:lstStyle/>
          <a:p>
            <a:r>
              <a:rPr lang="it-IT" sz="5500" dirty="0"/>
              <a:t> Le norme statali di cui all’art.1-sexies del </a:t>
            </a:r>
            <a:r>
              <a:rPr lang="it-IT" sz="5500" dirty="0" err="1"/>
              <a:t>d.l.</a:t>
            </a:r>
            <a:r>
              <a:rPr lang="it-IT" sz="5500" dirty="0"/>
              <a:t> n.55/2017 si integrano con quelle già previste dall’art.3 della legge regionale delle Marche n.25 del 2 agosto 2017 che qui di seguito si riporta</a:t>
            </a:r>
          </a:p>
          <a:p>
            <a:pPr marL="0" indent="0" algn="ctr">
              <a:buNone/>
            </a:pPr>
            <a:r>
              <a:rPr lang="it-IT" sz="4900" b="1" dirty="0"/>
              <a:t>L.R. 2 agosto 2017, n. 25   </a:t>
            </a:r>
            <a:r>
              <a:rPr lang="it-IT" sz="4900" b="1" baseline="30000" dirty="0">
                <a:hlinkClick r:id="rId3"/>
              </a:rPr>
              <a:t>(1)</a:t>
            </a:r>
            <a:r>
              <a:rPr lang="it-IT" sz="4900" b="1" dirty="0"/>
              <a:t>.</a:t>
            </a:r>
          </a:p>
          <a:p>
            <a:pPr marL="0" indent="0" algn="ctr">
              <a:buNone/>
            </a:pPr>
            <a:r>
              <a:rPr lang="it-IT" sz="4900" b="1" dirty="0"/>
              <a:t>Disposizioni urgenti per la semplificazione e l'accelerazione degli interventi di ricostruzione</a:t>
            </a:r>
          </a:p>
          <a:p>
            <a:pPr marL="0" indent="0" algn="ctr">
              <a:buNone/>
            </a:pPr>
            <a:r>
              <a:rPr lang="it-IT" sz="4900" b="1" dirty="0"/>
              <a:t> conseguenti agli eventi sismici del  2016</a:t>
            </a:r>
          </a:p>
          <a:p>
            <a:pPr marL="0" indent="0" algn="ctr">
              <a:buNone/>
            </a:pPr>
            <a:r>
              <a:rPr lang="it-IT" sz="4900" b="1" dirty="0"/>
              <a:t>ART.3 </a:t>
            </a:r>
          </a:p>
          <a:p>
            <a:pPr marL="0" indent="0" algn="ctr">
              <a:buNone/>
            </a:pPr>
            <a:r>
              <a:rPr lang="it-IT" sz="4900" b="1" dirty="0"/>
              <a:t>PARZIALE DIFFORMITA’ DAL TITOLO ABILITATIVO</a:t>
            </a:r>
            <a:endParaRPr lang="it-IT" sz="4900" dirty="0"/>
          </a:p>
          <a:p>
            <a:pPr marL="0" indent="0">
              <a:buNone/>
            </a:pPr>
            <a:r>
              <a:rPr lang="it-IT" sz="4900" dirty="0"/>
              <a:t>1..  Per gli immobili di cui all'articolo 1, </a:t>
            </a:r>
            <a:r>
              <a:rPr lang="it-IT" sz="4900" u="sng" dirty="0"/>
              <a:t>se sono stati realizzati, prima degli eventi sismici, interventi o opere in parziale difformità dal titolo abilitativo per i quali sia applicabile il procedimento di cui al comma 2 dell'</a:t>
            </a:r>
            <a:r>
              <a:rPr lang="it-IT" sz="4900" i="1" u="sng" dirty="0"/>
              <a:t>articolo </a:t>
            </a:r>
            <a:r>
              <a:rPr lang="it-IT" sz="4900" i="1" u="sng" dirty="0">
                <a:hlinkClick r:id="rId4"/>
              </a:rPr>
              <a:t>34</a:t>
            </a:r>
            <a:r>
              <a:rPr lang="it-IT" sz="4900" i="1" u="sng" dirty="0"/>
              <a:t> del </a:t>
            </a:r>
            <a:r>
              <a:rPr lang="it-IT" sz="4900" i="1" u="sng" dirty="0">
                <a:hlinkClick r:id="rId5"/>
              </a:rPr>
              <a:t>D.P.R. 380/2001</a:t>
            </a:r>
            <a:r>
              <a:rPr lang="it-IT" sz="4900" u="sng" dirty="0"/>
              <a:t>, i soggetti interessati</a:t>
            </a:r>
            <a:r>
              <a:rPr lang="it-IT" sz="4900" dirty="0"/>
              <a:t>, individuati ai sensi dell'</a:t>
            </a:r>
            <a:r>
              <a:rPr lang="it-IT" sz="4900" i="1" dirty="0"/>
              <a:t>articolo </a:t>
            </a:r>
            <a:r>
              <a:rPr lang="it-IT" sz="4900" i="1" dirty="0">
                <a:hlinkClick r:id="rId6"/>
              </a:rPr>
              <a:t>6</a:t>
            </a:r>
            <a:r>
              <a:rPr lang="it-IT" sz="4900" i="1" dirty="0"/>
              <a:t> del </a:t>
            </a:r>
            <a:r>
              <a:rPr lang="it-IT" sz="4900" i="1" dirty="0">
                <a:hlinkClick r:id="rId7"/>
              </a:rPr>
              <a:t>d.l. 189/2016</a:t>
            </a:r>
            <a:r>
              <a:rPr lang="it-IT" sz="4900" dirty="0"/>
              <a:t>, </a:t>
            </a:r>
            <a:r>
              <a:rPr lang="it-IT" sz="4900" u="sng" dirty="0"/>
              <a:t>presentano una perizia a firma di un tecnico abilitato che assevera la sussistenza delle condizioni previste dal medesimo comma 2 dell'articolo 34,</a:t>
            </a:r>
            <a:r>
              <a:rPr lang="it-IT" sz="4900" dirty="0"/>
              <a:t> anche contestualmente alla domanda di contributo per la riparazione o la ricostruzione degli immobili danneggiati o distrutti dagli eventi sismici. </a:t>
            </a:r>
            <a:br>
              <a:rPr lang="it-IT" sz="4900" dirty="0"/>
            </a:br>
            <a:endParaRPr lang="it-IT" sz="4900" dirty="0"/>
          </a:p>
          <a:p>
            <a:pPr marL="0" indent="0">
              <a:buNone/>
            </a:pPr>
            <a:r>
              <a:rPr lang="it-IT" sz="4900" dirty="0"/>
              <a:t>2.  Nell'osservanza del principio di certezza delle posizioni giuridiche e di tutela dell'affidamento dei privati, </a:t>
            </a:r>
            <a:r>
              <a:rPr lang="it-IT" sz="4900" u="sng" dirty="0"/>
              <a:t>non rilevano ai fini del comma 1 le parziali difformità, rispetto al titolo abilitativo legittimamente rilasciato, che il Comune ha espressamente accertato nell'ambito di un procedimento edilizio e che non ha contestato come abuso edilizio o che non ha considerato rilevanti ai fini dell'agibilità dell'immobile</a:t>
            </a:r>
            <a:r>
              <a:rPr lang="it-IT" sz="4900" dirty="0"/>
              <a:t>. Le suddette tolleranze sono asseverate da un tecnico abilitato anche contestualmente alla domanda di contributo. È fatta salva la possibilità di assumere i provvedimenti di cui all'</a:t>
            </a:r>
            <a:r>
              <a:rPr lang="it-IT" sz="4900" i="1" dirty="0"/>
              <a:t>articolo </a:t>
            </a:r>
            <a:r>
              <a:rPr lang="it-IT" sz="4900" i="1" dirty="0">
                <a:hlinkClick r:id="rId8"/>
              </a:rPr>
              <a:t>21 nonies</a:t>
            </a:r>
            <a:r>
              <a:rPr lang="it-IT" sz="4900" i="1" dirty="0"/>
              <a:t> della </a:t>
            </a:r>
            <a:r>
              <a:rPr lang="it-IT" sz="4900" i="1" dirty="0">
                <a:hlinkClick r:id="rId9"/>
              </a:rPr>
              <a:t>legge 241/1990</a:t>
            </a:r>
            <a:r>
              <a:rPr lang="it-IT" sz="4900" dirty="0"/>
              <a:t>, nei limiti e condizioni ivi previste </a:t>
            </a:r>
            <a:br>
              <a:rPr lang="it-IT" sz="4900" dirty="0"/>
            </a:br>
            <a:endParaRPr lang="it-IT" sz="49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237</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2727833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55000" lnSpcReduction="20000"/>
          </a:bodyPr>
          <a:lstStyle/>
          <a:p>
            <a:r>
              <a:rPr lang="it-IT" dirty="0"/>
              <a:t> </a:t>
            </a:r>
            <a:r>
              <a:rPr lang="it-IT" sz="3300" dirty="0"/>
              <a:t>Le norme statali di cui all’art.1-sexies del </a:t>
            </a:r>
            <a:r>
              <a:rPr lang="it-IT" sz="3300" dirty="0" err="1"/>
              <a:t>d.l.</a:t>
            </a:r>
            <a:r>
              <a:rPr lang="it-IT" sz="3300" dirty="0"/>
              <a:t> n.55/2017 si integrano con quelle già previste dall’art.3 della legge regionale delle Marche n.25 del 2 agosto 2017 che qui di seguito si riporta</a:t>
            </a:r>
          </a:p>
          <a:p>
            <a:pPr marL="0" indent="0" algn="ctr">
              <a:buNone/>
            </a:pPr>
            <a:r>
              <a:rPr lang="it-IT" sz="2900" b="1" dirty="0"/>
              <a:t>L.R. 2 agosto 2017, n. 25   </a:t>
            </a:r>
            <a:r>
              <a:rPr lang="it-IT" sz="2900" b="1" baseline="30000" dirty="0">
                <a:hlinkClick r:id="rId3"/>
              </a:rPr>
              <a:t>(1)</a:t>
            </a:r>
            <a:r>
              <a:rPr lang="it-IT" sz="2900" b="1" dirty="0"/>
              <a:t>.</a:t>
            </a:r>
          </a:p>
          <a:p>
            <a:pPr marL="0" indent="0" algn="ctr">
              <a:buNone/>
            </a:pPr>
            <a:r>
              <a:rPr lang="it-IT" sz="2900" b="1" dirty="0"/>
              <a:t>Disposizioni urgenti per la semplificazione e l'accelerazione degli interventi di ricostruzione</a:t>
            </a:r>
          </a:p>
          <a:p>
            <a:pPr marL="0" indent="0" algn="ctr">
              <a:buNone/>
            </a:pPr>
            <a:r>
              <a:rPr lang="it-IT" sz="2900" b="1" dirty="0"/>
              <a:t> conseguenti agli eventi sismici del  2016</a:t>
            </a:r>
          </a:p>
          <a:p>
            <a:pPr marL="0" indent="0" algn="ctr">
              <a:buNone/>
            </a:pPr>
            <a:endParaRPr lang="it-IT" sz="2900" b="1" dirty="0"/>
          </a:p>
          <a:p>
            <a:pPr marL="0" indent="0" algn="ctr">
              <a:buNone/>
            </a:pPr>
            <a:r>
              <a:rPr lang="it-IT" sz="2900" b="1" dirty="0"/>
              <a:t>ART.3 </a:t>
            </a:r>
          </a:p>
          <a:p>
            <a:pPr marL="0" indent="0" algn="ctr">
              <a:buNone/>
            </a:pPr>
            <a:r>
              <a:rPr lang="it-IT" sz="2900" b="1" dirty="0"/>
              <a:t>PARZIALE DIFFORMITA’ DAL TITOLO ABILITATIVO</a:t>
            </a:r>
            <a:r>
              <a:rPr lang="it-IT" sz="2900" dirty="0"/>
              <a:t> </a:t>
            </a:r>
            <a:br>
              <a:rPr lang="it-IT" sz="2900" dirty="0"/>
            </a:br>
            <a:r>
              <a:rPr lang="it-IT" sz="2900" dirty="0"/>
              <a:t>(continuazione)</a:t>
            </a:r>
          </a:p>
          <a:p>
            <a:r>
              <a:rPr lang="it-IT" sz="2900" dirty="0"/>
              <a:t>3.  </a:t>
            </a:r>
            <a:r>
              <a:rPr lang="it-IT" sz="2900" u="sng" dirty="0"/>
              <a:t>Ai fini dell'applicazione dell'</a:t>
            </a:r>
            <a:r>
              <a:rPr lang="it-IT" sz="2900" i="1" u="sng" dirty="0"/>
              <a:t>articolo </a:t>
            </a:r>
            <a:r>
              <a:rPr lang="it-IT" sz="2900" i="1" u="sng" dirty="0">
                <a:hlinkClick r:id="rId4"/>
              </a:rPr>
              <a:t>36</a:t>
            </a:r>
            <a:r>
              <a:rPr lang="it-IT" sz="2900" i="1" u="sng" dirty="0"/>
              <a:t> del </a:t>
            </a:r>
            <a:r>
              <a:rPr lang="it-IT" sz="2900" i="1" u="sng" dirty="0">
                <a:hlinkClick r:id="rId5"/>
              </a:rPr>
              <a:t>D.P.R. 380/2001</a:t>
            </a:r>
            <a:r>
              <a:rPr lang="it-IT" sz="2900" u="sng" dirty="0"/>
              <a:t>, costituiscono disciplina urbanistica ed edilizia vigente anche le disposizioni di cui alla </a:t>
            </a:r>
            <a:r>
              <a:rPr lang="it-IT" sz="2900" i="1" u="sng" dirty="0">
                <a:hlinkClick r:id="rId6"/>
              </a:rPr>
              <a:t>legge regionale 8 ottobre 2009, n. 22</a:t>
            </a:r>
            <a:r>
              <a:rPr lang="it-IT" sz="2900" dirty="0"/>
              <a:t> (Interventi della Regione per il riavvio delle attività edilizie al fine di fronteggiare la crisi economica, difendere l'occupazione, migliorare la sicurezza degli edifici e promuovere tecniche di edilizia sostenibile), </a:t>
            </a:r>
            <a:r>
              <a:rPr lang="it-IT" sz="2900" u="sng" dirty="0"/>
              <a:t>e, in deroga a quanto disposto dal comma 9 dell'articolo 4 della medesima legge regionale, gli interventi in essa previsti possono essere considerati ai fini della sanatoria. </a:t>
            </a:r>
            <a:br>
              <a:rPr lang="it-IT" sz="2900" u="sng" dirty="0"/>
            </a:br>
            <a:endParaRPr lang="it-IT" sz="2900" u="sng" dirty="0"/>
          </a:p>
          <a:p>
            <a:r>
              <a:rPr lang="it-IT" sz="2900" dirty="0"/>
              <a:t>4.  Il versamento degli oneri previsti dagli </a:t>
            </a:r>
            <a:r>
              <a:rPr lang="it-IT" sz="2900" i="1" dirty="0"/>
              <a:t>articoli </a:t>
            </a:r>
            <a:r>
              <a:rPr lang="it-IT" sz="2900" i="1" dirty="0">
                <a:hlinkClick r:id="rId7"/>
              </a:rPr>
              <a:t>34</a:t>
            </a:r>
            <a:r>
              <a:rPr lang="it-IT" sz="2900" i="1" dirty="0"/>
              <a:t> e </a:t>
            </a:r>
            <a:r>
              <a:rPr lang="it-IT" sz="2900" i="1" dirty="0">
                <a:hlinkClick r:id="rId4"/>
              </a:rPr>
              <a:t>36</a:t>
            </a:r>
            <a:r>
              <a:rPr lang="it-IT" sz="2900" i="1" dirty="0"/>
              <a:t> del </a:t>
            </a:r>
            <a:r>
              <a:rPr lang="it-IT" sz="2900" i="1" dirty="0">
                <a:hlinkClick r:id="rId5"/>
              </a:rPr>
              <a:t>D.P.R. 380/2001</a:t>
            </a:r>
            <a:r>
              <a:rPr lang="it-IT" sz="2900" dirty="0"/>
              <a:t> è effettuato preventivamente al rilascio dei titoli abilitativi edilizi»</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238</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95719902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2900" dirty="0"/>
              <a:t>La L.R. n.25/2017 ha la </a:t>
            </a:r>
            <a:r>
              <a:rPr lang="it-IT" sz="2900" u="sng" dirty="0"/>
              <a:t>finalità (art.1, comma 1) di </a:t>
            </a:r>
            <a:r>
              <a:rPr lang="it-IT" sz="2900" i="1" u="sng" dirty="0"/>
              <a:t>«</a:t>
            </a:r>
            <a:r>
              <a:rPr lang="it-IT" sz="3200" i="1" u="sng" dirty="0"/>
              <a:t>semplificare e accelerare gli interventi di riparazione o di ricostruzione degli immobili danneggiati o distrutti </a:t>
            </a:r>
            <a:r>
              <a:rPr lang="it-IT" sz="3200" i="1" dirty="0"/>
              <a:t>dagli eventi sismici del 2016, nonché a contribuire alla ripresa delle normali condizioni di vita delle popolazioni colpite dai medesimi» </a:t>
            </a:r>
            <a:endParaRPr lang="it-IT" sz="2900" i="1" dirty="0"/>
          </a:p>
          <a:p>
            <a:pPr marL="0" indent="0">
              <a:buNone/>
            </a:pPr>
            <a:r>
              <a:rPr lang="it-IT" sz="2900" dirty="0"/>
              <a:t> </a:t>
            </a:r>
          </a:p>
          <a:p>
            <a:pPr lvl="1"/>
            <a:r>
              <a:rPr lang="it-IT" sz="2500" i="1" dirty="0"/>
              <a:t>«</a:t>
            </a:r>
            <a:r>
              <a:rPr lang="it-IT" i="1" dirty="0"/>
              <a:t>e si applica esclusivamente nel territorio dei Comuni della Regione di cui all'articolo </a:t>
            </a:r>
            <a:r>
              <a:rPr lang="it-IT" i="1" dirty="0">
                <a:hlinkClick r:id="rId3"/>
              </a:rPr>
              <a:t>1</a:t>
            </a:r>
            <a:r>
              <a:rPr lang="it-IT" i="1" dirty="0"/>
              <a:t> del </a:t>
            </a:r>
            <a:r>
              <a:rPr lang="it-IT" i="1" dirty="0">
                <a:hlinkClick r:id="rId4"/>
              </a:rPr>
              <a:t>decreto-legge 17 ottobre 2016, n. 189</a:t>
            </a:r>
            <a:r>
              <a:rPr lang="it-IT" i="1" dirty="0"/>
              <a:t> (Interventi urgenti in favore delle popolazioni colpite dagli eventi sismici del 2016)»  </a:t>
            </a:r>
            <a:r>
              <a:rPr lang="it-IT" dirty="0"/>
              <a:t>… nel rispetto delle previsioni del medesimo decreto-legge e dei principi fondamentali contenuti nella normativa statale vigente </a:t>
            </a:r>
          </a:p>
          <a:p>
            <a:endParaRPr lang="it-IT" sz="29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239</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06938637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20000"/>
          </a:bodyPr>
          <a:lstStyle/>
          <a:p>
            <a:r>
              <a:rPr lang="it-IT" sz="2900" dirty="0"/>
              <a:t>In sostanza </a:t>
            </a:r>
            <a:r>
              <a:rPr lang="it-IT" sz="2900" u="sng" dirty="0"/>
              <a:t>il comma 1 dell’art.3, agevola per gli interventi eseguiti prima del sisma in parziale difformità dal titolo abilitativo la dimostrazione tecnica dell’impossibilità di provvedere al ripristino dello stato dei luoghi</a:t>
            </a:r>
            <a:r>
              <a:rPr lang="it-IT" sz="2900" dirty="0"/>
              <a:t>, di norma oggetto di </a:t>
            </a:r>
            <a:r>
              <a:rPr lang="it-IT" sz="2900" i="1" dirty="0"/>
              <a:t>«motivato accertamento dell’ufficio tecnico comunale» </a:t>
            </a:r>
            <a:r>
              <a:rPr lang="it-IT" sz="2900" dirty="0"/>
              <a:t>e invece, in tale fattispecie, affidata ai soggetti interessati i quali</a:t>
            </a:r>
          </a:p>
          <a:p>
            <a:pPr marL="457200" lvl="1" indent="0">
              <a:buNone/>
            </a:pPr>
            <a:r>
              <a:rPr lang="it-IT" sz="2500" dirty="0"/>
              <a:t> </a:t>
            </a:r>
          </a:p>
          <a:p>
            <a:pPr lvl="1"/>
            <a:r>
              <a:rPr lang="it-IT" sz="2500" i="1" dirty="0"/>
              <a:t>«</a:t>
            </a:r>
            <a:r>
              <a:rPr lang="it-IT" sz="2800" i="1" dirty="0"/>
              <a:t>presentano una perizia a firma di un tecnico abilitato che assevera la sussistenza delle condizioni previste dal medesimo comma 2 dell'articolo 34, anche contestualmente alla domanda di contributo per la riparazione o la ricostruzione degli immobili danneggiati o distrutti dagli eventi sismici</a:t>
            </a:r>
            <a:r>
              <a:rPr lang="it-IT" sz="2500" i="1"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240</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8943695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0000" lnSpcReduction="20000"/>
          </a:bodyPr>
          <a:lstStyle/>
          <a:p>
            <a:r>
              <a:rPr lang="it-IT" sz="2900" u="sng" dirty="0"/>
              <a:t>Nel comma 2, invece, l’art.3 della L.R.25/2017, esclude dalle parziali difformità sanzionabili ai sensi dell’art.37 del TUED - </a:t>
            </a:r>
            <a:r>
              <a:rPr lang="it-IT" sz="2900" dirty="0"/>
              <a:t>invero attraverso la statuizione dell’irrilevanza ai fini dell’applicazione del comma 1 del medesimo art.3 (probabilmente un artificio normativo per sperare di non incorrere, attraverso l’interposizione della norma regionale, nel rischio elevato di una pronuncia di illegittimità costituzionale) –, </a:t>
            </a:r>
            <a:r>
              <a:rPr lang="it-IT" sz="2900" i="1" dirty="0"/>
              <a:t>«n</a:t>
            </a:r>
            <a:r>
              <a:rPr lang="it-IT" sz="3200" i="1" dirty="0"/>
              <a:t>ell'osservanza del principio di certezza delle posizioni giuridiche e di tutela dell'affidamento dei privati, </a:t>
            </a:r>
            <a:r>
              <a:rPr lang="it-IT" sz="2900" i="1" dirty="0"/>
              <a:t>»</a:t>
            </a:r>
          </a:p>
          <a:p>
            <a:pPr lvl="1"/>
            <a:endParaRPr lang="it-IT" sz="2800" dirty="0"/>
          </a:p>
          <a:p>
            <a:pPr lvl="1"/>
            <a:r>
              <a:rPr lang="it-IT" sz="2800" i="1" u="sng" dirty="0"/>
              <a:t>«le parziali difformità, rispetto al titolo abilitativo legittimamente rilasciato, che il Comune ha espressamente accertato nell'ambito di un procedimento edilizio e che non ha contestato come abuso edilizio o che non ha considerato rilevanti ai fini dell'agibilità dell'immobile.»</a:t>
            </a:r>
            <a:endParaRPr lang="it-IT" sz="2500" i="1" u="sng" dirty="0"/>
          </a:p>
          <a:p>
            <a:pPr lvl="1"/>
            <a:endParaRPr lang="it-IT" i="1" dirty="0"/>
          </a:p>
          <a:p>
            <a:pPr lvl="1"/>
            <a:r>
              <a:rPr lang="it-IT" i="1" dirty="0"/>
              <a:t>«</a:t>
            </a:r>
            <a:r>
              <a:rPr lang="it-IT" i="1" u="sng" dirty="0"/>
              <a:t>Le suddette tolleranze sono asseverate da un tecnico abilitato anche contestualmente alla domanda di contributo</a:t>
            </a:r>
            <a:r>
              <a:rPr lang="it-IT" i="1" dirty="0"/>
              <a:t>. È fatta salva la possibilità di assumere i provvedimenti di cui all'articolo </a:t>
            </a:r>
            <a:r>
              <a:rPr lang="it-IT" i="1" dirty="0">
                <a:hlinkClick r:id="rId3"/>
              </a:rPr>
              <a:t>21 nonies</a:t>
            </a:r>
            <a:r>
              <a:rPr lang="it-IT" i="1" dirty="0"/>
              <a:t> della </a:t>
            </a:r>
            <a:r>
              <a:rPr lang="it-IT" i="1" dirty="0">
                <a:hlinkClick r:id="rId4"/>
              </a:rPr>
              <a:t>legge 241/1990</a:t>
            </a:r>
            <a:r>
              <a:rPr lang="it-IT" i="1" dirty="0"/>
              <a:t>, nei limiti e condizioni ivi previste.»</a:t>
            </a:r>
            <a:endParaRPr lang="it-IT" sz="2100" i="1"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241</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177409766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92500" lnSpcReduction="10000"/>
          </a:bodyPr>
          <a:lstStyle/>
          <a:p>
            <a:r>
              <a:rPr lang="it-IT" sz="2900" dirty="0"/>
              <a:t>Si tratta di una norma estremamente confusa, rispetto alla quale lo stesso legislatore mette per così dire «le mani avanti» con formule di salvaguardia rispetto alle distorsioni che la sua applicazione può determinare, </a:t>
            </a:r>
          </a:p>
          <a:p>
            <a:pPr lvl="1"/>
            <a:endParaRPr lang="it-IT" sz="2500" dirty="0"/>
          </a:p>
          <a:p>
            <a:pPr lvl="1"/>
            <a:r>
              <a:rPr lang="it-IT" dirty="0"/>
              <a:t>sia rispetto ai diritti proprietari dei controinteressati, richiamando al riguardo l’osservanza del «</a:t>
            </a:r>
            <a:r>
              <a:rPr lang="it-IT" i="1" dirty="0"/>
              <a:t>principio di certezza delle posizioni giuridiche e di tutela dell'affidamento dei privati</a:t>
            </a:r>
            <a:r>
              <a:rPr lang="it-IT" dirty="0"/>
              <a:t>»</a:t>
            </a:r>
          </a:p>
          <a:p>
            <a:pPr lvl="1"/>
            <a:endParaRPr lang="it-IT" sz="2500" dirty="0"/>
          </a:p>
          <a:p>
            <a:pPr lvl="1"/>
            <a:r>
              <a:rPr lang="it-IT" dirty="0"/>
              <a:t>Sia rispetto al formarsi e alla asseverazione di «sanatorie» delle c.d. tolleranze, troppo disinvolte o addirittura inconsapevoli, richiamando al riguardo la possibilità di assumere i provvedimenti di annullamento d’ufficio di cui all'</a:t>
            </a:r>
            <a:r>
              <a:rPr lang="it-IT" i="1" dirty="0"/>
              <a:t>articolo </a:t>
            </a:r>
            <a:r>
              <a:rPr lang="it-IT" i="1" dirty="0">
                <a:hlinkClick r:id="rId3"/>
              </a:rPr>
              <a:t>21 nonies</a:t>
            </a:r>
            <a:r>
              <a:rPr lang="it-IT" i="1" dirty="0"/>
              <a:t> della </a:t>
            </a:r>
            <a:r>
              <a:rPr lang="it-IT" i="1" dirty="0">
                <a:hlinkClick r:id="rId4"/>
              </a:rPr>
              <a:t>legge 241/1990</a:t>
            </a:r>
            <a:r>
              <a:rPr lang="it-IT" dirty="0"/>
              <a:t>, nei limiti e condizioni ivi previste</a:t>
            </a:r>
          </a:p>
          <a:p>
            <a:endParaRPr lang="it-IT" sz="2900" dirty="0"/>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242</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340411468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62500" lnSpcReduction="20000"/>
          </a:bodyPr>
          <a:lstStyle/>
          <a:p>
            <a:r>
              <a:rPr lang="it-IT" sz="2900" dirty="0"/>
              <a:t>Per quanto infelice la disposizione è stata, come visto, recentemente trapiantata in via ordinaria nell’ordinamento edilizio marchigiano, introducendo - con la recentissima legge di semplificazione n.8 del 18 aprile 2019 - nella legge regionale n.17 del 2015 un nuovo articolo 9-bis rubricato «Tolleranze» (già qui illustrato) che per l’appunto in parte riprende, comunque rimodulandola, la previsione di cui all’art.3 della legge «Terremoto»</a:t>
            </a:r>
          </a:p>
          <a:p>
            <a:endParaRPr lang="it-IT" sz="2900" dirty="0"/>
          </a:p>
          <a:p>
            <a:r>
              <a:rPr lang="it-IT" sz="2900" dirty="0"/>
              <a:t>Di fatto </a:t>
            </a:r>
            <a:r>
              <a:rPr lang="it-IT" sz="2900" u="sng" dirty="0"/>
              <a:t>con queste disposizioni si ammette la sanabilità, decretandone l’irrilevanza edilizia, di una serie di difformità parziali realizzate in passato nell’esecuzione di lavori in attuazione di titoli abilitativi, facendo dipendere tale sanabilità o dalla mancata contestazione come abuso edilizio, o dalla considerazione della loro irrilevanza ai fini dell’agibilità dell’immobile</a:t>
            </a:r>
          </a:p>
          <a:p>
            <a:endParaRPr lang="it-IT" sz="2900" dirty="0"/>
          </a:p>
          <a:p>
            <a:pPr lvl="1"/>
            <a:r>
              <a:rPr lang="it-IT" sz="2500" dirty="0"/>
              <a:t>In proposito per evidenziare </a:t>
            </a:r>
            <a:r>
              <a:rPr lang="it-IT" sz="2500" u="sng" dirty="0"/>
              <a:t>un possibile profilo critico, può essere utile segnalare quanto incidentalmente rilevato dal TAR Marche con la sentenza n.385 del 23 maggio </a:t>
            </a:r>
            <a:r>
              <a:rPr lang="it-IT" sz="2500" dirty="0"/>
              <a:t>2017, ove si osserva </a:t>
            </a:r>
            <a:r>
              <a:rPr lang="it-IT" sz="2500" i="1" dirty="0"/>
              <a:t>«</a:t>
            </a:r>
            <a:r>
              <a:rPr lang="it-IT" i="1" dirty="0"/>
              <a:t>che </a:t>
            </a:r>
            <a:r>
              <a:rPr lang="it-IT" b="1" i="1" dirty="0"/>
              <a:t>gli accertamenti eseguiti in sede di rilascio del certificato di agibilità (basati, perlopiù, su dichiarazioni di parte o del proprio tecnico) </a:t>
            </a:r>
            <a:r>
              <a:rPr lang="it-IT" i="1" dirty="0"/>
              <a:t>circa la conformità dell'opera con il progetto approvato, non assumono natura costitutiva e definitiva, come </a:t>
            </a:r>
            <a:r>
              <a:rPr lang="it-IT" b="1" i="1" u="sng" dirty="0"/>
              <a:t>non possono valere quale sanatoria di eventuali abusi non rilevati o dichiarati (per errore o per dolo).</a:t>
            </a:r>
            <a:r>
              <a:rPr lang="it-IT" sz="2500" b="1" i="1" u="sng" dirty="0"/>
              <a:t>»</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243</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2540035524"/>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1216705"/>
          </a:xfrm>
          <a:ln w="25400" cmpd="sng">
            <a:solidFill>
              <a:schemeClr val="tx2"/>
            </a:solidFill>
          </a:ln>
        </p:spPr>
        <p:txBody>
          <a:bodyPr>
            <a:normAutofit/>
          </a:bodyPr>
          <a:lstStyle/>
          <a:p>
            <a:r>
              <a:rPr lang="it-IT" sz="2400" b="1" dirty="0">
                <a:ln w="10541" cmpd="sng">
                  <a:solidFill>
                    <a:schemeClr val="accent1">
                      <a:shade val="88000"/>
                      <a:satMod val="110000"/>
                    </a:schemeClr>
                  </a:solidFill>
                  <a:prstDash val="solid"/>
                </a:ln>
              </a:rPr>
              <a:t>15.4. </a:t>
            </a:r>
            <a:r>
              <a:rPr lang="it-IT" sz="2400" b="1" cap="all" dirty="0" err="1">
                <a:ln w="10541" cmpd="sng">
                  <a:solidFill>
                    <a:schemeClr val="accent1">
                      <a:shade val="88000"/>
                      <a:satMod val="110000"/>
                    </a:schemeClr>
                  </a:solidFill>
                  <a:prstDash val="solid"/>
                </a:ln>
              </a:rPr>
              <a:t>SANABILITà</a:t>
            </a:r>
            <a:r>
              <a:rPr lang="it-IT" sz="2400" b="1" cap="all" dirty="0">
                <a:ln w="10541" cmpd="sng">
                  <a:solidFill>
                    <a:schemeClr val="accent1">
                      <a:shade val="88000"/>
                      <a:satMod val="110000"/>
                    </a:schemeClr>
                  </a:solidFill>
                  <a:prstDash val="solid"/>
                </a:ln>
              </a:rPr>
              <a:t> E TOLLERANZA EDILIZIA NELLA DISCIPLINA STATALE E REGIONALE RELATIVA AGLI EVENTI SISMICI DEL 2016</a:t>
            </a:r>
            <a:br>
              <a:rPr lang="it-IT" sz="2400" b="1" cap="all" dirty="0">
                <a:ln w="10541" cmpd="sng">
                  <a:solidFill>
                    <a:schemeClr val="accent1">
                      <a:shade val="88000"/>
                      <a:satMod val="110000"/>
                    </a:schemeClr>
                  </a:solidFill>
                  <a:prstDash val="solid"/>
                </a:ln>
              </a:rPr>
            </a:br>
            <a:r>
              <a:rPr lang="it-IT" sz="2400" b="1" cap="all" dirty="0">
                <a:ln w="10541" cmpd="sng">
                  <a:solidFill>
                    <a:schemeClr val="accent1">
                      <a:shade val="88000"/>
                      <a:satMod val="110000"/>
                    </a:schemeClr>
                  </a:solidFill>
                  <a:prstDash val="solid"/>
                </a:ln>
              </a:rPr>
              <a:t>L’ART.3 DELLA L.R. MARCHE 2/8/2017, N.25</a:t>
            </a:r>
            <a:endParaRPr lang="it-IT" sz="2400" b="1" cap="all" dirty="0">
              <a:ln w="10541" cmpd="sng">
                <a:solidFill>
                  <a:schemeClr val="accent1">
                    <a:shade val="88000"/>
                    <a:satMod val="110000"/>
                  </a:schemeClr>
                </a:solidFill>
                <a:prstDash val="solid"/>
              </a:ln>
              <a:solidFill>
                <a:srgbClr val="002060"/>
              </a:solidFill>
            </a:endParaRPr>
          </a:p>
        </p:txBody>
      </p:sp>
      <p:sp>
        <p:nvSpPr>
          <p:cNvPr id="3" name="Segnaposto contenuto 2"/>
          <p:cNvSpPr>
            <a:spLocks noGrp="1"/>
          </p:cNvSpPr>
          <p:nvPr>
            <p:ph idx="1"/>
          </p:nvPr>
        </p:nvSpPr>
        <p:spPr>
          <a:xfrm>
            <a:off x="457200" y="1600199"/>
            <a:ext cx="8229600" cy="5257801"/>
          </a:xfrm>
        </p:spPr>
        <p:txBody>
          <a:bodyPr>
            <a:normAutofit fontScale="77500" lnSpcReduction="20000"/>
          </a:bodyPr>
          <a:lstStyle/>
          <a:p>
            <a:r>
              <a:rPr lang="it-IT" sz="2500" b="1" u="sng" dirty="0"/>
              <a:t>Infine il comma 3 dell’art.3 ammette a sanatoria </a:t>
            </a:r>
            <a:r>
              <a:rPr lang="it-IT" sz="2500" dirty="0"/>
              <a:t>(</a:t>
            </a:r>
            <a:r>
              <a:rPr lang="it-IT" sz="2500" u="sng" dirty="0"/>
              <a:t>ovviamente sempre nel ristretto ambito applicativo delineato all’art.1 della L.R. n.25/2017 sugli eventi sismici del 2016),</a:t>
            </a:r>
            <a:r>
              <a:rPr lang="it-IT" sz="2500" dirty="0"/>
              <a:t> in deroga al divieto disposto dall’art.9, comma 4 della L.R.22/2004, </a:t>
            </a:r>
            <a:r>
              <a:rPr lang="it-IT" sz="2500" b="1" u="sng" dirty="0"/>
              <a:t>gli interventi consentiti dalla medesima legge n.22 in attuazione del «Piano Casa</a:t>
            </a:r>
            <a:r>
              <a:rPr lang="it-IT" sz="2500" dirty="0"/>
              <a:t>» straordinario, statuendo dunque che, </a:t>
            </a:r>
          </a:p>
          <a:p>
            <a:pPr lvl="1"/>
            <a:endParaRPr lang="it-IT" sz="2100" i="1" dirty="0"/>
          </a:p>
          <a:p>
            <a:pPr lvl="1"/>
            <a:r>
              <a:rPr lang="it-IT" sz="2100" u="sng" dirty="0"/>
              <a:t>per il rilascio del permesso in sanatoria ex art.36 TUED le disposizioni della legge regionale n.22/2004 concorrono a costituire il parametro di conformità per accertare la sanabilità degli abusi</a:t>
            </a:r>
          </a:p>
          <a:p>
            <a:pPr lvl="1"/>
            <a:endParaRPr lang="it-IT" sz="2100" dirty="0"/>
          </a:p>
          <a:p>
            <a:pPr lvl="1"/>
            <a:r>
              <a:rPr lang="it-IT" sz="2100" dirty="0"/>
              <a:t>mentre il comma 4 dispone che </a:t>
            </a:r>
            <a:r>
              <a:rPr lang="it-IT" sz="2100" i="1" dirty="0"/>
              <a:t>«Il versamento degli oneri previsti dagli articoli </a:t>
            </a:r>
            <a:r>
              <a:rPr lang="it-IT" sz="2100" i="1" dirty="0">
                <a:hlinkClick r:id="rId3"/>
              </a:rPr>
              <a:t>34</a:t>
            </a:r>
            <a:r>
              <a:rPr lang="it-IT" sz="2100" i="1" dirty="0"/>
              <a:t> e </a:t>
            </a:r>
            <a:r>
              <a:rPr lang="it-IT" sz="2100" i="1" dirty="0">
                <a:hlinkClick r:id="rId4"/>
              </a:rPr>
              <a:t>36</a:t>
            </a:r>
            <a:r>
              <a:rPr lang="it-IT" sz="2100" i="1" dirty="0"/>
              <a:t> del </a:t>
            </a:r>
            <a:r>
              <a:rPr lang="it-IT" sz="2100" i="1" dirty="0">
                <a:hlinkClick r:id="rId5"/>
              </a:rPr>
              <a:t>D.P.R. 380/2001</a:t>
            </a:r>
            <a:r>
              <a:rPr lang="it-IT" sz="2100" i="1" dirty="0"/>
              <a:t> è effettuato preventivamente al rilascio dei titoli abilitativi edilizi»</a:t>
            </a:r>
          </a:p>
          <a:p>
            <a:pPr lvl="1"/>
            <a:endParaRPr lang="it-IT" sz="2100" i="1" dirty="0"/>
          </a:p>
          <a:p>
            <a:r>
              <a:rPr lang="it-IT" sz="2500" dirty="0"/>
              <a:t>In realtà come abbiamo appena visto, questa disposizione regionale è stata, per così dire, doppiata e sopra avanzata dall’art.1-sexies del </a:t>
            </a:r>
            <a:r>
              <a:rPr lang="it-IT" sz="2500" dirty="0" err="1"/>
              <a:t>d.l.</a:t>
            </a:r>
            <a:r>
              <a:rPr lang="it-IT" sz="2500" dirty="0"/>
              <a:t> n.55/2018, che per i medesimi interventi di cui alle leggi regionali sul «piano casa» ha ammesso la sanatoria</a:t>
            </a:r>
            <a:r>
              <a:rPr lang="it-IT" sz="2500" i="1" dirty="0"/>
              <a:t> </a:t>
            </a:r>
            <a:r>
              <a:rPr lang="it-IT" sz="2500" i="1" u="sng" dirty="0"/>
              <a:t>«in deroga alle previsioni dell’art.36 TUED», </a:t>
            </a:r>
            <a:r>
              <a:rPr lang="it-IT" sz="2500" b="1" u="sng" dirty="0"/>
              <a:t>richiedendo cioè la conformità solo con la disciplina vigente all’epoca della presentazione della domanda di sanatoria, e non anche al momento della realizzazione dell’intervento</a:t>
            </a:r>
          </a:p>
        </p:txBody>
      </p:sp>
      <p:sp>
        <p:nvSpPr>
          <p:cNvPr id="4" name="Segnaposto numero diapositiva 3"/>
          <p:cNvSpPr>
            <a:spLocks noGrp="1"/>
          </p:cNvSpPr>
          <p:nvPr>
            <p:ph type="sldNum" sz="quarter" idx="10"/>
          </p:nvPr>
        </p:nvSpPr>
        <p:spPr/>
        <p:txBody>
          <a:bodyPr/>
          <a:lstStyle/>
          <a:p>
            <a:pPr>
              <a:defRPr/>
            </a:pPr>
            <a:fld id="{20537A1C-B7E2-8D47-8AA8-A61BF3FAE0AA}" type="slidenum">
              <a:rPr lang="it-IT" smtClean="0"/>
              <a:pPr>
                <a:defRPr/>
              </a:pPr>
              <a:t>244</a:t>
            </a:fld>
            <a:endParaRPr lang="it-IT" dirty="0"/>
          </a:p>
        </p:txBody>
      </p:sp>
      <p:sp>
        <p:nvSpPr>
          <p:cNvPr id="5" name="CasellaDiTesto 4">
            <a:extLst>
              <a:ext uri="{FF2B5EF4-FFF2-40B4-BE49-F238E27FC236}">
                <a16:creationId xmlns:a16="http://schemas.microsoft.com/office/drawing/2014/main" xmlns="" id="{365975B9-A0FC-E147-87D3-0055946FAEF8}"/>
              </a:ext>
            </a:extLst>
          </p:cNvPr>
          <p:cNvSpPr txBox="1"/>
          <p:nvPr/>
        </p:nvSpPr>
        <p:spPr>
          <a:xfrm>
            <a:off x="4060371" y="2481943"/>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xmlns="" val="67025335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41227</TotalTime>
  <Words>39031</Words>
  <Application>Microsoft Office PowerPoint</Application>
  <PresentationFormat>Presentazione su schermo (4:3)</PresentationFormat>
  <Paragraphs>2298</Paragraphs>
  <Slides>244</Slides>
  <Notes>240</Notes>
  <HiddenSlides>8</HiddenSlides>
  <MMClips>0</MMClips>
  <ScaleCrop>false</ScaleCrop>
  <HeadingPairs>
    <vt:vector size="4" baseType="variant">
      <vt:variant>
        <vt:lpstr>Tema</vt:lpstr>
      </vt:variant>
      <vt:variant>
        <vt:i4>4</vt:i4>
      </vt:variant>
      <vt:variant>
        <vt:lpstr>Titoli diapositive</vt:lpstr>
      </vt:variant>
      <vt:variant>
        <vt:i4>244</vt:i4>
      </vt:variant>
    </vt:vector>
  </HeadingPairs>
  <TitlesOfParts>
    <vt:vector size="248" baseType="lpstr">
      <vt:lpstr>Tema di Office</vt:lpstr>
      <vt:lpstr>2_Struttura personalizzata</vt:lpstr>
      <vt:lpstr>1_Struttura personalizzata</vt:lpstr>
      <vt:lpstr>Struttura personalizzata</vt:lpstr>
      <vt:lpstr>  LE SANATORIE EDILIZIE E PAESAGGISTICHE NELL’EVOLUZIONE NORMATIVA E GIURISPRUDENZIALE</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ALL’ACCERTAMENTO DI CONFORMITà, AL CONDONO</vt:lpstr>
      <vt:lpstr>1. L’EVOLUZIONE STORICA: DALLA SANATORIA AL CONDONO, ALL’ACCERTAMENTO DI CONFORMITà</vt:lpstr>
      <vt:lpstr>1. L’EVOLUZIONE STORICA: DALLA SANATORIA AL CONDONO, ALL’ACCERTAMENTO DI CONFORMITà</vt:lpstr>
      <vt:lpstr>1. L’EVOLUZIONE STORICA: DALLA SANATORIA AL CONDONO, ALL’ACCERTAMENTO DI CONFORMITà</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2. IL SUPERAMENTO DELLA SANATORIA GIURISPRUDENZIALE NELLE PRONUNCE DELLA CORTE COSTITUZIONALE</vt:lpstr>
      <vt:lpstr>3. IL SUPERAMENTO DELLA SANATORIA GIURISPRUDENZIALE NELLE PRONUNCE DEI GIUDICI AMMINISTRATIVI</vt:lpstr>
      <vt:lpstr>3. IL SUPERAMENTO DELLA SANATORIA GIURISPRUDENZIALE NELLE PRONUNCE DEI GIUDICI AMMINISTRATIVI</vt:lpstr>
      <vt:lpstr>3. IL SUPERAMENTO DELLA SANATORIA GIURISPRUDENZIALE NELLE PRONUNCE DEI GIUDICI AMMINISTRATIVI</vt:lpstr>
      <vt:lpstr>3. IL SUPERAMENTO DELLA SANATORIA GIURISPRUDENZIALE NELLE PRONUNCE DEI GIUDICI AMMINISTRATIVI</vt:lpstr>
      <vt:lpstr>3. IL SUPERAMENTO DELLA SANATORIA GIURISPRUDENZIALE NELLE PRONUNCE DEI GIUDICI AMMINISTRATIVI</vt:lpstr>
      <vt:lpstr>3. IL SUPERAMENTO DELLA SANATORIA GIURISPRUDENZIALE NELLE PRONUNCE DEI GIUDICI AMMINISTRATIVI</vt:lpstr>
      <vt:lpstr>3. IL SUPERAMENTO DELLA SANATORIA GIURISPRUDENZIALE NELLE PRONUNCE DEI GIUDICI AMMINISTRATIVI</vt:lpstr>
      <vt:lpstr>4. LA CODIFICAZIONE LEGISLATIVA DELL’ACCERTAMENTO DI CONFORMITà</vt:lpstr>
      <vt:lpstr>4. LA CODIFICAZIONE LEGISLATIVA DELL’ACCERTAMENTO DI CONFORMITà</vt:lpstr>
      <vt:lpstr>4. LA CODIFICAZIONE LEGISLATIVA DELL’ACCERTAMENTO DI CONFORMITà</vt:lpstr>
      <vt:lpstr>4. LA CODIFICAZIONE LEGISLATIVA DELL’ACCERTAMENTO DI CONFORMITà</vt:lpstr>
      <vt:lpstr>4.1. LA CODIFICAZIONE LEGISLATIVA DELL’ACCERTAMENTO DI CONFORMITà:  IL «NON CONTRASTO» CON LE MISURE DI SALVAGUARDIA</vt:lpstr>
      <vt:lpstr>4.1. LA CODIFICAZIONE LEGISLATIVA DELL’ACCERTAMENTO DI CONFORMITà:  IL «NON CONTRASTO» CON LE MISURE DI SALVAGUARDIA</vt:lpstr>
      <vt:lpstr>4.1. LA CODIFICAZIONE LEGISLATIVA DELL’ACCERTAMENTO DI CONFORMITà:  IL «NON CONTRASTO» CON LE MISURE DI SALVAGUARDIA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4.2. LA CODIFICAZIONE LEGISLATIVA DELL’ACCERTAMENTO DI CONFORMITà: I SOGGETTI LEGITTIMATI A PRESENTARE L’ISTANZA</vt:lpstr>
      <vt:lpstr>4.3. LA CODIFICAZIONE LEGISLATIVA DELL’ACCERTAMENTO DI CONFORMITà: I TERMINI PER PRESENTARE L’ISTANZA</vt:lpstr>
      <vt:lpstr>4.3. LA CODIFICAZIONE LEGISLATIVA DELL’ACCERTAMENTO DI CONFORMITà: I TERMINI PER PRESENTARE L’ISTANZA</vt:lpstr>
      <vt:lpstr>4.3. LA CODIFICAZIONE LEGISLATIVA DELL’ACCERTAMENTO DI CONFORMITà: I TERMINI PER PRESENTARE L’ISTANZA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4.4. LA CODIFICAZIONE LEGISLATIVA DELL’ACCERTAMENTO DI CONFORMITà: LA FASE DECISORIA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5.1. GLI EFFETTI DELLA PRESENTAZIONE DELL’ISTANZA DI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 GLI EFFETTI DEL RILASCIO DEL PERMESSO IN SANATORIA</vt:lpstr>
      <vt:lpstr>5.2.1 GLI EFFETTI FISCALI DEL RILASCIO DEL PERMESSO IN SANATORIA</vt:lpstr>
      <vt:lpstr>5.3. GLI EFFETTI DEL DINIEGO DEL PERMESSO IN SANATORIA</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6. REGIME SANZIONATORIO E SANATORIA DEGLI INTERVENTI SOGGETTI A SCIA (ART.37 TUED)</vt:lpstr>
      <vt:lpstr>7. INAMMISSIBILITà DELLA SANATORIA CON OPERE E DELLA SANATORIA PARZIALE</vt:lpstr>
      <vt:lpstr>7. INAMMISSIBILITà DELLA SANATORIA CON OPERE E DELLA SANATORIA PARZIALE</vt:lpstr>
      <vt:lpstr>7. INAMMISSIBILITà DELLA SANATORIA CON OPERE E DELLA SANATORIA PARZIALE</vt:lpstr>
      <vt:lpstr>7. INAMMISSIBILITà DELLA SANATORIA CON OPERE E DELLA SANATORIA PARZIALE</vt:lpstr>
      <vt:lpstr>7. INAMMISSIBILITà DELLA SANATORIA CON OPERE E DELLA SANATORIA PARZIALE</vt:lpstr>
      <vt:lpstr>7. INAMMISSIBILITà DELLA SANATORIA CON OPERE E DELLA SANATORIA PARZIALE</vt:lpstr>
      <vt:lpstr>7. INAMMISSIBILITà DELLA SANATORIA CON OPERE E DELLA SANATORIA PARZIALE</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8. L’ESCLUSIONE DI IMPLICITI «EFFETTI SANANTI» CORRELATI AL DECORSO DEL TEMPO PER ABUSI RISALENTI</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9. LA SANATORIA DETERMINATA DALLA CORRESPONSIONE DELLA SANZIONE PECUNIARIA IRROGATA PER INTERVENTI ESEGUITI IN BASE A PERMESSO ANNULLATO (ART.38 TUED)</vt:lpstr>
      <vt:lpstr>10. LA TOLLERANZA EDILIZIA  (ART.34, COMMA  2-TER TUED)</vt:lpstr>
      <vt:lpstr>10. LA TOLLERANZA EDILIZIA  (ART.34, COMMA  2-TER TUED)</vt:lpstr>
      <vt:lpstr>10. LA TOLLERANZA EDILIZIA  (ART.34, COMMA  2-TER TUED)</vt:lpstr>
      <vt:lpstr>10. LA TOLLERANZA EDILIZIA  (ART.34, COMMA  2-TER TUED)</vt:lpstr>
      <vt:lpstr>10. LA TOLLERANZA EDILIZIA  (ART.34, COMMA  2-TER TUED)</vt:lpstr>
      <vt:lpstr>10. LA TOLLERANZA EDILIZIA  (ART.34, COMMA  2-TER TUED)</vt:lpstr>
      <vt:lpstr>11. L’INAMMISSIBILITà DEL RILASCIO IN SANATORIA DEL PERMESSO DI  COSTRUIRE IN DEROGA </vt:lpstr>
      <vt:lpstr>11. L’INAMMISSIBILITà DEL RILASCIO IN SANATORIA DEL PERMESSO DI  COSTRUIRE IN DEROGA </vt:lpstr>
      <vt:lpstr>11. L’INAMMISSIBILITà DEL RILASCIO IN SANATORIA DEL PERMESSO DI  COSTRUIRE IN DEROGA </vt:lpstr>
      <vt:lpstr>12. L’INAMMISSIBILITà DELLE VARIANTI URBANISTICHE ADOTTATE AI SENSI DELLA DISCIPLINA DELLO SPORTELLO UNICO PER LE ATTIVITà PRODUTTIVE AL FINE DI SANARE ABUSI EDILIZI</vt:lpstr>
      <vt:lpstr>12. L’INAMMISSIBILITà DELLE VARIANTI URBANISTICHE ADOTTATE AI SENSI DELLA DISCIPLINA DELLO SPORTELLO UNICO PER LE ATTIVITà PRODUTTIVE AL FINE DI SANARE ABUSI EDILIZI</vt:lpstr>
      <vt:lpstr>12. L’INAMMISSIBILITà DELLE VARIANTI URBANISTICHE ADOTTATE AI SENSI DELLA DISCIPLINA DELLO SPORTELLO UNICO PER LE ATTIVITà PRODUTTIVE AL FINE DI SANARE ABUSI EDILIZI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13. LE NORME REGIONALI DEROGATORIE DEI C.D. «PIANI CASA» COME PARAMETRI PER LA SANABILITà DEGLI INTERVENTI ABUSIVI?</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14. LIMITI E PRESUPPOSTI PER IL RILASCIO DELL’AUTORIZZAZIONE PAESAGGISTICA POSTUMA</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 SANABILITà E TOLLERANZA EDILIZIA NELLA DISCIPLINA STATALE E REGIONALE RELATIVA AGLI EVENTI SISMICI DEL 2016 </vt:lpstr>
      <vt:lpstr> 15.1. SANABILITà E TOLLERANZA EDILIZIA NELLA DISCIPLINA STATALE E REGIONALE RELATIVA AGLI EVENTI SISMICI DEL 2016 LA SANABILITà DELLE LIEVI DIFFORMITà </vt:lpstr>
      <vt:lpstr> 15.1. SANABILITà E TOLLERANZA EDILIZIA NELLA DISCIPLINA STATALE E REGIONALE RELATIVA AGLI EVENTI SISMICI DEL 2016 LA SANABILITà DELLE LIEVI DIFFORMITà </vt:lpstr>
      <vt:lpstr> 15.1. SANABILITà E TOLLERANZA EDILIZIA NELLA DISCIPLINA STATALE E REGIONALE RELATIVA AGLI EVENTI SISMICI DEL 2016 LA SANABILITà DELLE LIEVI DIFFORMITà </vt:lpstr>
      <vt:lpstr> 15.1. SANABILITà E TOLLERANZA EDILIZIA NELLA DISCIPLINA STATALE E REGIONALE RELATIVA AGLI EVENTI SISMICI DEL 2016 LA SANABILITà DELLE LIEVI DIFFORMITà </vt:lpstr>
      <vt:lpstr> 15.2. SANABILITà E TOLLERANZA EDILIZIA NELLA DISCIPLINA STATALE E REGIONALE RELATIVA AGLI EVENTI SISMICI DEL 2016 LA SANABILITà DEGLI INCREMENTI VOLUMETRICI AMMESSI DAL «PIANO CASA» </vt:lpstr>
      <vt:lpstr> 15.2. SANABILITà E TOLLERANZA EDILIZIA NELLA DISCIPLINA STATALE E REGIONALE RELATIVA AGLI EVENTI SISMICI DEL 2016 LA SANABILITà DEGLI INCREMENTI VOLUMETRICI AMMESSI DAL «PIANO CASA» </vt:lpstr>
      <vt:lpstr>15.3. SANABILITà E TOLLERANZA EDILIZIA NELLA DISCIPLINA STATALE E REGIONALE RELATIVA AGLI EVENTI SISMICI DEL 2016 LA PARZIALE DEROGA AL DIVIETO DI RILASCIO DI AUTORIZZAZIONI PAESAGGISTICHE IN SANATORIA</vt:lpstr>
      <vt:lpstr>15.3. SANABILITà E TOLLERANZA EDILIZIA NELLA DISCIPLINA STATALE E REGIONALE RELATIVA AGLI EVENTI SISMICI DEL 2016 LA PARZIALE DEROGA AL DIVIETO DI RILASCIO DI AUTORIZZAZIONI PAESAGGISTICHE IN SANATORIA</vt:lpstr>
      <vt:lpstr>15.3. SANABILITà E TOLLERANZA EDILIZIA NELLA DISCIPLINA STATALE E REGIONALE RELATIVA AGLI EVENTI SISMICI DEL 2016 LA PARZIALE DEROGA AL DIVIETO DI RILASCIO DI AUTORIZZAZIONI PAESAGGISTICHE IN SANATORIA</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lpstr>15.4. SANABILITà E TOLLERANZA EDILIZIA NELLA DISCIPLINA STATALE E REGIONALE RELATIVA AGLI EVENTI SISMICI DEL 2016 L’ART.3 DELLA L.R. MARCHE 2/8/2017, N.25</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PROCEDIMENTI AUTORIZZATORI E SANZIONATORI A TUTELA DEL PAESAGGIO</dc:title>
  <dc:creator>Andrea Pacchiarotti</dc:creator>
  <cp:lastModifiedBy>SOFIS</cp:lastModifiedBy>
  <cp:revision>2879</cp:revision>
  <cp:lastPrinted>2019-05-22T20:50:53Z</cp:lastPrinted>
  <dcterms:created xsi:type="dcterms:W3CDTF">2013-04-02T13:41:53Z</dcterms:created>
  <dcterms:modified xsi:type="dcterms:W3CDTF">2019-05-27T06:57:10Z</dcterms:modified>
</cp:coreProperties>
</file>