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6"/>
  </p:notesMasterIdLst>
  <p:sldIdLst>
    <p:sldId id="257" r:id="rId2"/>
    <p:sldId id="258" r:id="rId3"/>
    <p:sldId id="568" r:id="rId4"/>
    <p:sldId id="569" r:id="rId5"/>
    <p:sldId id="567" r:id="rId6"/>
    <p:sldId id="623" r:id="rId7"/>
    <p:sldId id="625" r:id="rId8"/>
    <p:sldId id="626" r:id="rId9"/>
    <p:sldId id="653" r:id="rId10"/>
    <p:sldId id="690" r:id="rId11"/>
    <p:sldId id="654" r:id="rId12"/>
    <p:sldId id="655" r:id="rId13"/>
    <p:sldId id="656" r:id="rId14"/>
    <p:sldId id="657" r:id="rId15"/>
    <p:sldId id="658" r:id="rId16"/>
    <p:sldId id="691" r:id="rId17"/>
    <p:sldId id="659" r:id="rId18"/>
    <p:sldId id="660" r:id="rId19"/>
    <p:sldId id="661" r:id="rId20"/>
    <p:sldId id="662" r:id="rId21"/>
    <p:sldId id="663" r:id="rId22"/>
    <p:sldId id="692" r:id="rId23"/>
    <p:sldId id="664" r:id="rId24"/>
    <p:sldId id="665" r:id="rId25"/>
    <p:sldId id="666" r:id="rId26"/>
    <p:sldId id="667" r:id="rId27"/>
    <p:sldId id="668" r:id="rId28"/>
    <p:sldId id="669" r:id="rId29"/>
    <p:sldId id="670" r:id="rId30"/>
    <p:sldId id="671" r:id="rId31"/>
    <p:sldId id="693" r:id="rId32"/>
    <p:sldId id="672" r:id="rId33"/>
    <p:sldId id="673" r:id="rId34"/>
    <p:sldId id="674" r:id="rId35"/>
    <p:sldId id="675" r:id="rId36"/>
    <p:sldId id="676" r:id="rId37"/>
    <p:sldId id="752" r:id="rId38"/>
    <p:sldId id="753" r:id="rId39"/>
    <p:sldId id="754" r:id="rId40"/>
    <p:sldId id="755" r:id="rId41"/>
    <p:sldId id="756" r:id="rId42"/>
    <p:sldId id="757" r:id="rId43"/>
    <p:sldId id="758" r:id="rId44"/>
    <p:sldId id="760" r:id="rId45"/>
    <p:sldId id="759" r:id="rId46"/>
    <p:sldId id="694" r:id="rId47"/>
    <p:sldId id="580" r:id="rId48"/>
    <p:sldId id="751" r:id="rId49"/>
    <p:sldId id="618" r:id="rId50"/>
    <p:sldId id="619" r:id="rId51"/>
    <p:sldId id="624" r:id="rId52"/>
    <p:sldId id="620" r:id="rId53"/>
    <p:sldId id="621" r:id="rId54"/>
    <p:sldId id="622" r:id="rId55"/>
    <p:sldId id="695" r:id="rId56"/>
    <p:sldId id="579" r:id="rId57"/>
    <p:sldId id="613" r:id="rId58"/>
    <p:sldId id="614" r:id="rId59"/>
    <p:sldId id="615" r:id="rId60"/>
    <p:sldId id="616" r:id="rId61"/>
    <p:sldId id="617" r:id="rId62"/>
    <p:sldId id="609" r:id="rId63"/>
    <p:sldId id="627" r:id="rId64"/>
    <p:sldId id="677" r:id="rId65"/>
    <p:sldId id="696" r:id="rId66"/>
    <p:sldId id="683" r:id="rId67"/>
    <p:sldId id="684" r:id="rId68"/>
    <p:sldId id="685" r:id="rId69"/>
    <p:sldId id="686" r:id="rId70"/>
    <p:sldId id="687" r:id="rId71"/>
    <p:sldId id="688" r:id="rId72"/>
    <p:sldId id="689" r:id="rId73"/>
    <p:sldId id="604" r:id="rId74"/>
    <p:sldId id="697" r:id="rId75"/>
    <p:sldId id="746" r:id="rId76"/>
    <p:sldId id="747" r:id="rId77"/>
    <p:sldId id="748" r:id="rId78"/>
    <p:sldId id="749" r:id="rId79"/>
    <p:sldId id="750" r:id="rId80"/>
    <p:sldId id="605" r:id="rId81"/>
    <p:sldId id="698" r:id="rId82"/>
    <p:sldId id="762" r:id="rId83"/>
    <p:sldId id="761" r:id="rId84"/>
    <p:sldId id="763" r:id="rId85"/>
    <p:sldId id="764" r:id="rId86"/>
    <p:sldId id="765" r:id="rId87"/>
    <p:sldId id="766" r:id="rId88"/>
    <p:sldId id="767" r:id="rId89"/>
    <p:sldId id="768" r:id="rId90"/>
    <p:sldId id="769" r:id="rId91"/>
    <p:sldId id="770" r:id="rId92"/>
    <p:sldId id="773" r:id="rId93"/>
    <p:sldId id="774" r:id="rId94"/>
    <p:sldId id="710" r:id="rId95"/>
    <p:sldId id="712" r:id="rId96"/>
    <p:sldId id="780" r:id="rId97"/>
    <p:sldId id="775" r:id="rId98"/>
    <p:sldId id="777" r:id="rId99"/>
    <p:sldId id="778" r:id="rId100"/>
    <p:sldId id="261" r:id="rId101"/>
    <p:sldId id="264" r:id="rId102"/>
    <p:sldId id="268" r:id="rId103"/>
    <p:sldId id="269" r:id="rId104"/>
    <p:sldId id="271" r:id="rId105"/>
    <p:sldId id="275" r:id="rId106"/>
    <p:sldId id="276" r:id="rId107"/>
    <p:sldId id="711" r:id="rId108"/>
    <p:sldId id="771" r:id="rId109"/>
    <p:sldId id="772" r:id="rId110"/>
    <p:sldId id="781" r:id="rId111"/>
    <p:sldId id="782" r:id="rId112"/>
    <p:sldId id="783" r:id="rId113"/>
    <p:sldId id="784" r:id="rId114"/>
    <p:sldId id="785" r:id="rId115"/>
    <p:sldId id="786" r:id="rId116"/>
    <p:sldId id="679" r:id="rId117"/>
    <p:sldId id="583" r:id="rId118"/>
    <p:sldId id="787" r:id="rId119"/>
    <p:sldId id="788" r:id="rId120"/>
    <p:sldId id="789" r:id="rId121"/>
    <p:sldId id="790" r:id="rId122"/>
    <p:sldId id="791" r:id="rId123"/>
    <p:sldId id="792" r:id="rId124"/>
    <p:sldId id="793" r:id="rId125"/>
    <p:sldId id="794" r:id="rId126"/>
    <p:sldId id="795" r:id="rId127"/>
    <p:sldId id="796" r:id="rId128"/>
    <p:sldId id="797" r:id="rId129"/>
    <p:sldId id="610" r:id="rId130"/>
    <p:sldId id="584" r:id="rId131"/>
    <p:sldId id="725" r:id="rId132"/>
    <p:sldId id="798" r:id="rId133"/>
    <p:sldId id="799" r:id="rId134"/>
    <p:sldId id="800" r:id="rId135"/>
    <p:sldId id="585" r:id="rId136"/>
    <p:sldId id="724" r:id="rId137"/>
    <p:sldId id="801" r:id="rId138"/>
    <p:sldId id="802" r:id="rId139"/>
    <p:sldId id="803" r:id="rId140"/>
    <p:sldId id="804" r:id="rId141"/>
    <p:sldId id="805" r:id="rId142"/>
    <p:sldId id="586" r:id="rId143"/>
    <p:sldId id="806" r:id="rId144"/>
    <p:sldId id="807" r:id="rId145"/>
    <p:sldId id="808" r:id="rId146"/>
    <p:sldId id="809" r:id="rId147"/>
    <p:sldId id="810" r:id="rId148"/>
    <p:sldId id="811" r:id="rId149"/>
    <p:sldId id="812" r:id="rId150"/>
    <p:sldId id="587" r:id="rId151"/>
    <p:sldId id="722" r:id="rId152"/>
    <p:sldId id="813" r:id="rId153"/>
    <p:sldId id="814" r:id="rId154"/>
    <p:sldId id="815" r:id="rId155"/>
    <p:sldId id="816" r:id="rId156"/>
    <p:sldId id="588" r:id="rId157"/>
    <p:sldId id="721" r:id="rId158"/>
    <p:sldId id="817" r:id="rId159"/>
    <p:sldId id="818" r:id="rId160"/>
    <p:sldId id="819" r:id="rId161"/>
    <p:sldId id="820" r:id="rId162"/>
    <p:sldId id="589" r:id="rId163"/>
    <p:sldId id="720" r:id="rId164"/>
    <p:sldId id="821" r:id="rId165"/>
    <p:sldId id="822" r:id="rId166"/>
    <p:sldId id="823" r:id="rId167"/>
    <p:sldId id="824" r:id="rId168"/>
    <p:sldId id="590" r:id="rId169"/>
    <p:sldId id="719" r:id="rId170"/>
    <p:sldId id="825" r:id="rId171"/>
    <p:sldId id="826" r:id="rId172"/>
    <p:sldId id="827" r:id="rId173"/>
    <p:sldId id="592" r:id="rId174"/>
    <p:sldId id="718" r:id="rId175"/>
    <p:sldId id="828" r:id="rId176"/>
    <p:sldId id="829" r:id="rId177"/>
    <p:sldId id="830" r:id="rId178"/>
    <p:sldId id="833" r:id="rId179"/>
    <p:sldId id="834" r:id="rId180"/>
    <p:sldId id="835" r:id="rId181"/>
    <p:sldId id="836" r:id="rId182"/>
    <p:sldId id="837" r:id="rId183"/>
    <p:sldId id="831" r:id="rId184"/>
    <p:sldId id="832" r:id="rId185"/>
    <p:sldId id="705" r:id="rId186"/>
    <p:sldId id="596" r:id="rId187"/>
    <p:sldId id="716" r:id="rId188"/>
    <p:sldId id="838" r:id="rId189"/>
    <p:sldId id="839" r:id="rId190"/>
    <p:sldId id="840" r:id="rId191"/>
    <p:sldId id="841" r:id="rId192"/>
    <p:sldId id="842" r:id="rId193"/>
    <p:sldId id="845" r:id="rId194"/>
    <p:sldId id="846" r:id="rId195"/>
    <p:sldId id="843" r:id="rId196"/>
    <p:sldId id="844" r:id="rId197"/>
    <p:sldId id="597" r:id="rId198"/>
    <p:sldId id="847" r:id="rId199"/>
    <p:sldId id="849" r:id="rId200"/>
    <p:sldId id="850" r:id="rId201"/>
    <p:sldId id="851" r:id="rId202"/>
    <p:sldId id="929" r:id="rId203"/>
    <p:sldId id="930" r:id="rId204"/>
    <p:sldId id="931" r:id="rId205"/>
    <p:sldId id="866" r:id="rId206"/>
    <p:sldId id="870" r:id="rId207"/>
    <p:sldId id="893" r:id="rId208"/>
    <p:sldId id="901" r:id="rId209"/>
    <p:sldId id="902" r:id="rId210"/>
    <p:sldId id="903" r:id="rId211"/>
    <p:sldId id="917" r:id="rId212"/>
    <p:sldId id="919" r:id="rId213"/>
    <p:sldId id="920" r:id="rId214"/>
    <p:sldId id="923" r:id="rId215"/>
    <p:sldId id="598" r:id="rId216"/>
    <p:sldId id="714" r:id="rId217"/>
    <p:sldId id="924" r:id="rId218"/>
    <p:sldId id="925" r:id="rId219"/>
    <p:sldId id="926" r:id="rId220"/>
    <p:sldId id="927" r:id="rId221"/>
    <p:sldId id="928" r:id="rId222"/>
    <p:sldId id="599" r:id="rId223"/>
    <p:sldId id="713" r:id="rId224"/>
    <p:sldId id="935" r:id="rId225"/>
    <p:sldId id="932" r:id="rId226"/>
    <p:sldId id="933" r:id="rId227"/>
    <p:sldId id="726" r:id="rId228"/>
    <p:sldId id="936" r:id="rId229"/>
    <p:sldId id="727" r:id="rId230"/>
    <p:sldId id="736" r:id="rId231"/>
    <p:sldId id="737" r:id="rId232"/>
    <p:sldId id="937" r:id="rId233"/>
    <p:sldId id="938" r:id="rId234"/>
    <p:sldId id="939" r:id="rId235"/>
    <p:sldId id="738" r:id="rId236"/>
    <p:sldId id="739" r:id="rId237"/>
    <p:sldId id="940" r:id="rId238"/>
    <p:sldId id="941" r:id="rId239"/>
    <p:sldId id="682" r:id="rId240"/>
    <p:sldId id="612" r:id="rId241"/>
    <p:sldId id="603" r:id="rId242"/>
    <p:sldId id="706" r:id="rId243"/>
    <p:sldId id="740" r:id="rId244"/>
    <p:sldId id="741" r:id="rId245"/>
    <p:sldId id="942" r:id="rId246"/>
    <p:sldId id="943" r:id="rId247"/>
    <p:sldId id="944" r:id="rId248"/>
    <p:sldId id="945" r:id="rId249"/>
    <p:sldId id="601" r:id="rId250"/>
    <p:sldId id="709" r:id="rId251"/>
    <p:sldId id="946" r:id="rId252"/>
    <p:sldId id="707" r:id="rId253"/>
    <p:sldId id="742" r:id="rId254"/>
    <p:sldId id="680" r:id="rId255"/>
    <p:sldId id="703" r:id="rId256"/>
    <p:sldId id="681" r:id="rId257"/>
    <p:sldId id="947" r:id="rId258"/>
    <p:sldId id="702" r:id="rId259"/>
    <p:sldId id="948" r:id="rId260"/>
    <p:sldId id="949" r:id="rId261"/>
    <p:sldId id="950" r:id="rId262"/>
    <p:sldId id="951" r:id="rId263"/>
    <p:sldId id="952" r:id="rId264"/>
    <p:sldId id="953" r:id="rId265"/>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9712" autoAdjust="0"/>
  </p:normalViewPr>
  <p:slideViewPr>
    <p:cSldViewPr>
      <p:cViewPr varScale="1">
        <p:scale>
          <a:sx n="88" d="100"/>
          <a:sy n="88" d="100"/>
        </p:scale>
        <p:origin x="-136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321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viewProps" Target="viewProps.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theme" Target="theme/theme1.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270" Type="http://schemas.openxmlformats.org/officeDocument/2006/relationships/tableStyles" Target="tableStyles.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244" Type="http://schemas.openxmlformats.org/officeDocument/2006/relationships/slide" Target="slides/slide243.xml"/><Relationship Id="rId249" Type="http://schemas.openxmlformats.org/officeDocument/2006/relationships/slide" Target="slides/slide24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260" Type="http://schemas.openxmlformats.org/officeDocument/2006/relationships/slide" Target="slides/slide259.xml"/><Relationship Id="rId265" Type="http://schemas.openxmlformats.org/officeDocument/2006/relationships/slide" Target="slides/slide264.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50" Type="http://schemas.openxmlformats.org/officeDocument/2006/relationships/slide" Target="slides/slide249.xml"/><Relationship Id="rId255" Type="http://schemas.openxmlformats.org/officeDocument/2006/relationships/slide" Target="slides/slide254.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261" Type="http://schemas.openxmlformats.org/officeDocument/2006/relationships/slide" Target="slides/slide260.xml"/><Relationship Id="rId266" Type="http://schemas.openxmlformats.org/officeDocument/2006/relationships/notesMaster" Target="notesMasters/notesMaster1.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p>
        </p:txBody>
      </p:sp>
      <p:sp>
        <p:nvSpPr>
          <p:cNvPr id="717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p>
        </p:txBody>
      </p:sp>
      <p:sp>
        <p:nvSpPr>
          <p:cNvPr id="7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DBDFD6E4-90FA-4C00-8708-E9033E4AB66B}" type="slidenum">
              <a:rPr lang="it-IT"/>
              <a:pPr/>
              <a:t>‹N›</a:t>
            </a:fld>
            <a:endParaRPr lang="it-IT"/>
          </a:p>
        </p:txBody>
      </p:sp>
    </p:spTree>
    <p:extLst>
      <p:ext uri="{BB962C8B-B14F-4D97-AF65-F5344CB8AC3E}">
        <p14:creationId xmlns:p14="http://schemas.microsoft.com/office/powerpoint/2010/main" val="242259697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76DAC7-CCD3-4373-87F4-3F5C3EE68D26}" type="slidenum">
              <a:rPr lang="it-IT"/>
              <a:pPr/>
              <a:t>1</a:t>
            </a:fld>
            <a:endParaRPr lang="it-IT"/>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it-IT"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6">
            <a:extLst>
              <a:ext uri="{FF2B5EF4-FFF2-40B4-BE49-F238E27FC236}">
                <a16:creationId xmlns="" xmlns:a16="http://schemas.microsoft.com/office/drawing/2014/main" id="{A092730E-2EC2-460E-80DB-739F74B443E8}"/>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9pPr>
          </a:lstStyle>
          <a:p>
            <a:pPr eaLnBrk="1"/>
            <a:fld id="{D4664ABF-C939-4B82-B5E7-74CD3563ED0E}" type="slidenum">
              <a:rPr lang="it-IT" altLang="it-IT">
                <a:solidFill>
                  <a:srgbClr val="000000"/>
                </a:solidFill>
                <a:latin typeface="Times New Roman" panose="02020603050405020304" pitchFamily="18" charset="0"/>
                <a:ea typeface="Arial Unicode MS" pitchFamily="34" charset="-128"/>
              </a:rPr>
              <a:pPr eaLnBrk="1"/>
              <a:t>105</a:t>
            </a:fld>
            <a:endParaRPr lang="it-IT" altLang="it-IT">
              <a:solidFill>
                <a:srgbClr val="000000"/>
              </a:solidFill>
              <a:latin typeface="Times New Roman" panose="02020603050405020304" pitchFamily="18" charset="0"/>
              <a:ea typeface="Arial Unicode MS" pitchFamily="34" charset="-128"/>
            </a:endParaRPr>
          </a:p>
        </p:txBody>
      </p:sp>
      <p:sp>
        <p:nvSpPr>
          <p:cNvPr id="47107" name="Rectangle 1">
            <a:extLst>
              <a:ext uri="{FF2B5EF4-FFF2-40B4-BE49-F238E27FC236}">
                <a16:creationId xmlns="" xmlns:a16="http://schemas.microsoft.com/office/drawing/2014/main" id="{AFA84C7B-8156-412D-8F9D-9A4B000B13E4}"/>
              </a:ext>
            </a:extLst>
          </p:cNvPr>
          <p:cNvSpPr txBox="1">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Rectangle 2">
            <a:extLst>
              <a:ext uri="{FF2B5EF4-FFF2-40B4-BE49-F238E27FC236}">
                <a16:creationId xmlns="" xmlns:a16="http://schemas.microsoft.com/office/drawing/2014/main" id="{8DACAB34-A434-4524-A44A-605F5FB04D66}"/>
              </a:ext>
            </a:extLst>
          </p:cNvPr>
          <p:cNvSpPr txBox="1">
            <a:spLocks noGrp="1" noChangeArrowheads="1"/>
          </p:cNvSpPr>
          <p:nvPr>
            <p:ph type="body" idx="1"/>
          </p:nvPr>
        </p:nvSpPr>
        <p:spPr>
          <a:xfrm>
            <a:off x="755650" y="5078413"/>
            <a:ext cx="6048375" cy="481171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6">
            <a:extLst>
              <a:ext uri="{FF2B5EF4-FFF2-40B4-BE49-F238E27FC236}">
                <a16:creationId xmlns="" xmlns:a16="http://schemas.microsoft.com/office/drawing/2014/main" id="{B4E94E4F-55D7-444B-949B-CA04C9042B1B}"/>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9pPr>
          </a:lstStyle>
          <a:p>
            <a:pPr eaLnBrk="1"/>
            <a:fld id="{5D45E6A6-29CF-4F7B-BE06-2FB6ABC9D73D}" type="slidenum">
              <a:rPr lang="it-IT" altLang="it-IT">
                <a:solidFill>
                  <a:srgbClr val="000000"/>
                </a:solidFill>
                <a:latin typeface="Times New Roman" panose="02020603050405020304" pitchFamily="18" charset="0"/>
                <a:ea typeface="Arial Unicode MS" pitchFamily="34" charset="-128"/>
              </a:rPr>
              <a:pPr eaLnBrk="1"/>
              <a:t>106</a:t>
            </a:fld>
            <a:endParaRPr lang="it-IT" altLang="it-IT">
              <a:solidFill>
                <a:srgbClr val="000000"/>
              </a:solidFill>
              <a:latin typeface="Times New Roman" panose="02020603050405020304" pitchFamily="18" charset="0"/>
              <a:ea typeface="Arial Unicode MS" pitchFamily="34" charset="-128"/>
            </a:endParaRPr>
          </a:p>
        </p:txBody>
      </p:sp>
      <p:sp>
        <p:nvSpPr>
          <p:cNvPr id="48131" name="Rectangle 1">
            <a:extLst>
              <a:ext uri="{FF2B5EF4-FFF2-40B4-BE49-F238E27FC236}">
                <a16:creationId xmlns="" xmlns:a16="http://schemas.microsoft.com/office/drawing/2014/main" id="{5D5E9C68-2DDA-4751-9A94-A15F976C8F38}"/>
              </a:ext>
            </a:extLst>
          </p:cNvPr>
          <p:cNvSpPr txBox="1">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8132" name="Rectangle 2">
            <a:extLst>
              <a:ext uri="{FF2B5EF4-FFF2-40B4-BE49-F238E27FC236}">
                <a16:creationId xmlns="" xmlns:a16="http://schemas.microsoft.com/office/drawing/2014/main" id="{C20356DE-F454-448B-9797-E3BB5DA1FF95}"/>
              </a:ext>
            </a:extLst>
          </p:cNvPr>
          <p:cNvSpPr txBox="1">
            <a:spLocks noGrp="1" noChangeArrowheads="1"/>
          </p:cNvSpPr>
          <p:nvPr>
            <p:ph type="body" idx="1"/>
          </p:nvPr>
        </p:nvSpPr>
        <p:spPr>
          <a:xfrm>
            <a:off x="755650" y="5078413"/>
            <a:ext cx="6048375" cy="481171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4C5EA62B-A491-4085-8E86-F252528423BE}" type="slidenum">
              <a:rPr lang="it-IT" smtClean="0"/>
              <a:t>118</a:t>
            </a:fld>
            <a:endParaRPr lang="it-IT"/>
          </a:p>
        </p:txBody>
      </p:sp>
    </p:spTree>
    <p:extLst>
      <p:ext uri="{BB962C8B-B14F-4D97-AF65-F5344CB8AC3E}">
        <p14:creationId xmlns:p14="http://schemas.microsoft.com/office/powerpoint/2010/main" val="2952472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6">
            <a:extLst>
              <a:ext uri="{FF2B5EF4-FFF2-40B4-BE49-F238E27FC236}">
                <a16:creationId xmlns="" xmlns:a16="http://schemas.microsoft.com/office/drawing/2014/main" id="{D70C128C-83FF-40D6-B331-092C93DD8B1E}"/>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9pPr>
          </a:lstStyle>
          <a:p>
            <a:pPr eaLnBrk="1"/>
            <a:fld id="{F55A4661-5662-4DF5-9F85-EA711A148F3F}" type="slidenum">
              <a:rPr lang="it-IT" altLang="it-IT">
                <a:solidFill>
                  <a:srgbClr val="000000"/>
                </a:solidFill>
                <a:latin typeface="Times New Roman" panose="02020603050405020304" pitchFamily="18" charset="0"/>
                <a:ea typeface="Arial Unicode MS" pitchFamily="34" charset="-128"/>
              </a:rPr>
              <a:pPr eaLnBrk="1"/>
              <a:t>97</a:t>
            </a:fld>
            <a:endParaRPr lang="it-IT" altLang="it-IT">
              <a:solidFill>
                <a:srgbClr val="000000"/>
              </a:solidFill>
              <a:latin typeface="Times New Roman" panose="02020603050405020304" pitchFamily="18" charset="0"/>
              <a:ea typeface="Arial Unicode MS" pitchFamily="34" charset="-128"/>
            </a:endParaRPr>
          </a:p>
        </p:txBody>
      </p:sp>
      <p:sp>
        <p:nvSpPr>
          <p:cNvPr id="29699" name="Rectangle 1">
            <a:extLst>
              <a:ext uri="{FF2B5EF4-FFF2-40B4-BE49-F238E27FC236}">
                <a16:creationId xmlns="" xmlns:a16="http://schemas.microsoft.com/office/drawing/2014/main" id="{3C9CB5FF-69BF-44C0-8C5E-81C558C22C94}"/>
              </a:ext>
            </a:extLst>
          </p:cNvPr>
          <p:cNvSpPr txBox="1">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700" name="Rectangle 2">
            <a:extLst>
              <a:ext uri="{FF2B5EF4-FFF2-40B4-BE49-F238E27FC236}">
                <a16:creationId xmlns="" xmlns:a16="http://schemas.microsoft.com/office/drawing/2014/main" id="{5230DDEC-71F9-485F-ACAB-5546CEEE8C9C}"/>
              </a:ext>
            </a:extLst>
          </p:cNvPr>
          <p:cNvSpPr txBox="1">
            <a:spLocks noGrp="1" noChangeArrowheads="1"/>
          </p:cNvSpPr>
          <p:nvPr>
            <p:ph type="body" idx="1"/>
          </p:nvPr>
        </p:nvSpPr>
        <p:spPr>
          <a:xfrm>
            <a:off x="755650" y="5078413"/>
            <a:ext cx="6048375" cy="481171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6">
            <a:extLst>
              <a:ext uri="{FF2B5EF4-FFF2-40B4-BE49-F238E27FC236}">
                <a16:creationId xmlns="" xmlns:a16="http://schemas.microsoft.com/office/drawing/2014/main" id="{7B1755A1-FE7E-4607-AB30-A04366D3C4BF}"/>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9pPr>
          </a:lstStyle>
          <a:p>
            <a:pPr eaLnBrk="1"/>
            <a:fld id="{FEA98867-950A-4EE0-B138-412CADFC43A8}" type="slidenum">
              <a:rPr lang="it-IT" altLang="it-IT">
                <a:solidFill>
                  <a:srgbClr val="000000"/>
                </a:solidFill>
                <a:latin typeface="Times New Roman" panose="02020603050405020304" pitchFamily="18" charset="0"/>
                <a:ea typeface="Arial Unicode MS" pitchFamily="34" charset="-128"/>
              </a:rPr>
              <a:pPr eaLnBrk="1"/>
              <a:t>98</a:t>
            </a:fld>
            <a:endParaRPr lang="it-IT" altLang="it-IT">
              <a:solidFill>
                <a:srgbClr val="000000"/>
              </a:solidFill>
              <a:latin typeface="Times New Roman" panose="02020603050405020304" pitchFamily="18" charset="0"/>
              <a:ea typeface="Arial Unicode MS" pitchFamily="34" charset="-128"/>
            </a:endParaRPr>
          </a:p>
        </p:txBody>
      </p:sp>
      <p:sp>
        <p:nvSpPr>
          <p:cNvPr id="31747" name="Rectangle 1">
            <a:extLst>
              <a:ext uri="{FF2B5EF4-FFF2-40B4-BE49-F238E27FC236}">
                <a16:creationId xmlns="" xmlns:a16="http://schemas.microsoft.com/office/drawing/2014/main" id="{D94D32BE-CE66-4579-9339-95F35584745E}"/>
              </a:ext>
            </a:extLst>
          </p:cNvPr>
          <p:cNvSpPr txBox="1">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1748" name="Rectangle 2">
            <a:extLst>
              <a:ext uri="{FF2B5EF4-FFF2-40B4-BE49-F238E27FC236}">
                <a16:creationId xmlns="" xmlns:a16="http://schemas.microsoft.com/office/drawing/2014/main" id="{1CF92939-BDB8-4056-9BBD-3246C321060E}"/>
              </a:ext>
            </a:extLst>
          </p:cNvPr>
          <p:cNvSpPr txBox="1">
            <a:spLocks noGrp="1" noChangeArrowheads="1"/>
          </p:cNvSpPr>
          <p:nvPr>
            <p:ph type="body" idx="1"/>
          </p:nvPr>
        </p:nvSpPr>
        <p:spPr>
          <a:xfrm>
            <a:off x="755650" y="5078413"/>
            <a:ext cx="6048375" cy="481171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6">
            <a:extLst>
              <a:ext uri="{FF2B5EF4-FFF2-40B4-BE49-F238E27FC236}">
                <a16:creationId xmlns="" xmlns:a16="http://schemas.microsoft.com/office/drawing/2014/main" id="{FE0DA0FA-498C-4C40-8D09-044D376CF1DE}"/>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9pPr>
          </a:lstStyle>
          <a:p>
            <a:pPr eaLnBrk="1"/>
            <a:fld id="{BC0750A7-CBFA-4D65-AE8B-AE95FB5C7D22}" type="slidenum">
              <a:rPr lang="it-IT" altLang="it-IT">
                <a:solidFill>
                  <a:srgbClr val="000000"/>
                </a:solidFill>
                <a:latin typeface="Times New Roman" panose="02020603050405020304" pitchFamily="18" charset="0"/>
                <a:ea typeface="Arial Unicode MS" pitchFamily="34" charset="-128"/>
              </a:rPr>
              <a:pPr eaLnBrk="1"/>
              <a:t>99</a:t>
            </a:fld>
            <a:endParaRPr lang="it-IT" altLang="it-IT">
              <a:solidFill>
                <a:srgbClr val="000000"/>
              </a:solidFill>
              <a:latin typeface="Times New Roman" panose="02020603050405020304" pitchFamily="18" charset="0"/>
              <a:ea typeface="Arial Unicode MS" pitchFamily="34" charset="-128"/>
            </a:endParaRPr>
          </a:p>
        </p:txBody>
      </p:sp>
      <p:sp>
        <p:nvSpPr>
          <p:cNvPr id="32771" name="Rectangle 1">
            <a:extLst>
              <a:ext uri="{FF2B5EF4-FFF2-40B4-BE49-F238E27FC236}">
                <a16:creationId xmlns="" xmlns:a16="http://schemas.microsoft.com/office/drawing/2014/main" id="{5F6DDE1D-4680-405B-AEF8-1AA604995710}"/>
              </a:ext>
            </a:extLst>
          </p:cNvPr>
          <p:cNvSpPr txBox="1">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2" name="Rectangle 2">
            <a:extLst>
              <a:ext uri="{FF2B5EF4-FFF2-40B4-BE49-F238E27FC236}">
                <a16:creationId xmlns="" xmlns:a16="http://schemas.microsoft.com/office/drawing/2014/main" id="{C0985E71-13F6-434E-9ECD-2954E4708D9A}"/>
              </a:ext>
            </a:extLst>
          </p:cNvPr>
          <p:cNvSpPr txBox="1">
            <a:spLocks noGrp="1" noChangeArrowheads="1"/>
          </p:cNvSpPr>
          <p:nvPr>
            <p:ph type="body" idx="1"/>
          </p:nvPr>
        </p:nvSpPr>
        <p:spPr>
          <a:xfrm>
            <a:off x="755650" y="5078413"/>
            <a:ext cx="6048375" cy="481171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6">
            <a:extLst>
              <a:ext uri="{FF2B5EF4-FFF2-40B4-BE49-F238E27FC236}">
                <a16:creationId xmlns="" xmlns:a16="http://schemas.microsoft.com/office/drawing/2014/main" id="{1FB2AC37-D7F0-4A60-8269-479E6A0F64D9}"/>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9pPr>
          </a:lstStyle>
          <a:p>
            <a:pPr eaLnBrk="1"/>
            <a:fld id="{40FEDE95-C767-40A0-B624-A131C392EB22}" type="slidenum">
              <a:rPr lang="it-IT" altLang="it-IT">
                <a:solidFill>
                  <a:srgbClr val="000000"/>
                </a:solidFill>
                <a:latin typeface="Times New Roman" panose="02020603050405020304" pitchFamily="18" charset="0"/>
                <a:ea typeface="Arial Unicode MS" pitchFamily="34" charset="-128"/>
              </a:rPr>
              <a:pPr eaLnBrk="1"/>
              <a:t>100</a:t>
            </a:fld>
            <a:endParaRPr lang="it-IT" altLang="it-IT">
              <a:solidFill>
                <a:srgbClr val="000000"/>
              </a:solidFill>
              <a:latin typeface="Times New Roman" panose="02020603050405020304" pitchFamily="18" charset="0"/>
              <a:ea typeface="Arial Unicode MS" pitchFamily="34" charset="-128"/>
            </a:endParaRPr>
          </a:p>
        </p:txBody>
      </p:sp>
      <p:sp>
        <p:nvSpPr>
          <p:cNvPr id="34819" name="Rectangle 1">
            <a:extLst>
              <a:ext uri="{FF2B5EF4-FFF2-40B4-BE49-F238E27FC236}">
                <a16:creationId xmlns="" xmlns:a16="http://schemas.microsoft.com/office/drawing/2014/main" id="{0E62C5CA-742A-4FE6-A319-BF75EBFADD06}"/>
              </a:ext>
            </a:extLst>
          </p:cNvPr>
          <p:cNvSpPr txBox="1">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20" name="Rectangle 2">
            <a:extLst>
              <a:ext uri="{FF2B5EF4-FFF2-40B4-BE49-F238E27FC236}">
                <a16:creationId xmlns="" xmlns:a16="http://schemas.microsoft.com/office/drawing/2014/main" id="{B5911266-FED5-4998-80E6-66FCDF202C5D}"/>
              </a:ext>
            </a:extLst>
          </p:cNvPr>
          <p:cNvSpPr txBox="1">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spcBef>
                <a:spcPct val="0"/>
              </a:spcBef>
              <a:tabLst>
                <a:tab pos="723900" algn="l"/>
                <a:tab pos="1447800" algn="l"/>
                <a:tab pos="2171700" algn="l"/>
                <a:tab pos="2895600" algn="l"/>
                <a:tab pos="3619500" algn="l"/>
                <a:tab pos="4343400" algn="l"/>
                <a:tab pos="5067300" algn="l"/>
              </a:tabLst>
            </a:pPr>
            <a:endParaRPr lang="it-IT" altLang="it-IT" sz="2000">
              <a:latin typeface="Arial" panose="020B0604020202020204" pitchFamily="34" charset="0"/>
              <a:ea typeface="Microsoft YaHei" panose="020B0503020204020204" pitchFamily="34" charset="-122"/>
            </a:endParaRPr>
          </a:p>
        </p:txBody>
      </p:sp>
      <p:sp>
        <p:nvSpPr>
          <p:cNvPr id="2" name="Text Box 3">
            <a:extLst>
              <a:ext uri="{FF2B5EF4-FFF2-40B4-BE49-F238E27FC236}">
                <a16:creationId xmlns="" xmlns:a16="http://schemas.microsoft.com/office/drawing/2014/main" id="{F6119166-9619-41EE-B686-D1BE1ADAEEB4}"/>
              </a:ext>
            </a:extLst>
          </p:cNvPr>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9pPr>
          </a:lstStyle>
          <a:p>
            <a:pPr eaLnBrk="1" hangingPunct="1">
              <a:lnSpc>
                <a:spcPct val="100000"/>
              </a:lnSpc>
            </a:pPr>
            <a:fld id="{204E650F-D4DA-44DC-81D2-FF845B3A869C}" type="slidenum">
              <a:rPr lang="it-IT" altLang="it-IT">
                <a:solidFill>
                  <a:srgbClr val="000000"/>
                </a:solidFill>
                <a:latin typeface="Calibri" panose="020F0502020204030204" pitchFamily="34" charset="0"/>
              </a:rPr>
              <a:pPr eaLnBrk="1" hangingPunct="1">
                <a:lnSpc>
                  <a:spcPct val="100000"/>
                </a:lnSpc>
              </a:pPr>
              <a:t>100</a:t>
            </a:fld>
            <a:endParaRPr lang="it-IT" altLang="it-IT">
              <a:solidFill>
                <a:srgbClr val="000000"/>
              </a:solidFill>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6">
            <a:extLst>
              <a:ext uri="{FF2B5EF4-FFF2-40B4-BE49-F238E27FC236}">
                <a16:creationId xmlns="" xmlns:a16="http://schemas.microsoft.com/office/drawing/2014/main" id="{2C5BFE72-82C5-4DFE-B7E4-961AC6C3DC43}"/>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9pPr>
          </a:lstStyle>
          <a:p>
            <a:pPr eaLnBrk="1"/>
            <a:fld id="{607DB73F-FD2B-40A6-A271-E6F989D61DDF}" type="slidenum">
              <a:rPr lang="it-IT" altLang="it-IT">
                <a:solidFill>
                  <a:srgbClr val="000000"/>
                </a:solidFill>
                <a:latin typeface="Times New Roman" panose="02020603050405020304" pitchFamily="18" charset="0"/>
                <a:ea typeface="Arial Unicode MS" pitchFamily="34" charset="-128"/>
              </a:rPr>
              <a:pPr eaLnBrk="1"/>
              <a:t>101</a:t>
            </a:fld>
            <a:endParaRPr lang="it-IT" altLang="it-IT">
              <a:solidFill>
                <a:srgbClr val="000000"/>
              </a:solidFill>
              <a:latin typeface="Times New Roman" panose="02020603050405020304" pitchFamily="18" charset="0"/>
              <a:ea typeface="Arial Unicode MS" pitchFamily="34" charset="-128"/>
            </a:endParaRPr>
          </a:p>
        </p:txBody>
      </p:sp>
      <p:sp>
        <p:nvSpPr>
          <p:cNvPr id="37891" name="Rectangle 1">
            <a:extLst>
              <a:ext uri="{FF2B5EF4-FFF2-40B4-BE49-F238E27FC236}">
                <a16:creationId xmlns="" xmlns:a16="http://schemas.microsoft.com/office/drawing/2014/main" id="{1F329B54-E7D3-4C8C-A43E-B2FE2333E7CC}"/>
              </a:ext>
            </a:extLst>
          </p:cNvPr>
          <p:cNvSpPr txBox="1">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7892" name="Rectangle 2">
            <a:extLst>
              <a:ext uri="{FF2B5EF4-FFF2-40B4-BE49-F238E27FC236}">
                <a16:creationId xmlns="" xmlns:a16="http://schemas.microsoft.com/office/drawing/2014/main" id="{DACCFDAF-E41C-4BD7-B04D-AF29F5BBF818}"/>
              </a:ext>
            </a:extLst>
          </p:cNvPr>
          <p:cNvSpPr txBox="1">
            <a:spLocks noGrp="1" noChangeArrowheads="1"/>
          </p:cNvSpPr>
          <p:nvPr>
            <p:ph type="body" idx="1"/>
          </p:nvPr>
        </p:nvSpPr>
        <p:spPr>
          <a:xfrm>
            <a:off x="755650" y="5078413"/>
            <a:ext cx="6048375" cy="481171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6">
            <a:extLst>
              <a:ext uri="{FF2B5EF4-FFF2-40B4-BE49-F238E27FC236}">
                <a16:creationId xmlns="" xmlns:a16="http://schemas.microsoft.com/office/drawing/2014/main" id="{9F6EF735-D6CE-4E91-82A4-3F161BCB7BE4}"/>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9pPr>
          </a:lstStyle>
          <a:p>
            <a:pPr eaLnBrk="1"/>
            <a:fld id="{031F0A2F-34A0-45D4-944B-4D047B5C0D38}" type="slidenum">
              <a:rPr lang="it-IT" altLang="it-IT">
                <a:solidFill>
                  <a:srgbClr val="000000"/>
                </a:solidFill>
                <a:latin typeface="Times New Roman" panose="02020603050405020304" pitchFamily="18" charset="0"/>
                <a:ea typeface="Arial Unicode MS" pitchFamily="34" charset="-128"/>
              </a:rPr>
              <a:pPr eaLnBrk="1"/>
              <a:t>102</a:t>
            </a:fld>
            <a:endParaRPr lang="it-IT" altLang="it-IT">
              <a:solidFill>
                <a:srgbClr val="000000"/>
              </a:solidFill>
              <a:latin typeface="Times New Roman" panose="02020603050405020304" pitchFamily="18" charset="0"/>
              <a:ea typeface="Arial Unicode MS" pitchFamily="34" charset="-128"/>
            </a:endParaRPr>
          </a:p>
        </p:txBody>
      </p:sp>
      <p:sp>
        <p:nvSpPr>
          <p:cNvPr id="40963" name="Rectangle 1">
            <a:extLst>
              <a:ext uri="{FF2B5EF4-FFF2-40B4-BE49-F238E27FC236}">
                <a16:creationId xmlns="" xmlns:a16="http://schemas.microsoft.com/office/drawing/2014/main" id="{D69ACF99-FAA7-466B-8475-1EB7FA3DAAD4}"/>
              </a:ext>
            </a:extLst>
          </p:cNvPr>
          <p:cNvSpPr txBox="1">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4" name="Rectangle 2">
            <a:extLst>
              <a:ext uri="{FF2B5EF4-FFF2-40B4-BE49-F238E27FC236}">
                <a16:creationId xmlns="" xmlns:a16="http://schemas.microsoft.com/office/drawing/2014/main" id="{7E706AE6-2543-4F6D-91D3-CB46E3BD5B06}"/>
              </a:ext>
            </a:extLst>
          </p:cNvPr>
          <p:cNvSpPr txBox="1">
            <a:spLocks noGrp="1" noChangeArrowheads="1"/>
          </p:cNvSpPr>
          <p:nvPr>
            <p:ph type="body" idx="1"/>
          </p:nvPr>
        </p:nvSpPr>
        <p:spPr>
          <a:xfrm>
            <a:off x="755650" y="5078413"/>
            <a:ext cx="6048375" cy="481171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6">
            <a:extLst>
              <a:ext uri="{FF2B5EF4-FFF2-40B4-BE49-F238E27FC236}">
                <a16:creationId xmlns="" xmlns:a16="http://schemas.microsoft.com/office/drawing/2014/main" id="{E9EC68F1-5732-4F9F-A2C0-91A898E350DB}"/>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9pPr>
          </a:lstStyle>
          <a:p>
            <a:pPr eaLnBrk="1"/>
            <a:fld id="{1C5500C9-07D8-4190-A207-4CC8F9A27FFB}" type="slidenum">
              <a:rPr lang="it-IT" altLang="it-IT">
                <a:solidFill>
                  <a:srgbClr val="000000"/>
                </a:solidFill>
                <a:latin typeface="Times New Roman" panose="02020603050405020304" pitchFamily="18" charset="0"/>
                <a:ea typeface="Arial Unicode MS" pitchFamily="34" charset="-128"/>
              </a:rPr>
              <a:pPr eaLnBrk="1"/>
              <a:t>103</a:t>
            </a:fld>
            <a:endParaRPr lang="it-IT" altLang="it-IT">
              <a:solidFill>
                <a:srgbClr val="000000"/>
              </a:solidFill>
              <a:latin typeface="Times New Roman" panose="02020603050405020304" pitchFamily="18" charset="0"/>
              <a:ea typeface="Arial Unicode MS" pitchFamily="34" charset="-128"/>
            </a:endParaRPr>
          </a:p>
        </p:txBody>
      </p:sp>
      <p:sp>
        <p:nvSpPr>
          <p:cNvPr id="41987" name="Rectangle 1">
            <a:extLst>
              <a:ext uri="{FF2B5EF4-FFF2-40B4-BE49-F238E27FC236}">
                <a16:creationId xmlns="" xmlns:a16="http://schemas.microsoft.com/office/drawing/2014/main" id="{F30A319C-F377-4507-944A-5CB3D2EAF1ED}"/>
              </a:ext>
            </a:extLst>
          </p:cNvPr>
          <p:cNvSpPr txBox="1">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8" name="Rectangle 2">
            <a:extLst>
              <a:ext uri="{FF2B5EF4-FFF2-40B4-BE49-F238E27FC236}">
                <a16:creationId xmlns="" xmlns:a16="http://schemas.microsoft.com/office/drawing/2014/main" id="{DBF70143-CC0F-43B3-BD48-5B6B2390DE1D}"/>
              </a:ext>
            </a:extLst>
          </p:cNvPr>
          <p:cNvSpPr txBox="1">
            <a:spLocks noGrp="1" noChangeArrowheads="1"/>
          </p:cNvSpPr>
          <p:nvPr>
            <p:ph type="body" idx="1"/>
          </p:nvPr>
        </p:nvSpPr>
        <p:spPr>
          <a:xfrm>
            <a:off x="755650" y="5078413"/>
            <a:ext cx="6048375" cy="481171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6">
            <a:extLst>
              <a:ext uri="{FF2B5EF4-FFF2-40B4-BE49-F238E27FC236}">
                <a16:creationId xmlns="" xmlns:a16="http://schemas.microsoft.com/office/drawing/2014/main" id="{971F1A14-6A94-44C2-8EC0-F99ECBF02CAE}"/>
              </a:ext>
            </a:extLst>
          </p:cNvPr>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tx1"/>
                </a:solidFill>
                <a:latin typeface="Arial" panose="020B0604020202020204" pitchFamily="34" charset="0"/>
                <a:ea typeface="Microsoft YaHei" panose="020B0503020204020204" pitchFamily="34" charset="-122"/>
              </a:defRPr>
            </a:lvl9pPr>
          </a:lstStyle>
          <a:p>
            <a:pPr eaLnBrk="1"/>
            <a:fld id="{F9E3EAF6-F2C1-45BA-962E-0EC7B80441A6}" type="slidenum">
              <a:rPr lang="it-IT" altLang="it-IT">
                <a:solidFill>
                  <a:srgbClr val="000000"/>
                </a:solidFill>
                <a:latin typeface="Times New Roman" panose="02020603050405020304" pitchFamily="18" charset="0"/>
                <a:ea typeface="Arial Unicode MS" pitchFamily="34" charset="-128"/>
              </a:rPr>
              <a:pPr eaLnBrk="1"/>
              <a:t>104</a:t>
            </a:fld>
            <a:endParaRPr lang="it-IT" altLang="it-IT">
              <a:solidFill>
                <a:srgbClr val="000000"/>
              </a:solidFill>
              <a:latin typeface="Times New Roman" panose="02020603050405020304" pitchFamily="18" charset="0"/>
              <a:ea typeface="Arial Unicode MS" pitchFamily="34" charset="-128"/>
            </a:endParaRPr>
          </a:p>
        </p:txBody>
      </p:sp>
      <p:sp>
        <p:nvSpPr>
          <p:cNvPr id="43011" name="Rectangle 1">
            <a:extLst>
              <a:ext uri="{FF2B5EF4-FFF2-40B4-BE49-F238E27FC236}">
                <a16:creationId xmlns="" xmlns:a16="http://schemas.microsoft.com/office/drawing/2014/main" id="{0152CB88-F7B0-43E7-BD14-702615AFD294}"/>
              </a:ext>
            </a:extLst>
          </p:cNvPr>
          <p:cNvSpPr txBox="1">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2" name="Rectangle 2">
            <a:extLst>
              <a:ext uri="{FF2B5EF4-FFF2-40B4-BE49-F238E27FC236}">
                <a16:creationId xmlns="" xmlns:a16="http://schemas.microsoft.com/office/drawing/2014/main" id="{EF289903-07DC-4C65-B0E1-4F775DC97B9B}"/>
              </a:ext>
            </a:extLst>
          </p:cNvPr>
          <p:cNvSpPr txBox="1">
            <a:spLocks noGrp="1" noChangeArrowheads="1"/>
          </p:cNvSpPr>
          <p:nvPr>
            <p:ph type="body" idx="1"/>
          </p:nvPr>
        </p:nvSpPr>
        <p:spPr>
          <a:xfrm>
            <a:off x="755650" y="5078413"/>
            <a:ext cx="6048375" cy="4811712"/>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r>
              <a:rPr lang="it-IT"/>
              <a:t>Ettore Vittorio Uccellini</a:t>
            </a:r>
          </a:p>
        </p:txBody>
      </p:sp>
      <p:sp>
        <p:nvSpPr>
          <p:cNvPr id="6" name="Segnaposto numero diapositiva 5"/>
          <p:cNvSpPr>
            <a:spLocks noGrp="1"/>
          </p:cNvSpPr>
          <p:nvPr>
            <p:ph type="sldNum" sz="quarter" idx="12"/>
          </p:nvPr>
        </p:nvSpPr>
        <p:spPr/>
        <p:txBody>
          <a:bodyPr/>
          <a:lstStyle>
            <a:lvl1pPr>
              <a:defRPr/>
            </a:lvl1pPr>
          </a:lstStyle>
          <a:p>
            <a:fld id="{D258CDAD-6853-48BB-AA15-4D7BB510CB23}" type="slidenum">
              <a:rPr lang="it-IT"/>
              <a:pPr/>
              <a:t>‹N›</a:t>
            </a:fld>
            <a:endParaRPr lang="it-IT"/>
          </a:p>
        </p:txBody>
      </p:sp>
    </p:spTree>
    <p:extLst>
      <p:ext uri="{BB962C8B-B14F-4D97-AF65-F5344CB8AC3E}">
        <p14:creationId xmlns:p14="http://schemas.microsoft.com/office/powerpoint/2010/main" val="1128872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r>
              <a:rPr lang="it-IT"/>
              <a:t>Ettore Vittorio Uccellini</a:t>
            </a:r>
          </a:p>
        </p:txBody>
      </p:sp>
      <p:sp>
        <p:nvSpPr>
          <p:cNvPr id="6" name="Segnaposto numero diapositiva 5"/>
          <p:cNvSpPr>
            <a:spLocks noGrp="1"/>
          </p:cNvSpPr>
          <p:nvPr>
            <p:ph type="sldNum" sz="quarter" idx="12"/>
          </p:nvPr>
        </p:nvSpPr>
        <p:spPr/>
        <p:txBody>
          <a:bodyPr/>
          <a:lstStyle>
            <a:lvl1pPr>
              <a:defRPr/>
            </a:lvl1pPr>
          </a:lstStyle>
          <a:p>
            <a:fld id="{195A6734-B796-4AE8-92F7-B32A877900E6}" type="slidenum">
              <a:rPr lang="it-IT"/>
              <a:pPr/>
              <a:t>‹N›</a:t>
            </a:fld>
            <a:endParaRPr lang="it-IT"/>
          </a:p>
        </p:txBody>
      </p:sp>
    </p:spTree>
    <p:extLst>
      <p:ext uri="{BB962C8B-B14F-4D97-AF65-F5344CB8AC3E}">
        <p14:creationId xmlns:p14="http://schemas.microsoft.com/office/powerpoint/2010/main" val="375663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r>
              <a:rPr lang="it-IT"/>
              <a:t>Ettore Vittorio Uccellini</a:t>
            </a:r>
          </a:p>
        </p:txBody>
      </p:sp>
      <p:sp>
        <p:nvSpPr>
          <p:cNvPr id="6" name="Segnaposto numero diapositiva 5"/>
          <p:cNvSpPr>
            <a:spLocks noGrp="1"/>
          </p:cNvSpPr>
          <p:nvPr>
            <p:ph type="sldNum" sz="quarter" idx="12"/>
          </p:nvPr>
        </p:nvSpPr>
        <p:spPr/>
        <p:txBody>
          <a:bodyPr/>
          <a:lstStyle>
            <a:lvl1pPr>
              <a:defRPr/>
            </a:lvl1pPr>
          </a:lstStyle>
          <a:p>
            <a:fld id="{4FE52F0C-0F16-4B72-9CCA-B5E2405151DE}" type="slidenum">
              <a:rPr lang="it-IT"/>
              <a:pPr/>
              <a:t>‹N›</a:t>
            </a:fld>
            <a:endParaRPr lang="it-IT"/>
          </a:p>
        </p:txBody>
      </p:sp>
    </p:spTree>
    <p:extLst>
      <p:ext uri="{BB962C8B-B14F-4D97-AF65-F5344CB8AC3E}">
        <p14:creationId xmlns:p14="http://schemas.microsoft.com/office/powerpoint/2010/main" val="37698673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a:t>Fare clic per modificare lo stile del titolo</a:t>
            </a:r>
          </a:p>
        </p:txBody>
      </p:sp>
      <p:sp>
        <p:nvSpPr>
          <p:cNvPr id="3" name="Segnaposto tabella 2"/>
          <p:cNvSpPr>
            <a:spLocks noGrp="1"/>
          </p:cNvSpPr>
          <p:nvPr>
            <p:ph type="tbl" idx="1"/>
          </p:nvPr>
        </p:nvSpPr>
        <p:spPr>
          <a:xfrm>
            <a:off x="457200" y="1600200"/>
            <a:ext cx="8229600" cy="4525963"/>
          </a:xfrm>
        </p:spPr>
        <p:txBody>
          <a:bodyPr/>
          <a:lstStyle/>
          <a:p>
            <a:endParaRPr lang="it-IT"/>
          </a:p>
        </p:txBody>
      </p:sp>
      <p:sp>
        <p:nvSpPr>
          <p:cNvPr id="4" name="Segnaposto data 3"/>
          <p:cNvSpPr>
            <a:spLocks noGrp="1"/>
          </p:cNvSpPr>
          <p:nvPr>
            <p:ph type="dt" sz="half" idx="10"/>
          </p:nvPr>
        </p:nvSpPr>
        <p:spPr>
          <a:xfrm>
            <a:off x="457200" y="6245225"/>
            <a:ext cx="2133600" cy="476250"/>
          </a:xfrm>
        </p:spPr>
        <p:txBody>
          <a:bodyPr/>
          <a:lstStyle>
            <a:lvl1pPr>
              <a:defRPr/>
            </a:lvl1pPr>
          </a:lstStyle>
          <a:p>
            <a:endParaRPr lang="it-IT"/>
          </a:p>
        </p:txBody>
      </p:sp>
      <p:sp>
        <p:nvSpPr>
          <p:cNvPr id="5" name="Segnaposto piè di pagina 4"/>
          <p:cNvSpPr>
            <a:spLocks noGrp="1"/>
          </p:cNvSpPr>
          <p:nvPr>
            <p:ph type="ftr" sz="quarter" idx="11"/>
          </p:nvPr>
        </p:nvSpPr>
        <p:spPr>
          <a:xfrm>
            <a:off x="3124200" y="6245225"/>
            <a:ext cx="2895600" cy="476250"/>
          </a:xfrm>
        </p:spPr>
        <p:txBody>
          <a:bodyPr/>
          <a:lstStyle>
            <a:lvl1pPr>
              <a:defRPr/>
            </a:lvl1pPr>
          </a:lstStyle>
          <a:p>
            <a:r>
              <a:rPr lang="it-IT"/>
              <a:t>Ettore Vittorio Uccellini</a:t>
            </a:r>
          </a:p>
        </p:txBody>
      </p:sp>
      <p:sp>
        <p:nvSpPr>
          <p:cNvPr id="6" name="Segnaposto numero diapositiva 5"/>
          <p:cNvSpPr>
            <a:spLocks noGrp="1"/>
          </p:cNvSpPr>
          <p:nvPr>
            <p:ph type="sldNum" sz="quarter" idx="12"/>
          </p:nvPr>
        </p:nvSpPr>
        <p:spPr>
          <a:xfrm>
            <a:off x="6553200" y="6245225"/>
            <a:ext cx="2133600" cy="476250"/>
          </a:xfrm>
        </p:spPr>
        <p:txBody>
          <a:bodyPr/>
          <a:lstStyle>
            <a:lvl1pPr>
              <a:defRPr/>
            </a:lvl1pPr>
          </a:lstStyle>
          <a:p>
            <a:fld id="{C0ACD707-3B8A-4157-B557-0EAF3961FCD8}" type="slidenum">
              <a:rPr lang="it-IT"/>
              <a:pPr/>
              <a:t>‹N›</a:t>
            </a:fld>
            <a:endParaRPr lang="it-IT"/>
          </a:p>
        </p:txBody>
      </p:sp>
    </p:spTree>
    <p:extLst>
      <p:ext uri="{BB962C8B-B14F-4D97-AF65-F5344CB8AC3E}">
        <p14:creationId xmlns:p14="http://schemas.microsoft.com/office/powerpoint/2010/main" val="38337853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a:t>Fare clic per modificare lo stile del titolo</a:t>
            </a:r>
          </a:p>
        </p:txBody>
      </p:sp>
      <p:sp>
        <p:nvSpPr>
          <p:cNvPr id="3" name="Segnaposto testo 2"/>
          <p:cNvSpPr>
            <a:spLocks noGrp="1"/>
          </p:cNvSpPr>
          <p:nvPr>
            <p:ph type="body" sz="half" idx="1"/>
          </p:nvPr>
        </p:nvSpPr>
        <p:spPr>
          <a:xfrm>
            <a:off x="457200" y="1600200"/>
            <a:ext cx="4038600" cy="4525963"/>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457200" y="6245225"/>
            <a:ext cx="2133600" cy="476250"/>
          </a:xfrm>
        </p:spPr>
        <p:txBody>
          <a:bodyPr/>
          <a:lstStyle>
            <a:lvl1pPr>
              <a:defRPr/>
            </a:lvl1pPr>
          </a:lstStyle>
          <a:p>
            <a:endParaRPr lang="it-IT"/>
          </a:p>
        </p:txBody>
      </p:sp>
      <p:sp>
        <p:nvSpPr>
          <p:cNvPr id="6" name="Segnaposto piè di pagina 5"/>
          <p:cNvSpPr>
            <a:spLocks noGrp="1"/>
          </p:cNvSpPr>
          <p:nvPr>
            <p:ph type="ftr" sz="quarter" idx="11"/>
          </p:nvPr>
        </p:nvSpPr>
        <p:spPr>
          <a:xfrm>
            <a:off x="3124200" y="6245225"/>
            <a:ext cx="2895600" cy="476250"/>
          </a:xfrm>
        </p:spPr>
        <p:txBody>
          <a:bodyPr/>
          <a:lstStyle>
            <a:lvl1pPr>
              <a:defRPr/>
            </a:lvl1pPr>
          </a:lstStyle>
          <a:p>
            <a:r>
              <a:rPr lang="it-IT"/>
              <a:t>Ettore Vittorio Uccellini</a:t>
            </a:r>
          </a:p>
        </p:txBody>
      </p:sp>
      <p:sp>
        <p:nvSpPr>
          <p:cNvPr id="7" name="Segnaposto numero diapositiva 6"/>
          <p:cNvSpPr>
            <a:spLocks noGrp="1"/>
          </p:cNvSpPr>
          <p:nvPr>
            <p:ph type="sldNum" sz="quarter" idx="12"/>
          </p:nvPr>
        </p:nvSpPr>
        <p:spPr>
          <a:xfrm>
            <a:off x="6553200" y="6245225"/>
            <a:ext cx="2133600" cy="476250"/>
          </a:xfrm>
        </p:spPr>
        <p:txBody>
          <a:bodyPr/>
          <a:lstStyle>
            <a:lvl1pPr>
              <a:defRPr/>
            </a:lvl1pPr>
          </a:lstStyle>
          <a:p>
            <a:fld id="{078BFAB5-C2C5-4D16-9927-3DE0EA4E16AB}" type="slidenum">
              <a:rPr lang="it-IT"/>
              <a:pPr/>
              <a:t>‹N›</a:t>
            </a:fld>
            <a:endParaRPr lang="it-IT"/>
          </a:p>
        </p:txBody>
      </p:sp>
    </p:spTree>
    <p:extLst>
      <p:ext uri="{BB962C8B-B14F-4D97-AF65-F5344CB8AC3E}">
        <p14:creationId xmlns:p14="http://schemas.microsoft.com/office/powerpoint/2010/main" val="2307817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r>
              <a:rPr lang="it-IT"/>
              <a:t>Ettore Vittorio Uccellini</a:t>
            </a:r>
          </a:p>
        </p:txBody>
      </p:sp>
      <p:sp>
        <p:nvSpPr>
          <p:cNvPr id="6" name="Segnaposto numero diapositiva 5"/>
          <p:cNvSpPr>
            <a:spLocks noGrp="1"/>
          </p:cNvSpPr>
          <p:nvPr>
            <p:ph type="sldNum" sz="quarter" idx="12"/>
          </p:nvPr>
        </p:nvSpPr>
        <p:spPr/>
        <p:txBody>
          <a:bodyPr/>
          <a:lstStyle>
            <a:lvl1pPr>
              <a:defRPr/>
            </a:lvl1pPr>
          </a:lstStyle>
          <a:p>
            <a:fld id="{A7581D84-7EF4-411A-95D8-D466E837DBA1}" type="slidenum">
              <a:rPr lang="it-IT"/>
              <a:pPr/>
              <a:t>‹N›</a:t>
            </a:fld>
            <a:endParaRPr lang="it-IT"/>
          </a:p>
        </p:txBody>
      </p:sp>
    </p:spTree>
    <p:extLst>
      <p:ext uri="{BB962C8B-B14F-4D97-AF65-F5344CB8AC3E}">
        <p14:creationId xmlns:p14="http://schemas.microsoft.com/office/powerpoint/2010/main" val="2360878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r>
              <a:rPr lang="it-IT"/>
              <a:t>Ettore Vittorio Uccellini</a:t>
            </a:r>
          </a:p>
        </p:txBody>
      </p:sp>
      <p:sp>
        <p:nvSpPr>
          <p:cNvPr id="6" name="Segnaposto numero diapositiva 5"/>
          <p:cNvSpPr>
            <a:spLocks noGrp="1"/>
          </p:cNvSpPr>
          <p:nvPr>
            <p:ph type="sldNum" sz="quarter" idx="12"/>
          </p:nvPr>
        </p:nvSpPr>
        <p:spPr/>
        <p:txBody>
          <a:bodyPr/>
          <a:lstStyle>
            <a:lvl1pPr>
              <a:defRPr/>
            </a:lvl1pPr>
          </a:lstStyle>
          <a:p>
            <a:fld id="{5B0F4B66-D74D-422B-BA80-5AC36CAF3E8C}" type="slidenum">
              <a:rPr lang="it-IT"/>
              <a:pPr/>
              <a:t>‹N›</a:t>
            </a:fld>
            <a:endParaRPr lang="it-IT"/>
          </a:p>
        </p:txBody>
      </p:sp>
    </p:spTree>
    <p:extLst>
      <p:ext uri="{BB962C8B-B14F-4D97-AF65-F5344CB8AC3E}">
        <p14:creationId xmlns:p14="http://schemas.microsoft.com/office/powerpoint/2010/main" val="350256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lvl1pPr>
              <a:defRPr/>
            </a:lvl1pPr>
          </a:lstStyle>
          <a:p>
            <a:endParaRPr lang="it-IT"/>
          </a:p>
        </p:txBody>
      </p:sp>
      <p:sp>
        <p:nvSpPr>
          <p:cNvPr id="6" name="Segnaposto piè di pagina 5"/>
          <p:cNvSpPr>
            <a:spLocks noGrp="1"/>
          </p:cNvSpPr>
          <p:nvPr>
            <p:ph type="ftr" sz="quarter" idx="11"/>
          </p:nvPr>
        </p:nvSpPr>
        <p:spPr/>
        <p:txBody>
          <a:bodyPr/>
          <a:lstStyle>
            <a:lvl1pPr>
              <a:defRPr/>
            </a:lvl1pPr>
          </a:lstStyle>
          <a:p>
            <a:r>
              <a:rPr lang="it-IT"/>
              <a:t>Ettore Vittorio Uccellini</a:t>
            </a:r>
          </a:p>
        </p:txBody>
      </p:sp>
      <p:sp>
        <p:nvSpPr>
          <p:cNvPr id="7" name="Segnaposto numero diapositiva 6"/>
          <p:cNvSpPr>
            <a:spLocks noGrp="1"/>
          </p:cNvSpPr>
          <p:nvPr>
            <p:ph type="sldNum" sz="quarter" idx="12"/>
          </p:nvPr>
        </p:nvSpPr>
        <p:spPr/>
        <p:txBody>
          <a:bodyPr/>
          <a:lstStyle>
            <a:lvl1pPr>
              <a:defRPr/>
            </a:lvl1pPr>
          </a:lstStyle>
          <a:p>
            <a:fld id="{09CBC951-38EB-49C7-AB91-613396559C13}" type="slidenum">
              <a:rPr lang="it-IT"/>
              <a:pPr/>
              <a:t>‹N›</a:t>
            </a:fld>
            <a:endParaRPr lang="it-IT"/>
          </a:p>
        </p:txBody>
      </p:sp>
    </p:spTree>
    <p:extLst>
      <p:ext uri="{BB962C8B-B14F-4D97-AF65-F5344CB8AC3E}">
        <p14:creationId xmlns:p14="http://schemas.microsoft.com/office/powerpoint/2010/main" val="2212042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lvl1pPr>
              <a:defRPr/>
            </a:lvl1pPr>
          </a:lstStyle>
          <a:p>
            <a:endParaRPr lang="it-IT"/>
          </a:p>
        </p:txBody>
      </p:sp>
      <p:sp>
        <p:nvSpPr>
          <p:cNvPr id="8" name="Segnaposto piè di pagina 7"/>
          <p:cNvSpPr>
            <a:spLocks noGrp="1"/>
          </p:cNvSpPr>
          <p:nvPr>
            <p:ph type="ftr" sz="quarter" idx="11"/>
          </p:nvPr>
        </p:nvSpPr>
        <p:spPr/>
        <p:txBody>
          <a:bodyPr/>
          <a:lstStyle>
            <a:lvl1pPr>
              <a:defRPr/>
            </a:lvl1pPr>
          </a:lstStyle>
          <a:p>
            <a:r>
              <a:rPr lang="it-IT"/>
              <a:t>Ettore Vittorio Uccellini</a:t>
            </a:r>
          </a:p>
        </p:txBody>
      </p:sp>
      <p:sp>
        <p:nvSpPr>
          <p:cNvPr id="9" name="Segnaposto numero diapositiva 8"/>
          <p:cNvSpPr>
            <a:spLocks noGrp="1"/>
          </p:cNvSpPr>
          <p:nvPr>
            <p:ph type="sldNum" sz="quarter" idx="12"/>
          </p:nvPr>
        </p:nvSpPr>
        <p:spPr/>
        <p:txBody>
          <a:bodyPr/>
          <a:lstStyle>
            <a:lvl1pPr>
              <a:defRPr/>
            </a:lvl1pPr>
          </a:lstStyle>
          <a:p>
            <a:fld id="{680AE09E-7C9B-4D7E-A3F7-E58366E4B5A6}" type="slidenum">
              <a:rPr lang="it-IT"/>
              <a:pPr/>
              <a:t>‹N›</a:t>
            </a:fld>
            <a:endParaRPr lang="it-IT"/>
          </a:p>
        </p:txBody>
      </p:sp>
    </p:spTree>
    <p:extLst>
      <p:ext uri="{BB962C8B-B14F-4D97-AF65-F5344CB8AC3E}">
        <p14:creationId xmlns:p14="http://schemas.microsoft.com/office/powerpoint/2010/main" val="593750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lvl1pPr>
              <a:defRPr/>
            </a:lvl1pPr>
          </a:lstStyle>
          <a:p>
            <a:endParaRPr lang="it-IT"/>
          </a:p>
        </p:txBody>
      </p:sp>
      <p:sp>
        <p:nvSpPr>
          <p:cNvPr id="4" name="Segnaposto piè di pagina 3"/>
          <p:cNvSpPr>
            <a:spLocks noGrp="1"/>
          </p:cNvSpPr>
          <p:nvPr>
            <p:ph type="ftr" sz="quarter" idx="11"/>
          </p:nvPr>
        </p:nvSpPr>
        <p:spPr/>
        <p:txBody>
          <a:bodyPr/>
          <a:lstStyle>
            <a:lvl1pPr>
              <a:defRPr/>
            </a:lvl1pPr>
          </a:lstStyle>
          <a:p>
            <a:r>
              <a:rPr lang="it-IT"/>
              <a:t>Ettore Vittorio Uccellini</a:t>
            </a:r>
          </a:p>
        </p:txBody>
      </p:sp>
      <p:sp>
        <p:nvSpPr>
          <p:cNvPr id="5" name="Segnaposto numero diapositiva 4"/>
          <p:cNvSpPr>
            <a:spLocks noGrp="1"/>
          </p:cNvSpPr>
          <p:nvPr>
            <p:ph type="sldNum" sz="quarter" idx="12"/>
          </p:nvPr>
        </p:nvSpPr>
        <p:spPr/>
        <p:txBody>
          <a:bodyPr/>
          <a:lstStyle>
            <a:lvl1pPr>
              <a:defRPr/>
            </a:lvl1pPr>
          </a:lstStyle>
          <a:p>
            <a:fld id="{6A4E975E-7EC1-4BB1-A270-6D070724289E}" type="slidenum">
              <a:rPr lang="it-IT"/>
              <a:pPr/>
              <a:t>‹N›</a:t>
            </a:fld>
            <a:endParaRPr lang="it-IT"/>
          </a:p>
        </p:txBody>
      </p:sp>
    </p:spTree>
    <p:extLst>
      <p:ext uri="{BB962C8B-B14F-4D97-AF65-F5344CB8AC3E}">
        <p14:creationId xmlns:p14="http://schemas.microsoft.com/office/powerpoint/2010/main" val="3317693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endParaRPr lang="it-IT"/>
          </a:p>
        </p:txBody>
      </p:sp>
      <p:sp>
        <p:nvSpPr>
          <p:cNvPr id="3" name="Segnaposto piè di pagina 2"/>
          <p:cNvSpPr>
            <a:spLocks noGrp="1"/>
          </p:cNvSpPr>
          <p:nvPr>
            <p:ph type="ftr" sz="quarter" idx="11"/>
          </p:nvPr>
        </p:nvSpPr>
        <p:spPr/>
        <p:txBody>
          <a:bodyPr/>
          <a:lstStyle>
            <a:lvl1pPr>
              <a:defRPr/>
            </a:lvl1pPr>
          </a:lstStyle>
          <a:p>
            <a:r>
              <a:rPr lang="it-IT"/>
              <a:t>Ettore Vittorio Uccellini</a:t>
            </a:r>
          </a:p>
        </p:txBody>
      </p:sp>
      <p:sp>
        <p:nvSpPr>
          <p:cNvPr id="4" name="Segnaposto numero diapositiva 3"/>
          <p:cNvSpPr>
            <a:spLocks noGrp="1"/>
          </p:cNvSpPr>
          <p:nvPr>
            <p:ph type="sldNum" sz="quarter" idx="12"/>
          </p:nvPr>
        </p:nvSpPr>
        <p:spPr/>
        <p:txBody>
          <a:bodyPr/>
          <a:lstStyle>
            <a:lvl1pPr>
              <a:defRPr/>
            </a:lvl1pPr>
          </a:lstStyle>
          <a:p>
            <a:fld id="{EB1BF5EC-2255-4763-AAB0-2677ABBE3271}" type="slidenum">
              <a:rPr lang="it-IT"/>
              <a:pPr/>
              <a:t>‹N›</a:t>
            </a:fld>
            <a:endParaRPr lang="it-IT"/>
          </a:p>
        </p:txBody>
      </p:sp>
    </p:spTree>
    <p:extLst>
      <p:ext uri="{BB962C8B-B14F-4D97-AF65-F5344CB8AC3E}">
        <p14:creationId xmlns:p14="http://schemas.microsoft.com/office/powerpoint/2010/main" val="4123805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it-IT"/>
          </a:p>
        </p:txBody>
      </p:sp>
      <p:sp>
        <p:nvSpPr>
          <p:cNvPr id="6" name="Segnaposto piè di pagina 5"/>
          <p:cNvSpPr>
            <a:spLocks noGrp="1"/>
          </p:cNvSpPr>
          <p:nvPr>
            <p:ph type="ftr" sz="quarter" idx="11"/>
          </p:nvPr>
        </p:nvSpPr>
        <p:spPr/>
        <p:txBody>
          <a:bodyPr/>
          <a:lstStyle>
            <a:lvl1pPr>
              <a:defRPr/>
            </a:lvl1pPr>
          </a:lstStyle>
          <a:p>
            <a:r>
              <a:rPr lang="it-IT"/>
              <a:t>Ettore Vittorio Uccellini</a:t>
            </a:r>
          </a:p>
        </p:txBody>
      </p:sp>
      <p:sp>
        <p:nvSpPr>
          <p:cNvPr id="7" name="Segnaposto numero diapositiva 6"/>
          <p:cNvSpPr>
            <a:spLocks noGrp="1"/>
          </p:cNvSpPr>
          <p:nvPr>
            <p:ph type="sldNum" sz="quarter" idx="12"/>
          </p:nvPr>
        </p:nvSpPr>
        <p:spPr/>
        <p:txBody>
          <a:bodyPr/>
          <a:lstStyle>
            <a:lvl1pPr>
              <a:defRPr/>
            </a:lvl1pPr>
          </a:lstStyle>
          <a:p>
            <a:fld id="{C7C4B2A0-32B0-401D-8348-41D75D9223C3}" type="slidenum">
              <a:rPr lang="it-IT"/>
              <a:pPr/>
              <a:t>‹N›</a:t>
            </a:fld>
            <a:endParaRPr lang="it-IT"/>
          </a:p>
        </p:txBody>
      </p:sp>
    </p:spTree>
    <p:extLst>
      <p:ext uri="{BB962C8B-B14F-4D97-AF65-F5344CB8AC3E}">
        <p14:creationId xmlns:p14="http://schemas.microsoft.com/office/powerpoint/2010/main" val="312184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it-IT"/>
          </a:p>
        </p:txBody>
      </p:sp>
      <p:sp>
        <p:nvSpPr>
          <p:cNvPr id="6" name="Segnaposto piè di pagina 5"/>
          <p:cNvSpPr>
            <a:spLocks noGrp="1"/>
          </p:cNvSpPr>
          <p:nvPr>
            <p:ph type="ftr" sz="quarter" idx="11"/>
          </p:nvPr>
        </p:nvSpPr>
        <p:spPr/>
        <p:txBody>
          <a:bodyPr/>
          <a:lstStyle>
            <a:lvl1pPr>
              <a:defRPr/>
            </a:lvl1pPr>
          </a:lstStyle>
          <a:p>
            <a:r>
              <a:rPr lang="it-IT"/>
              <a:t>Ettore Vittorio Uccellini</a:t>
            </a:r>
          </a:p>
        </p:txBody>
      </p:sp>
      <p:sp>
        <p:nvSpPr>
          <p:cNvPr id="7" name="Segnaposto numero diapositiva 6"/>
          <p:cNvSpPr>
            <a:spLocks noGrp="1"/>
          </p:cNvSpPr>
          <p:nvPr>
            <p:ph type="sldNum" sz="quarter" idx="12"/>
          </p:nvPr>
        </p:nvSpPr>
        <p:spPr/>
        <p:txBody>
          <a:bodyPr/>
          <a:lstStyle>
            <a:lvl1pPr>
              <a:defRPr/>
            </a:lvl1pPr>
          </a:lstStyle>
          <a:p>
            <a:fld id="{A449C7ED-E287-4572-9A9A-B1BB4B168DF5}" type="slidenum">
              <a:rPr lang="it-IT"/>
              <a:pPr/>
              <a:t>‹N›</a:t>
            </a:fld>
            <a:endParaRPr lang="it-IT"/>
          </a:p>
        </p:txBody>
      </p:sp>
    </p:spTree>
    <p:extLst>
      <p:ext uri="{BB962C8B-B14F-4D97-AF65-F5344CB8AC3E}">
        <p14:creationId xmlns:p14="http://schemas.microsoft.com/office/powerpoint/2010/main" val="33579228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t>Fare clic per modificare lo stile del titolo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it-I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r>
              <a:rPr lang="it-IT"/>
              <a:t>Ettore Vittorio Uccellini</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4A2D4E25-EC62-4079-9445-291C1370D6FA}" type="slidenum">
              <a:rPr lang="it-IT"/>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inps.it/nuovoportaleinps/default.aspx?itemdir=50593" TargetMode="Externa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inps.it/NuovoportaleINPS/default.aspx?itemdir=50183&amp;lang=IT" TargetMode="Externa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hyperlink" Target="https://www.inps.it/nuovoportaleinps/default.aspx?sPathID=;0;49552;&amp;lastMenu=49552&amp;iMenu=1&amp;itemDir=51585" TargetMode="Externa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3" Type="http://schemas.openxmlformats.org/officeDocument/2006/relationships/hyperlink" Target="https://www.arera.it/allegati/consumatori/moduli/modulo_A.pdf" TargetMode="External"/><Relationship Id="rId2" Type="http://schemas.openxmlformats.org/officeDocument/2006/relationships/hyperlink" Target="https://www.arera.it/allegati/consumatori/moduli/Allegato_D.pdf" TargetMode="External"/><Relationship Id="rId1" Type="http://schemas.openxmlformats.org/officeDocument/2006/relationships/slideLayout" Target="../slideLayouts/slideLayout2.xml"/><Relationship Id="rId5" Type="http://schemas.openxmlformats.org/officeDocument/2006/relationships/hyperlink" Target="https://www.arera.it/allegati/docs/13/009-13Allegato%20FN.pdf" TargetMode="External"/><Relationship Id="rId4" Type="http://schemas.openxmlformats.org/officeDocument/2006/relationships/hyperlink" Target="https://www.arera.it/allegati/consumatori/moduli/Allegato_CF.pdf" TargetMode="Externa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3" Type="http://schemas.openxmlformats.org/officeDocument/2006/relationships/hyperlink" Target="https://www.arera.it/allegati/consumatori/moduli/modulo_A.pdf" TargetMode="External"/><Relationship Id="rId2" Type="http://schemas.openxmlformats.org/officeDocument/2006/relationships/hyperlink" Target="https://www.arera.it/allegati/consumatori/moduli/Allegato_D.pdf" TargetMode="External"/><Relationship Id="rId1" Type="http://schemas.openxmlformats.org/officeDocument/2006/relationships/slideLayout" Target="../slideLayouts/slideLayout2.xml"/><Relationship Id="rId5" Type="http://schemas.openxmlformats.org/officeDocument/2006/relationships/hyperlink" Target="https://www.arera.it/allegati/consumatori/moduli/Allegato_FN.pdf" TargetMode="External"/><Relationship Id="rId4" Type="http://schemas.openxmlformats.org/officeDocument/2006/relationships/hyperlink" Target="https://www.arera.it/allegati/consumatori/moduli/Allegato_CF.pdf" TargetMode="Externa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3" Type="http://schemas.openxmlformats.org/officeDocument/2006/relationships/hyperlink" Target="https://www.arera.it/allegati/consumatori/moduli/modulo_RS.pdf" TargetMode="External"/><Relationship Id="rId2" Type="http://schemas.openxmlformats.org/officeDocument/2006/relationships/hyperlink" Target="https://www.arera.it/allegati/consumatori/moduli/Allegato_A.pdf" TargetMode="External"/><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anpal.gov.it/Cittadini/Servizi/Pagine/Assegno-di-Ricollocazione0511-3016.aspx" TargetMode="External"/><Relationship Id="rId2" Type="http://schemas.openxmlformats.org/officeDocument/2006/relationships/hyperlink" Target="https://adr.anpal.gov.it/" TargetMode="External"/><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3" Type="http://schemas.openxmlformats.org/officeDocument/2006/relationships/hyperlink" Target="http://redazioneportale.reglomb.local/wps/portal/istituzionale/HP/DettaglioRedazionale/istituzione/attivita-istituzionali/comunicazione-istituzionale/spazioregione-urp/spazioregione-urp" TargetMode="External"/><Relationship Id="rId2" Type="http://schemas.openxmlformats.org/officeDocument/2006/relationships/hyperlink" Target="http://www.regione.lombardia.it/wps/portal/istituzionale/HP/DettaglioRedazionale/istituzione/attivita-istituzionali/comunicazione-istituzionale/spazioregione-urp/spazioregione-urp" TargetMode="External"/><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anpal.gov.it/Cittadini/Servizi/Pagine/Dichiarazione-di-disponibilita-al-lavoro.asp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www.garanziagiovani.gov.it/Pagine/Regione-Marche.aspx" TargetMode="External"/><Relationship Id="rId3" Type="http://schemas.openxmlformats.org/officeDocument/2006/relationships/hyperlink" Target="http://www.garanziagiovani.regione.lombardia.it/wps/portal/site/garanziagiovani" TargetMode="External"/><Relationship Id="rId7" Type="http://schemas.openxmlformats.org/officeDocument/2006/relationships/hyperlink" Target="http://formazionelavoro.regione.emilia-romagna.it/garanzia-giovani" TargetMode="External"/><Relationship Id="rId2" Type="http://schemas.openxmlformats.org/officeDocument/2006/relationships/hyperlink" Target="http://www.garanziagiovani.gov.it/Pagine/default.aspx" TargetMode="External"/><Relationship Id="rId1" Type="http://schemas.openxmlformats.org/officeDocument/2006/relationships/slideLayout" Target="../slideLayouts/slideLayout2.xml"/><Relationship Id="rId6" Type="http://schemas.openxmlformats.org/officeDocument/2006/relationships/hyperlink" Target="http://www.garanziagiovani.gov.it/Pagine/Regione-Liguria.aspx" TargetMode="External"/><Relationship Id="rId5" Type="http://schemas.openxmlformats.org/officeDocument/2006/relationships/hyperlink" Target="http://www.garanziagiovaniveneto.it/" TargetMode="External"/><Relationship Id="rId4" Type="http://schemas.openxmlformats.org/officeDocument/2006/relationships/hyperlink" Target="https://www.garanziagiovanipiemonte.it/" TargetMode="External"/><Relationship Id="rId9" Type="http://schemas.openxmlformats.org/officeDocument/2006/relationships/hyperlink" Target="http://www.garanziagiovani.gov.it/Pagine/Regione-Toscana.aspx"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regione.lombardia.it/wps/portal/istituzionale/HP/DettaglioServizio/servizi-e-informazioni/Cittadini/Lavoro-e-formazione-professionale/Dote-Unica-Lavoro/ser-dote-unica-lavoro-ifl/dote-unica-lavoro"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servizi2.inps.it/servizi/LAcc/Views/CommittentiAziende/AziendaLogin.aspx" TargetMode="External"/><Relationship Id="rId2" Type="http://schemas.openxmlformats.org/officeDocument/2006/relationships/hyperlink" Target="https://www.inps.it/nuovoportaleinps/default.aspx?itemdir=51100"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s://www.giustizia.it/giustizia/it/mg_1_7.page?facetNode_1=0_2&amp;facetNode_2=0_2_2&amp;selectedNode=0_2_2_7" TargetMode="External"/><Relationship Id="rId2" Type="http://schemas.openxmlformats.org/officeDocument/2006/relationships/hyperlink" Target="https://www.giustizia.it/giustizia/it/mg_2_3_1_3.page"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idx="4294967295"/>
          </p:nvPr>
        </p:nvSpPr>
        <p:spPr>
          <a:xfrm>
            <a:off x="1295400" y="2130425"/>
            <a:ext cx="6477000" cy="1470025"/>
          </a:xfrm>
        </p:spPr>
        <p:txBody>
          <a:bodyPr/>
          <a:lstStyle/>
          <a:p>
            <a:r>
              <a:rPr lang="it-IT" sz="3600" dirty="0"/>
              <a:t/>
            </a:r>
            <a:br>
              <a:rPr lang="it-IT" sz="3600" dirty="0"/>
            </a:br>
            <a:r>
              <a:rPr lang="it-IT" sz="4000" dirty="0"/>
              <a:t/>
            </a:r>
            <a:br>
              <a:rPr lang="it-IT" sz="4000" dirty="0"/>
            </a:br>
            <a:r>
              <a:rPr lang="it-IT" sz="4000" b="1" dirty="0"/>
              <a:t>Strumenti per l’inclusione</a:t>
            </a:r>
            <a:r>
              <a:rPr lang="it-IT" sz="4000" dirty="0"/>
              <a:t/>
            </a:r>
            <a:br>
              <a:rPr lang="it-IT" sz="4000" dirty="0"/>
            </a:br>
            <a:r>
              <a:rPr lang="it-IT" sz="4000" dirty="0"/>
              <a:t/>
            </a:r>
            <a:br>
              <a:rPr lang="it-IT" sz="4000" dirty="0"/>
            </a:br>
            <a:endParaRPr lang="it-IT" sz="2000" dirty="0"/>
          </a:p>
        </p:txBody>
      </p:sp>
      <p:sp>
        <p:nvSpPr>
          <p:cNvPr id="2" name="Segnaposto numero diapositiva 1"/>
          <p:cNvSpPr>
            <a:spLocks noGrp="1"/>
          </p:cNvSpPr>
          <p:nvPr>
            <p:ph type="sldNum" sz="quarter" idx="12"/>
          </p:nvPr>
        </p:nvSpPr>
        <p:spPr/>
        <p:txBody>
          <a:bodyPr/>
          <a:lstStyle/>
          <a:p>
            <a:fld id="{EB1BF5EC-2255-4763-AAB0-2677ABBE3271}" type="slidenum">
              <a:rPr lang="it-IT" smtClean="0"/>
              <a:pPr/>
              <a:t>1</a:t>
            </a:fld>
            <a:endParaRPr lang="it-IT"/>
          </a:p>
        </p:txBody>
      </p:sp>
      <p:sp>
        <p:nvSpPr>
          <p:cNvPr id="3" name="Segnaposto piè di pagina 2"/>
          <p:cNvSpPr>
            <a:spLocks noGrp="1"/>
          </p:cNvSpPr>
          <p:nvPr>
            <p:ph type="ftr" sz="quarter" idx="11"/>
          </p:nvPr>
        </p:nvSpPr>
        <p:spPr/>
        <p:txBody>
          <a:bodyPr/>
          <a:lstStyle/>
          <a:p>
            <a:r>
              <a:rPr lang="it-IT" smtClean="0"/>
              <a:t>Ettore Vittorio Uccellini</a:t>
            </a:r>
            <a:endParaRPr lang="it-IT"/>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NASPI</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10</a:t>
            </a:fld>
            <a:endParaRPr lang="it-IT"/>
          </a:p>
        </p:txBody>
      </p:sp>
      <p:pic>
        <p:nvPicPr>
          <p:cNvPr id="5122" name="Picture 2" descr="C:\Users\Ettore\Desktop\naspi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543050"/>
            <a:ext cx="5765800" cy="432435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19286302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a:extLst>
              <a:ext uri="{FF2B5EF4-FFF2-40B4-BE49-F238E27FC236}">
                <a16:creationId xmlns="" xmlns:a16="http://schemas.microsoft.com/office/drawing/2014/main" id="{A145D70C-C724-4080-8587-D1D1C446CC99}"/>
              </a:ext>
            </a:extLst>
          </p:cNvPr>
          <p:cNvSpPr>
            <a:spLocks noGrp="1" noChangeArrowheads="1"/>
          </p:cNvSpPr>
          <p:nvPr>
            <p:ph type="title" idx="4294967295"/>
          </p:nvPr>
        </p:nvSpPr>
        <p:spPr>
          <a:xfrm>
            <a:off x="457200" y="274638"/>
            <a:ext cx="8229600" cy="1143000"/>
          </a:xfrm>
        </p:spPr>
        <p:txBody>
          <a:bodyPr/>
          <a:lstStyle/>
          <a:p>
            <a:pPr algn="ctr" eaLnBrk="1"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altLang="it-IT" sz="4400" b="1">
                <a:solidFill>
                  <a:srgbClr val="00B050"/>
                </a:solidFill>
              </a:rPr>
              <a:t>I Comuni</a:t>
            </a:r>
          </a:p>
        </p:txBody>
      </p:sp>
      <p:sp>
        <p:nvSpPr>
          <p:cNvPr id="9219" name="Text Box 2">
            <a:extLst>
              <a:ext uri="{FF2B5EF4-FFF2-40B4-BE49-F238E27FC236}">
                <a16:creationId xmlns="" xmlns:a16="http://schemas.microsoft.com/office/drawing/2014/main" id="{45C85846-0261-46D2-A76F-8FA2B92EB004}"/>
              </a:ext>
            </a:extLst>
          </p:cNvPr>
          <p:cNvSpPr txBox="1">
            <a:spLocks noChangeArrowheads="1"/>
          </p:cNvSpPr>
          <p:nvPr/>
        </p:nvSpPr>
        <p:spPr bwMode="auto">
          <a:xfrm>
            <a:off x="457200" y="1371600"/>
            <a:ext cx="8382000" cy="487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9pPr>
          </a:lstStyle>
          <a:p>
            <a:pPr marL="342900" indent="-342900" algn="just" eaLnBrk="1" hangingPunct="1">
              <a:lnSpc>
                <a:spcPct val="100000"/>
              </a:lnSpc>
              <a:spcBef>
                <a:spcPts val="638"/>
              </a:spcBef>
              <a:buFont typeface="Wingdings" pitchFamily="2" charset="2"/>
              <a:buChar char="q"/>
            </a:pPr>
            <a:r>
              <a:rPr lang="pl-PL" altLang="it-IT" sz="2400" dirty="0">
                <a:solidFill>
                  <a:srgbClr val="000000"/>
                </a:solidFill>
                <a:latin typeface="Calibri" panose="020F0502020204030204" pitchFamily="34" charset="0"/>
              </a:rPr>
              <a:t>Al  fine  di  promuovere  la  prestazione di attività di volontariato da parte </a:t>
            </a:r>
            <a:r>
              <a:rPr lang="it-IT" altLang="it-IT" sz="2400" dirty="0" smtClean="0">
                <a:solidFill>
                  <a:srgbClr val="000000"/>
                </a:solidFill>
                <a:latin typeface="Calibri" panose="020F0502020204030204" pitchFamily="34" charset="0"/>
              </a:rPr>
              <a:t>delle Organizzazioni di Volontariato,</a:t>
            </a:r>
            <a:r>
              <a:rPr lang="pl-PL" altLang="it-IT" sz="2400" dirty="0" smtClean="0">
                <a:solidFill>
                  <a:srgbClr val="000000"/>
                </a:solidFill>
                <a:latin typeface="Calibri" panose="020F0502020204030204" pitchFamily="34" charset="0"/>
              </a:rPr>
              <a:t> </a:t>
            </a:r>
            <a:r>
              <a:rPr lang="pl-PL" altLang="it-IT" sz="2400" dirty="0">
                <a:solidFill>
                  <a:srgbClr val="000000"/>
                </a:solidFill>
                <a:latin typeface="Calibri" panose="020F0502020204030204" pitchFamily="34" charset="0"/>
              </a:rPr>
              <a:t>i Comuni e  gli altri enti locali interessati promuovono  le  opportune iniziative informative e pubblicitarie finalizzate a rendere noti i progetti di utilità sociale  in  corso  con  le  associazioni  di  volontariato.</a:t>
            </a:r>
          </a:p>
          <a:p>
            <a:pPr marL="342900" indent="-342900" algn="just" eaLnBrk="1" hangingPunct="1">
              <a:lnSpc>
                <a:spcPct val="100000"/>
              </a:lnSpc>
              <a:spcBef>
                <a:spcPts val="638"/>
              </a:spcBef>
              <a:buFont typeface="Wingdings" pitchFamily="2" charset="2"/>
              <a:buChar char="q"/>
            </a:pPr>
            <a:r>
              <a:rPr lang="pl-PL" altLang="it-IT" sz="2400" dirty="0">
                <a:solidFill>
                  <a:srgbClr val="000000"/>
                </a:solidFill>
                <a:latin typeface="Calibri" panose="020F0502020204030204" pitchFamily="34" charset="0"/>
              </a:rPr>
              <a:t>L’art. 1, comma 315 della Legge del 28 dicembre 2015, n. 208, ha esteso anche ai Comuni e Enti Locali la possibilità di realizzare, in qualità di soggetti promotori, i progetti di utilità sociale</a:t>
            </a:r>
            <a:r>
              <a:rPr lang="pl-PL" altLang="it-IT" sz="2400" dirty="0" smtClean="0">
                <a:solidFill>
                  <a:srgbClr val="000000"/>
                </a:solidFill>
                <a:latin typeface="Calibri" panose="020F0502020204030204" pitchFamily="34" charset="0"/>
              </a:rPr>
              <a:t>.</a:t>
            </a:r>
            <a:r>
              <a:rPr lang="it-IT" altLang="it-IT" sz="2400" dirty="0" smtClean="0">
                <a:solidFill>
                  <a:srgbClr val="000000"/>
                </a:solidFill>
                <a:latin typeface="Calibri" panose="020F0502020204030204" pitchFamily="34" charset="0"/>
              </a:rPr>
              <a:t> </a:t>
            </a:r>
            <a:r>
              <a:rPr lang="pl-PL" altLang="it-IT" sz="2400" dirty="0" smtClean="0">
                <a:solidFill>
                  <a:srgbClr val="000000"/>
                </a:solidFill>
                <a:latin typeface="Calibri" panose="020F0502020204030204" pitchFamily="34" charset="0"/>
              </a:rPr>
              <a:t>In </a:t>
            </a:r>
            <a:r>
              <a:rPr lang="pl-PL" altLang="it-IT" sz="2400" dirty="0">
                <a:solidFill>
                  <a:srgbClr val="000000"/>
                </a:solidFill>
                <a:latin typeface="Calibri" panose="020F0502020204030204" pitchFamily="34" charset="0"/>
              </a:rPr>
              <a:t>tale quadro, sarà proprio il Comune </a:t>
            </a:r>
            <a:r>
              <a:rPr lang="pl-PL" altLang="it-IT" sz="2400" dirty="0" smtClean="0">
                <a:solidFill>
                  <a:srgbClr val="000000"/>
                </a:solidFill>
                <a:latin typeface="Calibri" panose="020F0502020204030204" pitchFamily="34" charset="0"/>
              </a:rPr>
              <a:t>ad </a:t>
            </a:r>
            <a:r>
              <a:rPr lang="pl-PL" altLang="it-IT" sz="2400" dirty="0">
                <a:solidFill>
                  <a:srgbClr val="000000"/>
                </a:solidFill>
                <a:latin typeface="Calibri" panose="020F0502020204030204" pitchFamily="34" charset="0"/>
              </a:rPr>
              <a:t>attivare la copertura assicurativa del volontario, nel caso in cui, come soggetto promotore, promuova il progetto di utilità sociale anche con la collaborazione di organizzazioni del terzo settore.</a:t>
            </a:r>
            <a:r>
              <a:rPr lang="it-IT" altLang="it-IT" sz="2400" dirty="0">
                <a:solidFill>
                  <a:srgbClr val="000000"/>
                </a:solidFill>
                <a:latin typeface="Calibri" panose="020F0502020204030204" pitchFamily="34" charset="0"/>
              </a:rPr>
              <a:t> </a:t>
            </a:r>
            <a:endParaRPr lang="pl-PL" altLang="it-IT" sz="2400" dirty="0">
              <a:solidFill>
                <a:srgbClr val="000000"/>
              </a:solidFill>
              <a:latin typeface="Calibri" panose="020F0502020204030204" pitchFamily="34" charset="0"/>
            </a:endParaRPr>
          </a:p>
          <a:p>
            <a:pPr eaLnBrk="1" hangingPunct="1">
              <a:lnSpc>
                <a:spcPct val="100000"/>
              </a:lnSpc>
              <a:spcBef>
                <a:spcPts val="638"/>
              </a:spcBef>
            </a:pPr>
            <a:endParaRPr lang="pl-PL" altLang="it-IT" sz="3200" dirty="0">
              <a:solidFill>
                <a:srgbClr val="000000"/>
              </a:solidFill>
              <a:latin typeface="Calibri" panose="020F0502020204030204" pitchFamily="34" charset="0"/>
            </a:endParaRPr>
          </a:p>
        </p:txBody>
      </p:sp>
      <p:sp>
        <p:nvSpPr>
          <p:cNvPr id="2" name="Segnaposto numero diapositiva 1"/>
          <p:cNvSpPr>
            <a:spLocks noGrp="1"/>
          </p:cNvSpPr>
          <p:nvPr>
            <p:ph type="sldNum" sz="quarter" idx="12"/>
          </p:nvPr>
        </p:nvSpPr>
        <p:spPr/>
        <p:txBody>
          <a:bodyPr/>
          <a:lstStyle/>
          <a:p>
            <a:fld id="{A7581D84-7EF4-411A-95D8-D466E837DBA1}" type="slidenum">
              <a:rPr lang="it-IT" smtClean="0"/>
              <a:pPr/>
              <a:t>100</a:t>
            </a:fld>
            <a:endParaRPr lang="it-IT"/>
          </a:p>
        </p:txBody>
      </p:sp>
      <p:sp>
        <p:nvSpPr>
          <p:cNvPr id="3" name="Segnaposto piè di pagina 2"/>
          <p:cNvSpPr>
            <a:spLocks noGrp="1"/>
          </p:cNvSpPr>
          <p:nvPr>
            <p:ph type="ftr" sz="quarter" idx="11"/>
          </p:nvPr>
        </p:nvSpPr>
        <p:spPr/>
        <p:txBody>
          <a:bodyPr/>
          <a:lstStyle/>
          <a:p>
            <a:r>
              <a:rPr lang="it-IT" smtClean="0"/>
              <a:t>Ettore Vittorio Uccellini</a:t>
            </a:r>
            <a:endParaRPr lang="it-I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a:extLst>
              <a:ext uri="{FF2B5EF4-FFF2-40B4-BE49-F238E27FC236}">
                <a16:creationId xmlns="" xmlns:a16="http://schemas.microsoft.com/office/drawing/2014/main" id="{4A7080B2-B9CD-47B6-825C-4EB7EC593C80}"/>
              </a:ext>
            </a:extLst>
          </p:cNvPr>
          <p:cNvSpPr>
            <a:spLocks noGrp="1" noChangeArrowheads="1"/>
          </p:cNvSpPr>
          <p:nvPr>
            <p:ph type="title" idx="4294967295"/>
          </p:nvPr>
        </p:nvSpPr>
        <p:spPr>
          <a:xfrm>
            <a:off x="457200" y="274638"/>
            <a:ext cx="8229600" cy="1143000"/>
          </a:xfrm>
        </p:spPr>
        <p:txBody>
          <a:bodyPr/>
          <a:lstStyle/>
          <a:p>
            <a:pPr algn="ctr" eaLnBrk="1"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altLang="it-IT" sz="4400" b="1" dirty="0"/>
              <a:t> </a:t>
            </a:r>
            <a:r>
              <a:rPr lang="pl-PL" altLang="it-IT" sz="4400" b="1" dirty="0">
                <a:solidFill>
                  <a:srgbClr val="00B050"/>
                </a:solidFill>
              </a:rPr>
              <a:t>I  destinatari</a:t>
            </a:r>
            <a:br>
              <a:rPr lang="pl-PL" altLang="it-IT" sz="4400" b="1" dirty="0">
                <a:solidFill>
                  <a:srgbClr val="00B050"/>
                </a:solidFill>
              </a:rPr>
            </a:br>
            <a:endParaRPr lang="pl-PL" altLang="it-IT" sz="4400" b="1" dirty="0">
              <a:solidFill>
                <a:srgbClr val="00B050"/>
              </a:solidFill>
            </a:endParaRPr>
          </a:p>
        </p:txBody>
      </p:sp>
      <p:sp>
        <p:nvSpPr>
          <p:cNvPr id="12291" name="Text Box 2">
            <a:extLst>
              <a:ext uri="{FF2B5EF4-FFF2-40B4-BE49-F238E27FC236}">
                <a16:creationId xmlns="" xmlns:a16="http://schemas.microsoft.com/office/drawing/2014/main" id="{C69DB310-D1BD-49D5-88E3-646B5DD7E98C}"/>
              </a:ext>
            </a:extLst>
          </p:cNvPr>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9pPr>
          </a:lstStyle>
          <a:p>
            <a:pPr algn="just" eaLnBrk="1" hangingPunct="1">
              <a:lnSpc>
                <a:spcPct val="100000"/>
              </a:lnSpc>
              <a:spcBef>
                <a:spcPts val="638"/>
              </a:spcBef>
            </a:pPr>
            <a:r>
              <a:rPr lang="pl-PL" altLang="it-IT" sz="2000" dirty="0">
                <a:solidFill>
                  <a:srgbClr val="000000"/>
                </a:solidFill>
                <a:latin typeface="Calibri" panose="020F0502020204030204" pitchFamily="34" charset="0"/>
              </a:rPr>
              <a:t>a) </a:t>
            </a:r>
            <a:r>
              <a:rPr lang="it-IT" altLang="it-IT" sz="2000" dirty="0" smtClean="0">
                <a:solidFill>
                  <a:srgbClr val="000000"/>
                </a:solidFill>
                <a:latin typeface="Calibri" panose="020F0502020204030204" pitchFamily="34" charset="0"/>
              </a:rPr>
              <a:t>Soggetti beneficiari di ammortizzatori sociali (es. </a:t>
            </a:r>
            <a:r>
              <a:rPr lang="pl-PL" altLang="it-IT" sz="2000" dirty="0" smtClean="0">
                <a:solidFill>
                  <a:srgbClr val="000000"/>
                </a:solidFill>
                <a:latin typeface="Calibri" panose="020F0502020204030204" pitchFamily="34" charset="0"/>
              </a:rPr>
              <a:t>cassa </a:t>
            </a:r>
            <a:r>
              <a:rPr lang="pl-PL" altLang="it-IT" sz="2000" dirty="0">
                <a:solidFill>
                  <a:srgbClr val="000000"/>
                </a:solidFill>
                <a:latin typeface="Calibri" panose="020F0502020204030204" pitchFamily="34" charset="0"/>
              </a:rPr>
              <a:t>integrazioni guadagni ordinaria e </a:t>
            </a:r>
            <a:r>
              <a:rPr lang="pl-PL" altLang="it-IT" sz="2000" dirty="0" smtClean="0">
                <a:solidFill>
                  <a:srgbClr val="000000"/>
                </a:solidFill>
                <a:latin typeface="Calibri" panose="020F0502020204030204" pitchFamily="34" charset="0"/>
              </a:rPr>
              <a:t>straordinaria</a:t>
            </a:r>
            <a:endParaRPr lang="pl-PL" altLang="it-IT" sz="2000" dirty="0">
              <a:solidFill>
                <a:srgbClr val="000000"/>
              </a:solidFill>
              <a:latin typeface="Calibri" panose="020F0502020204030204" pitchFamily="34" charset="0"/>
            </a:endParaRPr>
          </a:p>
          <a:p>
            <a:pPr algn="just" eaLnBrk="1" hangingPunct="1">
              <a:lnSpc>
                <a:spcPct val="100000"/>
              </a:lnSpc>
              <a:spcBef>
                <a:spcPts val="638"/>
              </a:spcBef>
            </a:pPr>
            <a:r>
              <a:rPr lang="pl-PL" altLang="it-IT" sz="2000" dirty="0">
                <a:solidFill>
                  <a:srgbClr val="000000"/>
                </a:solidFill>
                <a:latin typeface="Calibri" panose="020F0502020204030204" pitchFamily="34" charset="0"/>
              </a:rPr>
              <a:t>b) </a:t>
            </a:r>
            <a:r>
              <a:rPr lang="it-IT" altLang="it-IT" sz="2000" dirty="0" smtClean="0">
                <a:solidFill>
                  <a:srgbClr val="000000"/>
                </a:solidFill>
                <a:latin typeface="Calibri" panose="020F0502020204030204" pitchFamily="34" charset="0"/>
              </a:rPr>
              <a:t>Detenuti ed internati impegnati in attività volontarie e gratuite</a:t>
            </a:r>
          </a:p>
          <a:p>
            <a:pPr algn="just" eaLnBrk="1" hangingPunct="1">
              <a:lnSpc>
                <a:spcPct val="100000"/>
              </a:lnSpc>
              <a:spcBef>
                <a:spcPts val="638"/>
              </a:spcBef>
            </a:pPr>
            <a:r>
              <a:rPr lang="it-IT" altLang="it-IT" sz="2000" dirty="0" smtClean="0">
                <a:solidFill>
                  <a:srgbClr val="000000"/>
                </a:solidFill>
                <a:latin typeface="Calibri" panose="020F0502020204030204" pitchFamily="34" charset="0"/>
              </a:rPr>
              <a:t>c) Stranieri richiedenti asilo in possesso del relativo permesso di soggiorno</a:t>
            </a:r>
          </a:p>
          <a:p>
            <a:pPr algn="just" eaLnBrk="1" hangingPunct="1">
              <a:lnSpc>
                <a:spcPct val="100000"/>
              </a:lnSpc>
              <a:spcBef>
                <a:spcPts val="638"/>
              </a:spcBef>
            </a:pPr>
            <a:r>
              <a:rPr lang="it-IT" altLang="it-IT" sz="2000" dirty="0" smtClean="0">
                <a:solidFill>
                  <a:srgbClr val="000000"/>
                </a:solidFill>
                <a:latin typeface="Calibri" panose="020F0502020204030204" pitchFamily="34" charset="0"/>
              </a:rPr>
              <a:t>d) Condannati per guida in stato di ebbrezza o sotto effetto di sostanze stupefacenti o psicotrope</a:t>
            </a:r>
          </a:p>
          <a:p>
            <a:pPr algn="just" eaLnBrk="1" hangingPunct="1">
              <a:lnSpc>
                <a:spcPct val="100000"/>
              </a:lnSpc>
              <a:spcBef>
                <a:spcPts val="638"/>
              </a:spcBef>
            </a:pPr>
            <a:r>
              <a:rPr lang="it-IT" altLang="it-IT" sz="2000" dirty="0" smtClean="0">
                <a:solidFill>
                  <a:srgbClr val="000000"/>
                </a:solidFill>
                <a:latin typeface="Calibri" panose="020F0502020204030204" pitchFamily="34" charset="0"/>
              </a:rPr>
              <a:t>e) Tossicodipendenti condannati per un reato di lieve entità in materia di produzione, traffico, detenzione di sostanze stupefacenti o psicotrope</a:t>
            </a:r>
          </a:p>
          <a:p>
            <a:pPr algn="just" eaLnBrk="1" hangingPunct="1">
              <a:lnSpc>
                <a:spcPct val="100000"/>
              </a:lnSpc>
              <a:spcBef>
                <a:spcPts val="638"/>
              </a:spcBef>
            </a:pPr>
            <a:r>
              <a:rPr lang="it-IT" altLang="it-IT" sz="2000" dirty="0" smtClean="0">
                <a:solidFill>
                  <a:srgbClr val="000000"/>
                </a:solidFill>
                <a:latin typeface="Calibri" panose="020F0502020204030204" pitchFamily="34" charset="0"/>
              </a:rPr>
              <a:t>f) Imputati messi alla prova</a:t>
            </a:r>
          </a:p>
          <a:p>
            <a:pPr algn="just" eaLnBrk="1" hangingPunct="1">
              <a:lnSpc>
                <a:spcPct val="100000"/>
              </a:lnSpc>
              <a:spcBef>
                <a:spcPts val="638"/>
              </a:spcBef>
            </a:pPr>
            <a:r>
              <a:rPr lang="it-IT" altLang="it-IT" sz="2000" dirty="0" smtClean="0">
                <a:solidFill>
                  <a:srgbClr val="000000"/>
                </a:solidFill>
                <a:latin typeface="Calibri" panose="020F0502020204030204" pitchFamily="34" charset="0"/>
              </a:rPr>
              <a:t>g</a:t>
            </a:r>
            <a:r>
              <a:rPr lang="pl-PL" altLang="it-IT" sz="2000" dirty="0" smtClean="0">
                <a:solidFill>
                  <a:srgbClr val="000000"/>
                </a:solidFill>
                <a:latin typeface="Calibri" panose="020F0502020204030204" pitchFamily="34" charset="0"/>
              </a:rPr>
              <a:t>) </a:t>
            </a:r>
            <a:r>
              <a:rPr lang="it-IT" altLang="it-IT" sz="2000" dirty="0" smtClean="0">
                <a:solidFill>
                  <a:srgbClr val="000000"/>
                </a:solidFill>
                <a:latin typeface="Calibri" panose="020F0502020204030204" pitchFamily="34" charset="0"/>
              </a:rPr>
              <a:t>Beneficiari di </a:t>
            </a:r>
            <a:r>
              <a:rPr lang="pl-PL" altLang="it-IT" sz="2000" dirty="0" smtClean="0">
                <a:solidFill>
                  <a:srgbClr val="000000"/>
                </a:solidFill>
                <a:latin typeface="Calibri" panose="020F0502020204030204" pitchFamily="34" charset="0"/>
              </a:rPr>
              <a:t>altre </a:t>
            </a:r>
            <a:r>
              <a:rPr lang="pl-PL" altLang="it-IT" sz="2000" dirty="0">
                <a:solidFill>
                  <a:srgbClr val="000000"/>
                </a:solidFill>
                <a:latin typeface="Calibri" panose="020F0502020204030204" pitchFamily="34" charset="0"/>
              </a:rPr>
              <a:t>prestazioni di natura assistenziale finalizzate a rimuovere e superare condizioni di bisogno e di difficoltà della persona, erogate a livello nazionale e </a:t>
            </a:r>
            <a:r>
              <a:rPr lang="pl-PL" altLang="it-IT" sz="2000" dirty="0" smtClean="0">
                <a:solidFill>
                  <a:srgbClr val="000000"/>
                </a:solidFill>
                <a:latin typeface="Calibri" panose="020F0502020204030204" pitchFamily="34" charset="0"/>
              </a:rPr>
              <a:t>locale</a:t>
            </a:r>
            <a:r>
              <a:rPr lang="it-IT" altLang="it-IT" sz="2000" dirty="0" smtClean="0">
                <a:solidFill>
                  <a:srgbClr val="000000"/>
                </a:solidFill>
                <a:latin typeface="Calibri" panose="020F0502020204030204" pitchFamily="34" charset="0"/>
              </a:rPr>
              <a:t>.</a:t>
            </a:r>
            <a:endParaRPr lang="pl-PL" altLang="it-IT" sz="2000" dirty="0">
              <a:solidFill>
                <a:srgbClr val="000000"/>
              </a:solidFill>
              <a:latin typeface="Calibri" panose="020F0502020204030204" pitchFamily="34" charset="0"/>
            </a:endParaRPr>
          </a:p>
        </p:txBody>
      </p:sp>
      <p:sp>
        <p:nvSpPr>
          <p:cNvPr id="2" name="Segnaposto numero diapositiva 1"/>
          <p:cNvSpPr>
            <a:spLocks noGrp="1"/>
          </p:cNvSpPr>
          <p:nvPr>
            <p:ph type="sldNum" sz="quarter" idx="12"/>
          </p:nvPr>
        </p:nvSpPr>
        <p:spPr/>
        <p:txBody>
          <a:bodyPr/>
          <a:lstStyle/>
          <a:p>
            <a:fld id="{A7581D84-7EF4-411A-95D8-D466E837DBA1}" type="slidenum">
              <a:rPr lang="it-IT" smtClean="0"/>
              <a:pPr/>
              <a:t>101</a:t>
            </a:fld>
            <a:endParaRPr lang="it-IT"/>
          </a:p>
        </p:txBody>
      </p:sp>
      <p:sp>
        <p:nvSpPr>
          <p:cNvPr id="3" name="Segnaposto piè di pagina 2"/>
          <p:cNvSpPr>
            <a:spLocks noGrp="1"/>
          </p:cNvSpPr>
          <p:nvPr>
            <p:ph type="ftr" sz="quarter" idx="11"/>
          </p:nvPr>
        </p:nvSpPr>
        <p:spPr/>
        <p:txBody>
          <a:bodyPr/>
          <a:lstStyle/>
          <a:p>
            <a:r>
              <a:rPr lang="it-IT" smtClean="0"/>
              <a:t>Ettore Vittorio Uccellini</a:t>
            </a:r>
            <a:endParaRPr lang="it-I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a:extLst>
              <a:ext uri="{FF2B5EF4-FFF2-40B4-BE49-F238E27FC236}">
                <a16:creationId xmlns="" xmlns:a16="http://schemas.microsoft.com/office/drawing/2014/main" id="{EA868FD1-A8D3-462D-9E00-258AE50D3A0F}"/>
              </a:ext>
            </a:extLst>
          </p:cNvPr>
          <p:cNvSpPr>
            <a:spLocks noGrp="1" noChangeArrowheads="1"/>
          </p:cNvSpPr>
          <p:nvPr>
            <p:ph type="title" idx="4294967295"/>
          </p:nvPr>
        </p:nvSpPr>
        <p:spPr>
          <a:xfrm>
            <a:off x="457200" y="274638"/>
            <a:ext cx="8229600" cy="1143000"/>
          </a:xfrm>
        </p:spPr>
        <p:txBody>
          <a:bodyPr/>
          <a:lstStyle/>
          <a:p>
            <a:pPr algn="ctr" eaLnBrk="1"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altLang="it-IT" sz="4400"/>
              <a:t/>
            </a:r>
            <a:br>
              <a:rPr lang="pl-PL" altLang="it-IT" sz="4400"/>
            </a:br>
            <a:r>
              <a:rPr lang="pl-PL" altLang="it-IT" sz="4400" b="1">
                <a:solidFill>
                  <a:srgbClr val="00B050"/>
                </a:solidFill>
              </a:rPr>
              <a:t>Soggetti promotori dei progetti di volontariato </a:t>
            </a:r>
            <a:r>
              <a:rPr lang="pl-PL" altLang="it-IT" sz="4400"/>
              <a:t/>
            </a:r>
            <a:br>
              <a:rPr lang="pl-PL" altLang="it-IT" sz="4400"/>
            </a:br>
            <a:endParaRPr lang="pl-PL" altLang="it-IT" sz="4400"/>
          </a:p>
        </p:txBody>
      </p:sp>
      <p:sp>
        <p:nvSpPr>
          <p:cNvPr id="15363" name="Text Box 2">
            <a:extLst>
              <a:ext uri="{FF2B5EF4-FFF2-40B4-BE49-F238E27FC236}">
                <a16:creationId xmlns="" xmlns:a16="http://schemas.microsoft.com/office/drawing/2014/main" id="{3B83D0B8-FA58-46AC-B3F2-1DB958F7F866}"/>
              </a:ext>
            </a:extLst>
          </p:cNvPr>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9pPr>
          </a:lstStyle>
          <a:p>
            <a:pPr eaLnBrk="1" hangingPunct="1">
              <a:lnSpc>
                <a:spcPct val="100000"/>
              </a:lnSpc>
              <a:spcBef>
                <a:spcPts val="638"/>
              </a:spcBef>
            </a:pPr>
            <a:endParaRPr lang="pl-PL" altLang="it-IT" sz="3200" dirty="0">
              <a:solidFill>
                <a:srgbClr val="000000"/>
              </a:solidFill>
              <a:latin typeface="Calibri" panose="020F0502020204030204" pitchFamily="34" charset="0"/>
            </a:endParaRPr>
          </a:p>
          <a:p>
            <a:pPr algn="just" eaLnBrk="1" hangingPunct="1">
              <a:lnSpc>
                <a:spcPct val="100000"/>
              </a:lnSpc>
              <a:spcBef>
                <a:spcPts val="638"/>
              </a:spcBef>
            </a:pPr>
            <a:r>
              <a:rPr lang="it-IT" altLang="it-IT" sz="3200" dirty="0" smtClean="0">
                <a:solidFill>
                  <a:srgbClr val="000000"/>
                </a:solidFill>
                <a:latin typeface="Calibri" panose="020F0502020204030204" pitchFamily="34" charset="0"/>
              </a:rPr>
              <a:t>I</a:t>
            </a:r>
            <a:r>
              <a:rPr lang="pl-PL" altLang="it-IT" sz="3200" dirty="0" smtClean="0">
                <a:solidFill>
                  <a:srgbClr val="000000"/>
                </a:solidFill>
                <a:latin typeface="Calibri" panose="020F0502020204030204" pitchFamily="34" charset="0"/>
              </a:rPr>
              <a:t> </a:t>
            </a:r>
            <a:r>
              <a:rPr lang="pl-PL" altLang="it-IT" sz="3200" dirty="0">
                <a:solidFill>
                  <a:srgbClr val="000000"/>
                </a:solidFill>
                <a:latin typeface="Calibri" panose="020F0502020204030204" pitchFamily="34" charset="0"/>
              </a:rPr>
              <a:t>soggetti assicuranti sono i promotori dei progetti di volontariato che possono essere, oltre alle organizzazioni appartenenti al terzo settore, già previste nella precedente normativa, anche i Comuni e gli Enti Locali.</a:t>
            </a:r>
          </a:p>
        </p:txBody>
      </p:sp>
      <p:sp>
        <p:nvSpPr>
          <p:cNvPr id="2" name="Segnaposto numero diapositiva 1"/>
          <p:cNvSpPr>
            <a:spLocks noGrp="1"/>
          </p:cNvSpPr>
          <p:nvPr>
            <p:ph type="sldNum" sz="quarter" idx="12"/>
          </p:nvPr>
        </p:nvSpPr>
        <p:spPr/>
        <p:txBody>
          <a:bodyPr/>
          <a:lstStyle/>
          <a:p>
            <a:fld id="{A7581D84-7EF4-411A-95D8-D466E837DBA1}" type="slidenum">
              <a:rPr lang="it-IT" smtClean="0"/>
              <a:pPr/>
              <a:t>102</a:t>
            </a:fld>
            <a:endParaRPr lang="it-IT"/>
          </a:p>
        </p:txBody>
      </p:sp>
      <p:sp>
        <p:nvSpPr>
          <p:cNvPr id="3" name="Segnaposto piè di pagina 2"/>
          <p:cNvSpPr>
            <a:spLocks noGrp="1"/>
          </p:cNvSpPr>
          <p:nvPr>
            <p:ph type="ftr" sz="quarter" idx="11"/>
          </p:nvPr>
        </p:nvSpPr>
        <p:spPr/>
        <p:txBody>
          <a:bodyPr/>
          <a:lstStyle/>
          <a:p>
            <a:r>
              <a:rPr lang="it-IT" smtClean="0"/>
              <a:t>Ettore Vittorio Uccellini</a:t>
            </a:r>
            <a:endParaRPr lang="it-I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a:extLst>
              <a:ext uri="{FF2B5EF4-FFF2-40B4-BE49-F238E27FC236}">
                <a16:creationId xmlns="" xmlns:a16="http://schemas.microsoft.com/office/drawing/2014/main" id="{6F1B5D65-0AB3-4127-90EF-270104BF567B}"/>
              </a:ext>
            </a:extLst>
          </p:cNvPr>
          <p:cNvSpPr>
            <a:spLocks noGrp="1" noChangeArrowheads="1"/>
          </p:cNvSpPr>
          <p:nvPr>
            <p:ph type="title" idx="4294967295"/>
          </p:nvPr>
        </p:nvSpPr>
        <p:spPr>
          <a:xfrm>
            <a:off x="457200" y="274638"/>
            <a:ext cx="8229600" cy="1143000"/>
          </a:xfrm>
        </p:spPr>
        <p:txBody>
          <a:bodyPr/>
          <a:lstStyle/>
          <a:p>
            <a:pPr algn="ctr" eaLnBrk="1"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altLang="it-IT" sz="4400" b="1">
                <a:solidFill>
                  <a:srgbClr val="00B050"/>
                </a:solidFill>
              </a:rPr>
              <a:t>Organizzazioni del terzo settore</a:t>
            </a:r>
          </a:p>
        </p:txBody>
      </p:sp>
      <p:sp>
        <p:nvSpPr>
          <p:cNvPr id="16387" name="Text Box 2">
            <a:extLst>
              <a:ext uri="{FF2B5EF4-FFF2-40B4-BE49-F238E27FC236}">
                <a16:creationId xmlns="" xmlns:a16="http://schemas.microsoft.com/office/drawing/2014/main" id="{0D00DD75-8384-403B-B5BD-EA6C8769947D}"/>
              </a:ext>
            </a:extLst>
          </p:cNvPr>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9pPr>
          </a:lstStyle>
          <a:p>
            <a:pPr algn="just" eaLnBrk="1" hangingPunct="1">
              <a:lnSpc>
                <a:spcPct val="100000"/>
              </a:lnSpc>
              <a:spcBef>
                <a:spcPts val="638"/>
              </a:spcBef>
            </a:pPr>
            <a:r>
              <a:rPr lang="pl-PL" altLang="it-IT" sz="3200">
                <a:solidFill>
                  <a:srgbClr val="000000"/>
                </a:solidFill>
                <a:latin typeface="Calibri" panose="020F0502020204030204" pitchFamily="34" charset="0"/>
              </a:rPr>
              <a:t>Per organizzazioni del terzo settore si intendono le organizzazioni di volontariato iscritte nei registri regionali, le associazioni di promozione sociale iscritte nei registri nazionali, regionali e provinciali ai sensi della legge 383/2000 e le cooperative sociali, così come previsto dalla circolare Inail 45/2015</a:t>
            </a:r>
          </a:p>
        </p:txBody>
      </p:sp>
      <p:sp>
        <p:nvSpPr>
          <p:cNvPr id="2" name="Segnaposto numero diapositiva 1"/>
          <p:cNvSpPr>
            <a:spLocks noGrp="1"/>
          </p:cNvSpPr>
          <p:nvPr>
            <p:ph type="sldNum" sz="quarter" idx="12"/>
          </p:nvPr>
        </p:nvSpPr>
        <p:spPr/>
        <p:txBody>
          <a:bodyPr/>
          <a:lstStyle/>
          <a:p>
            <a:fld id="{A7581D84-7EF4-411A-95D8-D466E837DBA1}" type="slidenum">
              <a:rPr lang="it-IT" smtClean="0"/>
              <a:pPr/>
              <a:t>103</a:t>
            </a:fld>
            <a:endParaRPr lang="it-IT"/>
          </a:p>
        </p:txBody>
      </p:sp>
      <p:sp>
        <p:nvSpPr>
          <p:cNvPr id="3" name="Segnaposto piè di pagina 2"/>
          <p:cNvSpPr>
            <a:spLocks noGrp="1"/>
          </p:cNvSpPr>
          <p:nvPr>
            <p:ph type="ftr" sz="quarter" idx="11"/>
          </p:nvPr>
        </p:nvSpPr>
        <p:spPr/>
        <p:txBody>
          <a:bodyPr/>
          <a:lstStyle/>
          <a:p>
            <a:r>
              <a:rPr lang="it-IT" smtClean="0"/>
              <a:t>Ettore Vittorio Uccellini</a:t>
            </a:r>
            <a:endParaRPr lang="it-I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a:extLst>
              <a:ext uri="{FF2B5EF4-FFF2-40B4-BE49-F238E27FC236}">
                <a16:creationId xmlns="" xmlns:a16="http://schemas.microsoft.com/office/drawing/2014/main" id="{A7233731-B319-42F6-9143-E0777DBC5287}"/>
              </a:ext>
            </a:extLst>
          </p:cNvPr>
          <p:cNvSpPr>
            <a:spLocks noGrp="1" noChangeArrowheads="1"/>
          </p:cNvSpPr>
          <p:nvPr>
            <p:ph type="title" idx="4294967295"/>
          </p:nvPr>
        </p:nvSpPr>
        <p:spPr>
          <a:xfrm>
            <a:off x="457200" y="274638"/>
            <a:ext cx="8229600" cy="1143000"/>
          </a:xfrm>
        </p:spPr>
        <p:txBody>
          <a:bodyPr/>
          <a:lstStyle/>
          <a:p>
            <a:pPr algn="ctr" eaLnBrk="1"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altLang="it-IT" sz="4400" b="1">
                <a:solidFill>
                  <a:srgbClr val="00B050"/>
                </a:solidFill>
              </a:rPr>
              <a:t>Destinatari della copertura assicurativa: nuove categorie</a:t>
            </a:r>
          </a:p>
        </p:txBody>
      </p:sp>
      <p:sp>
        <p:nvSpPr>
          <p:cNvPr id="17411" name="Text Box 2">
            <a:extLst>
              <a:ext uri="{FF2B5EF4-FFF2-40B4-BE49-F238E27FC236}">
                <a16:creationId xmlns="" xmlns:a16="http://schemas.microsoft.com/office/drawing/2014/main" id="{67AF2C95-B9BC-4B1F-B280-8519A1E9EF04}"/>
              </a:ext>
            </a:extLst>
          </p:cNvPr>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9pPr>
          </a:lstStyle>
          <a:p>
            <a:pPr algn="just" eaLnBrk="1" hangingPunct="1">
              <a:lnSpc>
                <a:spcPct val="100000"/>
              </a:lnSpc>
              <a:spcBef>
                <a:spcPts val="638"/>
              </a:spcBef>
            </a:pPr>
            <a:r>
              <a:rPr lang="pl-PL" altLang="it-IT" sz="2400" dirty="0" smtClean="0">
                <a:solidFill>
                  <a:srgbClr val="000000"/>
                </a:solidFill>
                <a:latin typeface="Calibri" panose="020F0502020204030204" pitchFamily="34" charset="0"/>
              </a:rPr>
              <a:t>L’art</a:t>
            </a:r>
            <a:r>
              <a:rPr lang="pl-PL" altLang="it-IT" sz="2400" dirty="0">
                <a:solidFill>
                  <a:srgbClr val="000000"/>
                </a:solidFill>
                <a:latin typeface="Calibri" panose="020F0502020204030204" pitchFamily="34" charset="0"/>
              </a:rPr>
              <a:t>. 1, comma 312, della Legge di stabilità 2016 ricomprende nella platea dei destinatari della copertura assicurativa Inail prevista per i volontari impegnati in progetti di utilità sociale anche:</a:t>
            </a:r>
          </a:p>
          <a:p>
            <a:pPr algn="just" eaLnBrk="1" hangingPunct="1">
              <a:lnSpc>
                <a:spcPct val="100000"/>
              </a:lnSpc>
              <a:spcBef>
                <a:spcPts val="638"/>
              </a:spcBef>
            </a:pPr>
            <a:r>
              <a:rPr lang="pl-PL" altLang="it-IT" sz="2400" dirty="0">
                <a:solidFill>
                  <a:srgbClr val="000000"/>
                </a:solidFill>
                <a:latin typeface="Calibri" panose="020F0502020204030204" pitchFamily="34" charset="0"/>
              </a:rPr>
              <a:t>- i </a:t>
            </a:r>
            <a:r>
              <a:rPr lang="pl-PL" altLang="it-IT" sz="2400" b="1" dirty="0">
                <a:solidFill>
                  <a:srgbClr val="000000"/>
                </a:solidFill>
                <a:latin typeface="Calibri" panose="020F0502020204030204" pitchFamily="34" charset="0"/>
              </a:rPr>
              <a:t>detenuti e internati </a:t>
            </a:r>
            <a:r>
              <a:rPr lang="pl-PL" altLang="it-IT" sz="2400" dirty="0">
                <a:solidFill>
                  <a:srgbClr val="000000"/>
                </a:solidFill>
                <a:latin typeface="Calibri" panose="020F0502020204030204" pitchFamily="34" charset="0"/>
              </a:rPr>
              <a:t>impegnati in attività volontarie e gratuite (art. 21, comma 4-ter della Legge 26 luglio 1975, n. 354);</a:t>
            </a:r>
          </a:p>
          <a:p>
            <a:pPr algn="just" eaLnBrk="1" hangingPunct="1">
              <a:lnSpc>
                <a:spcPct val="100000"/>
              </a:lnSpc>
              <a:spcBef>
                <a:spcPts val="638"/>
              </a:spcBef>
            </a:pPr>
            <a:r>
              <a:rPr lang="pl-PL" altLang="it-IT" sz="2400" dirty="0">
                <a:solidFill>
                  <a:srgbClr val="000000"/>
                </a:solidFill>
                <a:latin typeface="Calibri" panose="020F0502020204030204" pitchFamily="34" charset="0"/>
              </a:rPr>
              <a:t>- gli </a:t>
            </a:r>
            <a:r>
              <a:rPr lang="pl-PL" altLang="it-IT" sz="2400" b="1" dirty="0">
                <a:solidFill>
                  <a:srgbClr val="000000"/>
                </a:solidFill>
                <a:latin typeface="Calibri" panose="020F0502020204030204" pitchFamily="34" charset="0"/>
              </a:rPr>
              <a:t>stranieri richiedenti asilo in possesso del relativo permesso di soggiorno</a:t>
            </a:r>
            <a:r>
              <a:rPr lang="pl-PL" altLang="it-IT" sz="2400" dirty="0">
                <a:solidFill>
                  <a:srgbClr val="000000"/>
                </a:solidFill>
                <a:latin typeface="Calibri" panose="020F0502020204030204" pitchFamily="34" charset="0"/>
              </a:rPr>
              <a:t> </a:t>
            </a:r>
            <a:r>
              <a:rPr lang="pl-PL" altLang="it-IT" sz="2400" b="1" dirty="0">
                <a:solidFill>
                  <a:srgbClr val="000000"/>
                </a:solidFill>
                <a:latin typeface="Calibri" panose="020F0502020204030204" pitchFamily="34" charset="0"/>
              </a:rPr>
              <a:t>che consente di svolgere attività lavorativa</a:t>
            </a:r>
            <a:r>
              <a:rPr lang="pl-PL" altLang="it-IT" sz="2400" dirty="0">
                <a:solidFill>
                  <a:srgbClr val="000000"/>
                </a:solidFill>
                <a:latin typeface="Calibri" panose="020F0502020204030204" pitchFamily="34" charset="0"/>
              </a:rPr>
              <a:t>, trascorsi sessanta giorni dalla presentazione della domanda, se il procedimento di esame della domanda non è concluso ed il ritardo non può essere attribuito al richiedente (art. 22, comma 1, decreto legislativo 142/2015).</a:t>
            </a:r>
          </a:p>
        </p:txBody>
      </p:sp>
      <p:sp>
        <p:nvSpPr>
          <p:cNvPr id="2" name="Segnaposto numero diapositiva 1"/>
          <p:cNvSpPr>
            <a:spLocks noGrp="1"/>
          </p:cNvSpPr>
          <p:nvPr>
            <p:ph type="sldNum" sz="quarter" idx="12"/>
          </p:nvPr>
        </p:nvSpPr>
        <p:spPr/>
        <p:txBody>
          <a:bodyPr/>
          <a:lstStyle/>
          <a:p>
            <a:fld id="{A7581D84-7EF4-411A-95D8-D466E837DBA1}" type="slidenum">
              <a:rPr lang="it-IT" smtClean="0"/>
              <a:pPr/>
              <a:t>104</a:t>
            </a:fld>
            <a:endParaRPr lang="it-IT"/>
          </a:p>
        </p:txBody>
      </p:sp>
      <p:sp>
        <p:nvSpPr>
          <p:cNvPr id="3" name="Segnaposto piè di pagina 2"/>
          <p:cNvSpPr>
            <a:spLocks noGrp="1"/>
          </p:cNvSpPr>
          <p:nvPr>
            <p:ph type="ftr" sz="quarter" idx="11"/>
          </p:nvPr>
        </p:nvSpPr>
        <p:spPr/>
        <p:txBody>
          <a:bodyPr/>
          <a:lstStyle/>
          <a:p>
            <a:r>
              <a:rPr lang="it-IT" smtClean="0"/>
              <a:t>Ettore Vittorio Uccellini</a:t>
            </a:r>
            <a:endParaRPr lang="it-I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a:extLst>
              <a:ext uri="{FF2B5EF4-FFF2-40B4-BE49-F238E27FC236}">
                <a16:creationId xmlns="" xmlns:a16="http://schemas.microsoft.com/office/drawing/2014/main" id="{1A1A1AAF-1209-42A3-9981-E4C3AAD02C46}"/>
              </a:ext>
            </a:extLst>
          </p:cNvPr>
          <p:cNvSpPr>
            <a:spLocks noGrp="1" noChangeArrowheads="1"/>
          </p:cNvSpPr>
          <p:nvPr>
            <p:ph type="title" idx="4294967295"/>
          </p:nvPr>
        </p:nvSpPr>
        <p:spPr>
          <a:xfrm>
            <a:off x="457200" y="274638"/>
            <a:ext cx="8229600" cy="1143000"/>
          </a:xfrm>
        </p:spPr>
        <p:txBody>
          <a:bodyPr/>
          <a:lstStyle/>
          <a:p>
            <a:pPr algn="ctr" eaLnBrk="1"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altLang="it-IT" sz="4400" b="1">
                <a:solidFill>
                  <a:srgbClr val="00B050"/>
                </a:solidFill>
              </a:rPr>
              <a:t>Stranieri richiedenti asilo/2</a:t>
            </a:r>
          </a:p>
        </p:txBody>
      </p:sp>
      <p:sp>
        <p:nvSpPr>
          <p:cNvPr id="21507" name="Text Box 2">
            <a:extLst>
              <a:ext uri="{FF2B5EF4-FFF2-40B4-BE49-F238E27FC236}">
                <a16:creationId xmlns="" xmlns:a16="http://schemas.microsoft.com/office/drawing/2014/main" id="{1FC6D8C9-A5B0-41EF-BE82-8ADBFC92BBC1}"/>
              </a:ext>
            </a:extLst>
          </p:cNvPr>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9pPr>
          </a:lstStyle>
          <a:p>
            <a:pPr algn="just" eaLnBrk="1" hangingPunct="1">
              <a:lnSpc>
                <a:spcPct val="100000"/>
              </a:lnSpc>
              <a:spcBef>
                <a:spcPts val="638"/>
              </a:spcBef>
            </a:pPr>
            <a:r>
              <a:rPr lang="pl-PL" altLang="it-IT" sz="2400">
                <a:solidFill>
                  <a:srgbClr val="000000"/>
                </a:solidFill>
                <a:latin typeface="Calibri" panose="020F0502020204030204" pitchFamily="34" charset="0"/>
              </a:rPr>
              <a:t>La copertura assicurativa prevista era stata già estesa, coerentemente con l’avviso del Ministero del lavoro e delle politiche sociali, anche ai richiedenti asilo o titolari di protezione internazionale o umanitaria che beneficiano dell’accoglienza sull’intero territorio nazionale e/o di un beneficio economico (es. pocket money), ovvero di altre misure di natura assistenziale (Nota dell’allora Direzione centrale rischi indirizzata alle Strutture centrali e territoriali, prot. n. 5419 del 3 agosto 2015, avente ad oggetto “Attività di volontariato svolte dai migranti richiedenti asilo. Art.12, d. l. 90/2014 convertito, con modificazioni, in legge 114/2014”)</a:t>
            </a:r>
          </a:p>
        </p:txBody>
      </p:sp>
      <p:sp>
        <p:nvSpPr>
          <p:cNvPr id="2" name="Segnaposto numero diapositiva 1"/>
          <p:cNvSpPr>
            <a:spLocks noGrp="1"/>
          </p:cNvSpPr>
          <p:nvPr>
            <p:ph type="sldNum" sz="quarter" idx="12"/>
          </p:nvPr>
        </p:nvSpPr>
        <p:spPr/>
        <p:txBody>
          <a:bodyPr/>
          <a:lstStyle/>
          <a:p>
            <a:fld id="{A7581D84-7EF4-411A-95D8-D466E837DBA1}" type="slidenum">
              <a:rPr lang="it-IT" smtClean="0"/>
              <a:pPr/>
              <a:t>105</a:t>
            </a:fld>
            <a:endParaRPr lang="it-IT"/>
          </a:p>
        </p:txBody>
      </p:sp>
      <p:sp>
        <p:nvSpPr>
          <p:cNvPr id="3" name="Segnaposto piè di pagina 2"/>
          <p:cNvSpPr>
            <a:spLocks noGrp="1"/>
          </p:cNvSpPr>
          <p:nvPr>
            <p:ph type="ftr" sz="quarter" idx="11"/>
          </p:nvPr>
        </p:nvSpPr>
        <p:spPr/>
        <p:txBody>
          <a:bodyPr/>
          <a:lstStyle/>
          <a:p>
            <a:r>
              <a:rPr lang="it-IT" smtClean="0"/>
              <a:t>Ettore Vittorio Uccellini</a:t>
            </a:r>
            <a:endParaRPr lang="it-I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a:extLst>
              <a:ext uri="{FF2B5EF4-FFF2-40B4-BE49-F238E27FC236}">
                <a16:creationId xmlns="" xmlns:a16="http://schemas.microsoft.com/office/drawing/2014/main" id="{BEC989DA-9B4C-4D74-99B0-358A15CF0475}"/>
              </a:ext>
            </a:extLst>
          </p:cNvPr>
          <p:cNvSpPr>
            <a:spLocks noGrp="1" noChangeArrowheads="1"/>
          </p:cNvSpPr>
          <p:nvPr>
            <p:ph type="title" idx="4294967295"/>
          </p:nvPr>
        </p:nvSpPr>
        <p:spPr>
          <a:xfrm>
            <a:off x="457200" y="274638"/>
            <a:ext cx="8229600" cy="1143000"/>
          </a:xfrm>
        </p:spPr>
        <p:txBody>
          <a:bodyPr/>
          <a:lstStyle/>
          <a:p>
            <a:pPr algn="ctr" eaLnBrk="1"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altLang="it-IT" sz="4400" b="1">
                <a:solidFill>
                  <a:srgbClr val="00B050"/>
                </a:solidFill>
              </a:rPr>
              <a:t>Premio speciale unitario</a:t>
            </a:r>
            <a:br>
              <a:rPr lang="pl-PL" altLang="it-IT" sz="4400" b="1">
                <a:solidFill>
                  <a:srgbClr val="00B050"/>
                </a:solidFill>
              </a:rPr>
            </a:br>
            <a:endParaRPr lang="pl-PL" altLang="it-IT" sz="4400" b="1">
              <a:solidFill>
                <a:srgbClr val="00B050"/>
              </a:solidFill>
            </a:endParaRPr>
          </a:p>
        </p:txBody>
      </p:sp>
      <p:sp>
        <p:nvSpPr>
          <p:cNvPr id="22531" name="Text Box 2">
            <a:extLst>
              <a:ext uri="{FF2B5EF4-FFF2-40B4-BE49-F238E27FC236}">
                <a16:creationId xmlns="" xmlns:a16="http://schemas.microsoft.com/office/drawing/2014/main" id="{662D0699-A95B-4B1A-AD85-87D5ADF52E14}"/>
              </a:ext>
            </a:extLst>
          </p:cNvPr>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9pPr>
          </a:lstStyle>
          <a:p>
            <a:pPr algn="just" eaLnBrk="1" hangingPunct="1">
              <a:lnSpc>
                <a:spcPct val="100000"/>
              </a:lnSpc>
              <a:spcBef>
                <a:spcPts val="638"/>
              </a:spcBef>
            </a:pPr>
            <a:endParaRPr lang="pl-PL" altLang="it-IT" sz="3200">
              <a:solidFill>
                <a:srgbClr val="000000"/>
              </a:solidFill>
              <a:latin typeface="Calibri" panose="020F0502020204030204" pitchFamily="34" charset="0"/>
            </a:endParaRPr>
          </a:p>
          <a:p>
            <a:pPr algn="just" eaLnBrk="1" hangingPunct="1">
              <a:lnSpc>
                <a:spcPct val="100000"/>
              </a:lnSpc>
              <a:spcBef>
                <a:spcPts val="638"/>
              </a:spcBef>
            </a:pPr>
            <a:r>
              <a:rPr lang="pl-PL" altLang="it-IT" sz="3200">
                <a:solidFill>
                  <a:srgbClr val="000000"/>
                </a:solidFill>
                <a:latin typeface="Calibri" panose="020F0502020204030204" pitchFamily="34" charset="0"/>
              </a:rPr>
              <a:t>Anche per l’anno 2016 l’importo del premio speciale unitario è pari ad euro 258,00 annuali e ad euro 0,86 per ogni giornata </a:t>
            </a:r>
            <a:r>
              <a:rPr lang="it-IT" altLang="it-IT" sz="3200">
                <a:latin typeface="Calibri" panose="020F0502020204030204" pitchFamily="34" charset="0"/>
              </a:rPr>
              <a:t>di volontariato </a:t>
            </a:r>
            <a:r>
              <a:rPr lang="pl-PL" altLang="it-IT" sz="3200">
                <a:solidFill>
                  <a:srgbClr val="000000"/>
                </a:solidFill>
                <a:latin typeface="Calibri" panose="020F0502020204030204" pitchFamily="34" charset="0"/>
              </a:rPr>
              <a:t>effettivamente prestata</a:t>
            </a:r>
          </a:p>
        </p:txBody>
      </p:sp>
      <p:sp>
        <p:nvSpPr>
          <p:cNvPr id="2" name="Segnaposto numero diapositiva 1"/>
          <p:cNvSpPr>
            <a:spLocks noGrp="1"/>
          </p:cNvSpPr>
          <p:nvPr>
            <p:ph type="sldNum" sz="quarter" idx="12"/>
          </p:nvPr>
        </p:nvSpPr>
        <p:spPr/>
        <p:txBody>
          <a:bodyPr/>
          <a:lstStyle/>
          <a:p>
            <a:fld id="{A7581D84-7EF4-411A-95D8-D466E837DBA1}" type="slidenum">
              <a:rPr lang="it-IT" smtClean="0"/>
              <a:pPr/>
              <a:t>106</a:t>
            </a:fld>
            <a:endParaRPr lang="it-IT"/>
          </a:p>
        </p:txBody>
      </p:sp>
      <p:sp>
        <p:nvSpPr>
          <p:cNvPr id="3" name="Segnaposto piè di pagina 2"/>
          <p:cNvSpPr>
            <a:spLocks noGrp="1"/>
          </p:cNvSpPr>
          <p:nvPr>
            <p:ph type="ftr" sz="quarter" idx="11"/>
          </p:nvPr>
        </p:nvSpPr>
        <p:spPr/>
        <p:txBody>
          <a:bodyPr/>
          <a:lstStyle/>
          <a:p>
            <a:r>
              <a:rPr lang="it-IT" smtClean="0"/>
              <a:t>Ettore Vittorio Uccellini</a:t>
            </a:r>
            <a:endParaRPr lang="it-I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Procedura</a:t>
            </a:r>
          </a:p>
        </p:txBody>
      </p:sp>
      <p:sp>
        <p:nvSpPr>
          <p:cNvPr id="3" name="Segnaposto contenuto 2"/>
          <p:cNvSpPr>
            <a:spLocks noGrp="1"/>
          </p:cNvSpPr>
          <p:nvPr>
            <p:ph idx="1"/>
          </p:nvPr>
        </p:nvSpPr>
        <p:spPr/>
        <p:txBody>
          <a:bodyPr/>
          <a:lstStyle/>
          <a:p>
            <a:pPr marL="0" indent="0" algn="ctr">
              <a:buNone/>
            </a:pPr>
            <a:r>
              <a:rPr lang="it-IT" sz="6000" dirty="0" smtClean="0"/>
              <a:t>La procedura messa in atto dal </a:t>
            </a:r>
          </a:p>
          <a:p>
            <a:pPr marL="0" indent="0" algn="ctr">
              <a:buNone/>
            </a:pPr>
            <a:r>
              <a:rPr lang="it-IT" sz="6000" dirty="0" smtClean="0"/>
              <a:t>Comune di Brescia</a:t>
            </a:r>
            <a:endParaRPr lang="it-IT" sz="6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107</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4090006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Microcredito</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108</a:t>
            </a:fld>
            <a:endParaRPr lang="it-IT"/>
          </a:p>
        </p:txBody>
      </p:sp>
      <p:pic>
        <p:nvPicPr>
          <p:cNvPr id="1026" name="Picture 2" descr="C:\Users\Ettore\Desktop\microcredi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8500" y="1428750"/>
            <a:ext cx="5207000" cy="40005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37330596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Prestito della Speranza</a:t>
            </a:r>
            <a:endParaRPr lang="it-IT" dirty="0"/>
          </a:p>
        </p:txBody>
      </p:sp>
      <p:sp>
        <p:nvSpPr>
          <p:cNvPr id="3" name="Segnaposto contenuto 2"/>
          <p:cNvSpPr>
            <a:spLocks noGrp="1"/>
          </p:cNvSpPr>
          <p:nvPr>
            <p:ph idx="1"/>
          </p:nvPr>
        </p:nvSpPr>
        <p:spPr>
          <a:xfrm>
            <a:off x="457200" y="1371600"/>
            <a:ext cx="8305800" cy="4876800"/>
          </a:xfrm>
        </p:spPr>
        <p:txBody>
          <a:bodyPr/>
          <a:lstStyle/>
          <a:p>
            <a:r>
              <a:rPr lang="it-IT" sz="2000" dirty="0" smtClean="0"/>
              <a:t>Destinatari: </a:t>
            </a:r>
            <a:r>
              <a:rPr lang="it-IT" sz="2000" b="1" u="sng" dirty="0" smtClean="0"/>
              <a:t>Persone</a:t>
            </a:r>
            <a:r>
              <a:rPr lang="it-IT" sz="2000" u="sng" dirty="0"/>
              <a:t> fisiche, famiglie e separati</a:t>
            </a:r>
            <a:endParaRPr lang="it-IT" sz="2000" dirty="0"/>
          </a:p>
          <a:p>
            <a:r>
              <a:rPr lang="it-IT" sz="2000" u="sng" dirty="0"/>
              <a:t>Il Prestito della Speranza è indirizzato a persone in situazione di </a:t>
            </a:r>
            <a:r>
              <a:rPr lang="it-IT" sz="2000" b="1" u="sng" dirty="0"/>
              <a:t>difficoltà economica e sociale</a:t>
            </a:r>
            <a:r>
              <a:rPr lang="it-IT" sz="2000" u="sng" dirty="0"/>
              <a:t>, soprattutto se a causa della crisi economica</a:t>
            </a:r>
            <a:r>
              <a:rPr lang="it-IT" sz="2000" u="sng" dirty="0" smtClean="0"/>
              <a:t>. Ad </a:t>
            </a:r>
            <a:r>
              <a:rPr lang="it-IT" sz="2000" u="sng" dirty="0"/>
              <a:t>esempio:</a:t>
            </a:r>
            <a:endParaRPr lang="it-IT" sz="2000" dirty="0"/>
          </a:p>
          <a:p>
            <a:pPr lvl="0" indent="15875">
              <a:buFont typeface="Wingdings" pitchFamily="2" charset="2"/>
              <a:buChar char="Ø"/>
            </a:pPr>
            <a:r>
              <a:rPr lang="it-IT" sz="2000" u="sng" dirty="0"/>
              <a:t>Disoccupati e cassaintegrati</a:t>
            </a:r>
            <a:endParaRPr lang="it-IT" sz="2000" dirty="0"/>
          </a:p>
          <a:p>
            <a:pPr lvl="0" indent="15875">
              <a:buFont typeface="Wingdings" pitchFamily="2" charset="2"/>
              <a:buChar char="Ø"/>
            </a:pPr>
            <a:r>
              <a:rPr lang="it-IT" sz="2000" u="sng" dirty="0"/>
              <a:t>Lavoratori precari</a:t>
            </a:r>
            <a:endParaRPr lang="it-IT" sz="2000" dirty="0"/>
          </a:p>
          <a:p>
            <a:pPr lvl="0" indent="15875">
              <a:buFont typeface="Wingdings" pitchFamily="2" charset="2"/>
              <a:buChar char="Ø"/>
            </a:pPr>
            <a:r>
              <a:rPr lang="it-IT" sz="2000" u="sng" dirty="0"/>
              <a:t>Giovani in cerca di prima occupazione</a:t>
            </a:r>
            <a:endParaRPr lang="it-IT" sz="2000" dirty="0"/>
          </a:p>
          <a:p>
            <a:pPr lvl="0" indent="15875">
              <a:buFont typeface="Wingdings" pitchFamily="2" charset="2"/>
              <a:buChar char="Ø"/>
            </a:pPr>
            <a:r>
              <a:rPr lang="it-IT" sz="2000" u="sng" dirty="0"/>
              <a:t>Giovani coppie sposate o in procinto di matrimonio</a:t>
            </a:r>
            <a:endParaRPr lang="it-IT" sz="2000" dirty="0"/>
          </a:p>
          <a:p>
            <a:pPr lvl="0" indent="15875">
              <a:buFont typeface="Wingdings" pitchFamily="2" charset="2"/>
              <a:buChar char="Ø"/>
            </a:pPr>
            <a:r>
              <a:rPr lang="it-IT" sz="2000" u="sng" dirty="0"/>
              <a:t>Genitori separati con affido dei figli</a:t>
            </a:r>
            <a:endParaRPr lang="it-IT" sz="2000" dirty="0"/>
          </a:p>
          <a:p>
            <a:pPr lvl="0" indent="15875">
              <a:buFont typeface="Wingdings" pitchFamily="2" charset="2"/>
              <a:buChar char="Ø"/>
            </a:pPr>
            <a:r>
              <a:rPr lang="it-IT" sz="2000" u="sng" dirty="0"/>
              <a:t>Persone malate o invalide</a:t>
            </a:r>
            <a:endParaRPr lang="it-IT" sz="2000" dirty="0"/>
          </a:p>
          <a:p>
            <a:pPr lvl="0" indent="15875">
              <a:buFont typeface="Wingdings" pitchFamily="2" charset="2"/>
              <a:buChar char="Ø"/>
            </a:pPr>
            <a:r>
              <a:rPr lang="it-IT" sz="2000" u="sng" dirty="0"/>
              <a:t>Persone più generalmente "disagiate"</a:t>
            </a:r>
            <a:endParaRPr lang="it-IT" sz="2000" dirty="0"/>
          </a:p>
          <a:p>
            <a:pPr marL="0" indent="0">
              <a:buNone/>
            </a:pPr>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109</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844609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800" b="1" dirty="0"/>
              <a:t>Nuova Assicurazione Sociale per l’Impiego Naspi</a:t>
            </a:r>
          </a:p>
        </p:txBody>
      </p:sp>
      <p:sp>
        <p:nvSpPr>
          <p:cNvPr id="3" name="Segnaposto contenuto 2"/>
          <p:cNvSpPr>
            <a:spLocks noGrp="1"/>
          </p:cNvSpPr>
          <p:nvPr>
            <p:ph idx="1"/>
          </p:nvPr>
        </p:nvSpPr>
        <p:spPr>
          <a:xfrm>
            <a:off x="457200" y="1600200"/>
            <a:ext cx="8382000" cy="4525963"/>
          </a:xfrm>
        </p:spPr>
        <p:txBody>
          <a:bodyPr/>
          <a:lstStyle/>
          <a:p>
            <a:pPr marL="0" indent="0" algn="ctr">
              <a:buNone/>
            </a:pPr>
            <a:r>
              <a:rPr lang="it-IT" dirty="0"/>
              <a:t>Normativa di riferimento</a:t>
            </a:r>
          </a:p>
          <a:p>
            <a:r>
              <a:rPr lang="it-IT" sz="2000" dirty="0"/>
              <a:t>D. Lgs. 4 marzo 2015, n. 22 «Disposizioni per il riordino della normativa in materia di ammortizzatori sociali in caso di disoccupazione involontaria e di ricollocazione dei lavoratori disoccupati, in attuazione della legge 10 dicembre 2014, n. 183»</a:t>
            </a:r>
          </a:p>
          <a:p>
            <a:r>
              <a:rPr lang="it-IT" sz="2000" dirty="0"/>
              <a:t>Circolare I.N.P.S. 12 maggio 2015, n. 94</a:t>
            </a:r>
          </a:p>
          <a:p>
            <a:r>
              <a:rPr lang="it-IT" sz="2000" dirty="0"/>
              <a:t>Circolare I.N.P.S. 29 luglio 2015, n. 142</a:t>
            </a:r>
          </a:p>
          <a:p>
            <a:r>
              <a:rPr lang="it-IT" sz="2000" dirty="0"/>
              <a:t>Circolare I.N.P.S. 27 novembre 2015, n. 194</a:t>
            </a:r>
          </a:p>
          <a:p>
            <a:r>
              <a:rPr lang="it-IT" sz="2000" dirty="0"/>
              <a:t>Circolare I.N.P.S. 23 novembre 2017, n. 174</a:t>
            </a:r>
          </a:p>
          <a:p>
            <a:pPr marL="0" indent="0">
              <a:buNone/>
            </a:pPr>
            <a:r>
              <a:rPr lang="it-IT" sz="2000" dirty="0">
                <a:hlinkClick r:id="rId2"/>
              </a:rPr>
              <a:t>https://www.inps.it/nuovoportaleinps/default.aspx?itemdir=50593</a:t>
            </a:r>
            <a:endParaRPr lang="it-IT" sz="2000" dirty="0"/>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11</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61374129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Come funziona</a:t>
            </a:r>
            <a:endParaRPr lang="it-IT" dirty="0"/>
          </a:p>
        </p:txBody>
      </p:sp>
      <p:sp>
        <p:nvSpPr>
          <p:cNvPr id="3" name="Segnaposto contenuto 2"/>
          <p:cNvSpPr>
            <a:spLocks noGrp="1"/>
          </p:cNvSpPr>
          <p:nvPr>
            <p:ph idx="1"/>
          </p:nvPr>
        </p:nvSpPr>
        <p:spPr>
          <a:xfrm>
            <a:off x="457200" y="1371600"/>
            <a:ext cx="8229600" cy="4876800"/>
          </a:xfrm>
        </p:spPr>
        <p:txBody>
          <a:bodyPr/>
          <a:lstStyle/>
          <a:p>
            <a:r>
              <a:rPr lang="it-IT" sz="2000" u="sng" dirty="0"/>
              <a:t>La CEI, </a:t>
            </a:r>
            <a:r>
              <a:rPr lang="it-IT" sz="2000" i="1" u="sng" dirty="0"/>
              <a:t>Conferenza Episcopale </a:t>
            </a:r>
            <a:r>
              <a:rPr lang="it-IT" sz="2000" i="1" u="sng" dirty="0" smtClean="0"/>
              <a:t>Italiana</a:t>
            </a:r>
            <a:r>
              <a:rPr lang="it-IT" sz="2000" u="sng" dirty="0"/>
              <a:t> </a:t>
            </a:r>
            <a:r>
              <a:rPr lang="it-IT" sz="2000" u="sng" dirty="0" smtClean="0"/>
              <a:t>e </a:t>
            </a:r>
            <a:r>
              <a:rPr lang="it-IT" sz="2000" u="sng" dirty="0"/>
              <a:t>l'ABI, </a:t>
            </a:r>
            <a:r>
              <a:rPr lang="it-IT" sz="2000" i="1" u="sng" dirty="0"/>
              <a:t>Associazione Bancaria </a:t>
            </a:r>
            <a:r>
              <a:rPr lang="it-IT" sz="2000" i="1" u="sng" dirty="0" smtClean="0"/>
              <a:t>Italiana</a:t>
            </a:r>
            <a:r>
              <a:rPr lang="it-IT" sz="2000" u="sng" dirty="0"/>
              <a:t> </a:t>
            </a:r>
            <a:r>
              <a:rPr lang="it-IT" sz="2000" u="sng" dirty="0" smtClean="0"/>
              <a:t>hanno </a:t>
            </a:r>
            <a:r>
              <a:rPr lang="it-IT" sz="2000" u="sng" dirty="0"/>
              <a:t>stipulato un </a:t>
            </a:r>
            <a:r>
              <a:rPr lang="it-IT" sz="2000" u="sng" dirty="0" smtClean="0"/>
              <a:t>accordo per </a:t>
            </a:r>
            <a:r>
              <a:rPr lang="it-IT" sz="2000" u="sng" dirty="0"/>
              <a:t>erogare </a:t>
            </a:r>
            <a:r>
              <a:rPr lang="it-IT" sz="2000" b="1" u="sng" dirty="0"/>
              <a:t>prestiti </a:t>
            </a:r>
            <a:r>
              <a:rPr lang="it-IT" sz="2000" b="1" u="sng" dirty="0" smtClean="0"/>
              <a:t>agevolati </a:t>
            </a:r>
            <a:r>
              <a:rPr lang="it-IT" sz="2000" u="sng" dirty="0" smtClean="0"/>
              <a:t>garantiti </a:t>
            </a:r>
            <a:r>
              <a:rPr lang="it-IT" sz="2000" u="sng" dirty="0"/>
              <a:t>da un Fondo di Garanzia.</a:t>
            </a:r>
            <a:endParaRPr lang="it-IT" sz="2000" dirty="0"/>
          </a:p>
          <a:p>
            <a:r>
              <a:rPr lang="it-IT" sz="2000" u="sng" dirty="0" smtClean="0"/>
              <a:t>La </a:t>
            </a:r>
            <a:r>
              <a:rPr lang="it-IT" sz="2000" u="sng" dirty="0"/>
              <a:t>CEI ha costituito il </a:t>
            </a:r>
            <a:r>
              <a:rPr lang="it-IT" sz="2000" i="1" u="sng" dirty="0"/>
              <a:t>Fondo di Garanzia</a:t>
            </a:r>
            <a:r>
              <a:rPr lang="it-IT" sz="2000" u="sng" dirty="0" smtClean="0"/>
              <a:t>, grazie </a:t>
            </a:r>
            <a:r>
              <a:rPr lang="it-IT" sz="2000" u="sng" dirty="0"/>
              <a:t>ad offerte private.</a:t>
            </a:r>
            <a:endParaRPr lang="it-IT" sz="2000" dirty="0"/>
          </a:p>
          <a:p>
            <a:r>
              <a:rPr lang="it-IT" sz="2000" u="sng" dirty="0" smtClean="0"/>
              <a:t>Il </a:t>
            </a:r>
            <a:r>
              <a:rPr lang="it-IT" sz="2000" u="sng" dirty="0"/>
              <a:t>Fondo rappresenta la </a:t>
            </a:r>
            <a:r>
              <a:rPr lang="it-IT" sz="2000" b="1" u="sng" dirty="0" smtClean="0"/>
              <a:t>garanzia </a:t>
            </a:r>
            <a:r>
              <a:rPr lang="it-IT" sz="2000" u="sng" dirty="0" smtClean="0"/>
              <a:t>che </a:t>
            </a:r>
            <a:r>
              <a:rPr lang="it-IT" sz="2000" u="sng" dirty="0"/>
              <a:t>le persone </a:t>
            </a:r>
            <a:r>
              <a:rPr lang="it-IT" sz="2000" u="sng" dirty="0" smtClean="0"/>
              <a:t>in </a:t>
            </a:r>
            <a:r>
              <a:rPr lang="it-IT" sz="2000" u="sng" dirty="0"/>
              <a:t>stato di difficoltà</a:t>
            </a:r>
            <a:br>
              <a:rPr lang="it-IT" sz="2000" u="sng" dirty="0"/>
            </a:br>
            <a:r>
              <a:rPr lang="it-IT" sz="2000" u="sng" dirty="0"/>
              <a:t>non potrebbero altrimenti </a:t>
            </a:r>
            <a:r>
              <a:rPr lang="it-IT" sz="2000" u="sng" dirty="0" smtClean="0"/>
              <a:t>produrre per </a:t>
            </a:r>
            <a:r>
              <a:rPr lang="it-IT" sz="2000" u="sng" dirty="0"/>
              <a:t>le richieste di prestito.</a:t>
            </a:r>
            <a:endParaRPr lang="it-IT" sz="2000" dirty="0"/>
          </a:p>
          <a:p>
            <a:r>
              <a:rPr lang="it-IT" sz="2000" u="sng" dirty="0"/>
              <a:t>Le banche aderenti </a:t>
            </a:r>
            <a:r>
              <a:rPr lang="it-IT" sz="2000" u="sng" dirty="0" smtClean="0"/>
              <a:t>all'accordo sono </a:t>
            </a:r>
            <a:r>
              <a:rPr lang="it-IT" sz="2000" u="sng" dirty="0"/>
              <a:t>così più </a:t>
            </a:r>
            <a:r>
              <a:rPr lang="it-IT" sz="2000" u="sng" dirty="0" smtClean="0"/>
              <a:t>tutelate e </a:t>
            </a:r>
            <a:r>
              <a:rPr lang="it-IT" sz="2000" u="sng" dirty="0"/>
              <a:t>di fatto </a:t>
            </a:r>
            <a:r>
              <a:rPr lang="it-IT" sz="2000" u="sng" dirty="0" smtClean="0"/>
              <a:t>invogliate ad </a:t>
            </a:r>
            <a:r>
              <a:rPr lang="it-IT" sz="2000" u="sng" dirty="0"/>
              <a:t>erogare </a:t>
            </a:r>
            <a:r>
              <a:rPr lang="it-IT" sz="2000" u="sng" dirty="0" smtClean="0"/>
              <a:t>finanziamenti a </a:t>
            </a:r>
            <a:r>
              <a:rPr lang="it-IT" sz="2000" u="sng" dirty="0"/>
              <a:t>soggetti che altrimenti non avrebbero accesso al credito.</a:t>
            </a:r>
            <a:endParaRPr lang="it-IT" sz="2000" dirty="0"/>
          </a:p>
          <a:p>
            <a:r>
              <a:rPr lang="it-IT" sz="2000" u="sng" dirty="0" smtClean="0"/>
              <a:t>Sostanzialmente</a:t>
            </a:r>
            <a:r>
              <a:rPr lang="it-IT" sz="2000" u="sng" dirty="0"/>
              <a:t>:</a:t>
            </a:r>
            <a:br>
              <a:rPr lang="it-IT" sz="2000" u="sng" dirty="0"/>
            </a:br>
            <a:r>
              <a:rPr lang="it-IT" sz="2000" b="1" u="sng" dirty="0"/>
              <a:t>La CEI si fa garante del buon </a:t>
            </a:r>
            <a:r>
              <a:rPr lang="it-IT" sz="2000" b="1" u="sng" dirty="0" smtClean="0"/>
              <a:t>fine </a:t>
            </a:r>
            <a:r>
              <a:rPr lang="it-IT" sz="2000" u="sng" dirty="0" smtClean="0"/>
              <a:t>del finanziamento.</a:t>
            </a:r>
            <a:endParaRPr lang="it-IT" sz="2000" dirty="0"/>
          </a:p>
          <a:p>
            <a:r>
              <a:rPr lang="it-IT" sz="2000" u="sng" dirty="0"/>
              <a:t>Le principali banche coinvolte sono:</a:t>
            </a:r>
            <a:endParaRPr lang="it-IT" sz="2000" dirty="0"/>
          </a:p>
          <a:p>
            <a:pPr lvl="0"/>
            <a:r>
              <a:rPr lang="it-IT" sz="2000" u="sng" dirty="0"/>
              <a:t>Intesa Sanpaolo Spa, che eroga il credito</a:t>
            </a:r>
            <a:endParaRPr lang="it-IT" sz="2000" dirty="0"/>
          </a:p>
          <a:p>
            <a:pPr lvl="0"/>
            <a:r>
              <a:rPr lang="it-IT" sz="2000" u="sng" dirty="0"/>
              <a:t>Banca Prossima Spa, che gestisce il credito</a:t>
            </a:r>
            <a:endParaRPr lang="it-IT" sz="2000" dirty="0"/>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110</a:t>
            </a:fld>
            <a:endParaRPr lang="it-IT"/>
          </a:p>
        </p:txBody>
      </p:sp>
    </p:spTree>
    <p:extLst>
      <p:ext uri="{BB962C8B-B14F-4D97-AF65-F5344CB8AC3E}">
        <p14:creationId xmlns:p14="http://schemas.microsoft.com/office/powerpoint/2010/main" val="245829298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Quanto è possibile richiedere</a:t>
            </a:r>
            <a:endParaRPr lang="it-IT" dirty="0"/>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1494875432"/>
              </p:ext>
            </p:extLst>
          </p:nvPr>
        </p:nvGraphicFramePr>
        <p:xfrm>
          <a:off x="457200" y="1295401"/>
          <a:ext cx="8458200" cy="4249710"/>
        </p:xfrm>
        <a:graphic>
          <a:graphicData uri="http://schemas.openxmlformats.org/drawingml/2006/table">
            <a:tbl>
              <a:tblPr firstRow="1" firstCol="1" bandRow="1">
                <a:tableStyleId>{5C22544A-7EE6-4342-B048-85BDC9FD1C3A}</a:tableStyleId>
              </a:tblPr>
              <a:tblGrid>
                <a:gridCol w="4229100"/>
                <a:gridCol w="4229100"/>
              </a:tblGrid>
              <a:tr h="472190">
                <a:tc gridSpan="2">
                  <a:txBody>
                    <a:bodyPr/>
                    <a:lstStyle/>
                    <a:p>
                      <a:pPr algn="ctr">
                        <a:lnSpc>
                          <a:spcPct val="115000"/>
                        </a:lnSpc>
                        <a:spcAft>
                          <a:spcPts val="0"/>
                        </a:spcAft>
                      </a:pPr>
                      <a:r>
                        <a:rPr lang="it-IT" sz="1200">
                          <a:effectLst/>
                        </a:rPr>
                        <a:t>Prestito della Speranza per Singoli e Famiglie</a:t>
                      </a:r>
                      <a:endParaRPr lang="it-IT" sz="1100">
                        <a:effectLst/>
                        <a:latin typeface="Calibri"/>
                        <a:ea typeface="Calibri"/>
                        <a:cs typeface="Times New Roman"/>
                      </a:endParaRPr>
                    </a:p>
                  </a:txBody>
                  <a:tcPr marL="95250" marR="95250" marT="95250" marB="95250" anchor="ctr"/>
                </a:tc>
                <a:tc hMerge="1">
                  <a:txBody>
                    <a:bodyPr/>
                    <a:lstStyle/>
                    <a:p>
                      <a:endParaRPr lang="it-IT"/>
                    </a:p>
                  </a:txBody>
                  <a:tcPr/>
                </a:tc>
              </a:tr>
              <a:tr h="472190">
                <a:tc>
                  <a:txBody>
                    <a:bodyPr/>
                    <a:lstStyle/>
                    <a:p>
                      <a:pPr algn="ctr">
                        <a:lnSpc>
                          <a:spcPct val="115000"/>
                        </a:lnSpc>
                        <a:spcAft>
                          <a:spcPts val="0"/>
                        </a:spcAft>
                      </a:pPr>
                      <a:r>
                        <a:rPr lang="it-IT" sz="1200">
                          <a:effectLst/>
                        </a:rPr>
                        <a:t>Importo massimo</a:t>
                      </a:r>
                      <a:endParaRPr lang="it-IT" sz="1100">
                        <a:effectLst/>
                        <a:latin typeface="Calibri"/>
                        <a:ea typeface="Calibri"/>
                        <a:cs typeface="Times New Roman"/>
                      </a:endParaRPr>
                    </a:p>
                  </a:txBody>
                  <a:tcPr marL="95250" marR="95250" marT="95250" marB="95250" anchor="ctr"/>
                </a:tc>
                <a:tc>
                  <a:txBody>
                    <a:bodyPr/>
                    <a:lstStyle/>
                    <a:p>
                      <a:pPr algn="ctr">
                        <a:lnSpc>
                          <a:spcPct val="115000"/>
                        </a:lnSpc>
                        <a:spcAft>
                          <a:spcPts val="0"/>
                        </a:spcAft>
                      </a:pPr>
                      <a:r>
                        <a:rPr lang="it-IT" sz="1200">
                          <a:effectLst/>
                        </a:rPr>
                        <a:t>7.500 euro</a:t>
                      </a:r>
                      <a:endParaRPr lang="it-IT" sz="1100">
                        <a:effectLst/>
                        <a:latin typeface="Calibri"/>
                        <a:ea typeface="Calibri"/>
                        <a:cs typeface="Times New Roman"/>
                      </a:endParaRPr>
                    </a:p>
                  </a:txBody>
                  <a:tcPr marL="95250" marR="95250" marT="95250" marB="95250" anchor="ctr"/>
                </a:tc>
              </a:tr>
              <a:tr h="472190">
                <a:tc>
                  <a:txBody>
                    <a:bodyPr/>
                    <a:lstStyle/>
                    <a:p>
                      <a:pPr algn="ctr">
                        <a:lnSpc>
                          <a:spcPct val="115000"/>
                        </a:lnSpc>
                        <a:spcAft>
                          <a:spcPts val="0"/>
                        </a:spcAft>
                      </a:pPr>
                      <a:r>
                        <a:rPr lang="it-IT" sz="1200">
                          <a:effectLst/>
                        </a:rPr>
                        <a:t>TAN massimo</a:t>
                      </a:r>
                      <a:endParaRPr lang="it-IT" sz="1100">
                        <a:effectLst/>
                        <a:latin typeface="Calibri"/>
                        <a:ea typeface="Calibri"/>
                        <a:cs typeface="Times New Roman"/>
                      </a:endParaRPr>
                    </a:p>
                  </a:txBody>
                  <a:tcPr marL="95250" marR="95250" marT="95250" marB="95250" anchor="ctr"/>
                </a:tc>
                <a:tc>
                  <a:txBody>
                    <a:bodyPr/>
                    <a:lstStyle/>
                    <a:p>
                      <a:pPr algn="ctr">
                        <a:lnSpc>
                          <a:spcPct val="115000"/>
                        </a:lnSpc>
                        <a:spcAft>
                          <a:spcPts val="0"/>
                        </a:spcAft>
                      </a:pPr>
                      <a:r>
                        <a:rPr lang="it-IT" sz="1200">
                          <a:effectLst/>
                        </a:rPr>
                        <a:t>2,50%</a:t>
                      </a:r>
                      <a:endParaRPr lang="it-IT" sz="1100">
                        <a:effectLst/>
                        <a:latin typeface="Calibri"/>
                        <a:ea typeface="Calibri"/>
                        <a:cs typeface="Times New Roman"/>
                      </a:endParaRPr>
                    </a:p>
                  </a:txBody>
                  <a:tcPr marL="95250" marR="95250" marT="95250" marB="95250" anchor="ctr"/>
                </a:tc>
              </a:tr>
              <a:tr h="472190">
                <a:tc>
                  <a:txBody>
                    <a:bodyPr/>
                    <a:lstStyle/>
                    <a:p>
                      <a:pPr algn="ctr">
                        <a:lnSpc>
                          <a:spcPct val="115000"/>
                        </a:lnSpc>
                        <a:spcAft>
                          <a:spcPts val="0"/>
                        </a:spcAft>
                      </a:pPr>
                      <a:r>
                        <a:rPr lang="it-IT" sz="1200">
                          <a:effectLst/>
                        </a:rPr>
                        <a:t>TAEG massimo</a:t>
                      </a:r>
                      <a:endParaRPr lang="it-IT" sz="1100">
                        <a:effectLst/>
                        <a:latin typeface="Calibri"/>
                        <a:ea typeface="Calibri"/>
                        <a:cs typeface="Times New Roman"/>
                      </a:endParaRPr>
                    </a:p>
                  </a:txBody>
                  <a:tcPr marL="95250" marR="95250" marT="95250" marB="95250" anchor="ctr"/>
                </a:tc>
                <a:tc>
                  <a:txBody>
                    <a:bodyPr/>
                    <a:lstStyle/>
                    <a:p>
                      <a:pPr algn="ctr">
                        <a:lnSpc>
                          <a:spcPct val="115000"/>
                        </a:lnSpc>
                        <a:spcAft>
                          <a:spcPts val="0"/>
                        </a:spcAft>
                      </a:pPr>
                      <a:r>
                        <a:rPr lang="it-IT" sz="1200">
                          <a:effectLst/>
                        </a:rPr>
                        <a:t>4.00%</a:t>
                      </a:r>
                      <a:endParaRPr lang="it-IT" sz="1100">
                        <a:effectLst/>
                        <a:latin typeface="Calibri"/>
                        <a:ea typeface="Calibri"/>
                        <a:cs typeface="Times New Roman"/>
                      </a:endParaRPr>
                    </a:p>
                  </a:txBody>
                  <a:tcPr marL="95250" marR="95250" marT="95250" marB="95250" anchor="ctr"/>
                </a:tc>
              </a:tr>
              <a:tr h="472190">
                <a:tc>
                  <a:txBody>
                    <a:bodyPr/>
                    <a:lstStyle/>
                    <a:p>
                      <a:pPr algn="ctr">
                        <a:lnSpc>
                          <a:spcPct val="115000"/>
                        </a:lnSpc>
                        <a:spcAft>
                          <a:spcPts val="0"/>
                        </a:spcAft>
                      </a:pPr>
                      <a:r>
                        <a:rPr lang="it-IT" sz="1200">
                          <a:effectLst/>
                        </a:rPr>
                        <a:t>Durata massima</a:t>
                      </a:r>
                      <a:endParaRPr lang="it-IT" sz="1100">
                        <a:effectLst/>
                        <a:latin typeface="Calibri"/>
                        <a:ea typeface="Calibri"/>
                        <a:cs typeface="Times New Roman"/>
                      </a:endParaRPr>
                    </a:p>
                  </a:txBody>
                  <a:tcPr marL="95250" marR="95250" marT="95250" marB="95250" anchor="ctr"/>
                </a:tc>
                <a:tc>
                  <a:txBody>
                    <a:bodyPr/>
                    <a:lstStyle/>
                    <a:p>
                      <a:pPr algn="ctr">
                        <a:lnSpc>
                          <a:spcPct val="115000"/>
                        </a:lnSpc>
                        <a:spcAft>
                          <a:spcPts val="0"/>
                        </a:spcAft>
                      </a:pPr>
                      <a:r>
                        <a:rPr lang="it-IT" sz="1200">
                          <a:effectLst/>
                        </a:rPr>
                        <a:t>6 anni</a:t>
                      </a:r>
                      <a:endParaRPr lang="it-IT" sz="1100">
                        <a:effectLst/>
                        <a:latin typeface="Calibri"/>
                        <a:ea typeface="Calibri"/>
                        <a:cs typeface="Times New Roman"/>
                      </a:endParaRPr>
                    </a:p>
                  </a:txBody>
                  <a:tcPr marL="95250" marR="95250" marT="95250" marB="95250" anchor="ctr"/>
                </a:tc>
              </a:tr>
              <a:tr h="472190">
                <a:tc>
                  <a:txBody>
                    <a:bodyPr/>
                    <a:lstStyle/>
                    <a:p>
                      <a:pPr algn="ctr">
                        <a:lnSpc>
                          <a:spcPct val="115000"/>
                        </a:lnSpc>
                        <a:spcAft>
                          <a:spcPts val="0"/>
                        </a:spcAft>
                      </a:pPr>
                      <a:r>
                        <a:rPr lang="it-IT" sz="1200">
                          <a:effectLst/>
                        </a:rPr>
                        <a:t>Preammortamento (*)</a:t>
                      </a:r>
                      <a:endParaRPr lang="it-IT" sz="1100">
                        <a:effectLst/>
                        <a:latin typeface="Calibri"/>
                        <a:ea typeface="Calibri"/>
                        <a:cs typeface="Times New Roman"/>
                      </a:endParaRPr>
                    </a:p>
                  </a:txBody>
                  <a:tcPr marL="95250" marR="95250" marT="95250" marB="95250" anchor="ctr"/>
                </a:tc>
                <a:tc>
                  <a:txBody>
                    <a:bodyPr/>
                    <a:lstStyle/>
                    <a:p>
                      <a:pPr algn="ctr">
                        <a:lnSpc>
                          <a:spcPct val="115000"/>
                        </a:lnSpc>
                        <a:spcAft>
                          <a:spcPts val="0"/>
                        </a:spcAft>
                      </a:pPr>
                      <a:r>
                        <a:rPr lang="it-IT" sz="1200">
                          <a:effectLst/>
                        </a:rPr>
                        <a:t>12 mesi</a:t>
                      </a:r>
                      <a:endParaRPr lang="it-IT" sz="1100">
                        <a:effectLst/>
                        <a:latin typeface="Calibri"/>
                        <a:ea typeface="Calibri"/>
                        <a:cs typeface="Times New Roman"/>
                      </a:endParaRPr>
                    </a:p>
                  </a:txBody>
                  <a:tcPr marL="95250" marR="95250" marT="95250" marB="95250" anchor="ctr"/>
                </a:tc>
              </a:tr>
              <a:tr h="472190">
                <a:tc>
                  <a:txBody>
                    <a:bodyPr/>
                    <a:lstStyle/>
                    <a:p>
                      <a:pPr algn="ctr">
                        <a:lnSpc>
                          <a:spcPct val="115000"/>
                        </a:lnSpc>
                        <a:spcAft>
                          <a:spcPts val="0"/>
                        </a:spcAft>
                      </a:pPr>
                      <a:r>
                        <a:rPr lang="it-IT" sz="1200">
                          <a:effectLst/>
                        </a:rPr>
                        <a:t>Erogazione</a:t>
                      </a:r>
                      <a:endParaRPr lang="it-IT" sz="1100">
                        <a:effectLst/>
                        <a:latin typeface="Calibri"/>
                        <a:ea typeface="Calibri"/>
                        <a:cs typeface="Times New Roman"/>
                      </a:endParaRPr>
                    </a:p>
                  </a:txBody>
                  <a:tcPr marL="95250" marR="95250" marT="95250" marB="95250" anchor="ctr"/>
                </a:tc>
                <a:tc>
                  <a:txBody>
                    <a:bodyPr/>
                    <a:lstStyle/>
                    <a:p>
                      <a:pPr algn="ctr">
                        <a:lnSpc>
                          <a:spcPct val="115000"/>
                        </a:lnSpc>
                        <a:spcAft>
                          <a:spcPts val="0"/>
                        </a:spcAft>
                      </a:pPr>
                      <a:r>
                        <a:rPr lang="it-IT" sz="1200">
                          <a:effectLst/>
                        </a:rPr>
                        <a:t>Unica soluzione o più tranche</a:t>
                      </a:r>
                      <a:endParaRPr lang="it-IT" sz="1100">
                        <a:effectLst/>
                        <a:latin typeface="Calibri"/>
                        <a:ea typeface="Calibri"/>
                        <a:cs typeface="Times New Roman"/>
                      </a:endParaRPr>
                    </a:p>
                  </a:txBody>
                  <a:tcPr marL="95250" marR="95250" marT="95250" marB="95250" anchor="ctr"/>
                </a:tc>
              </a:tr>
              <a:tr h="472190">
                <a:tc>
                  <a:txBody>
                    <a:bodyPr/>
                    <a:lstStyle/>
                    <a:p>
                      <a:pPr algn="ctr">
                        <a:lnSpc>
                          <a:spcPct val="115000"/>
                        </a:lnSpc>
                        <a:spcAft>
                          <a:spcPts val="0"/>
                        </a:spcAft>
                      </a:pPr>
                      <a:r>
                        <a:rPr lang="it-IT" sz="1200">
                          <a:effectLst/>
                        </a:rPr>
                        <a:t>Penali di estinzione anticipata</a:t>
                      </a:r>
                      <a:endParaRPr lang="it-IT" sz="1100">
                        <a:effectLst/>
                        <a:latin typeface="Calibri"/>
                        <a:ea typeface="Calibri"/>
                        <a:cs typeface="Times New Roman"/>
                      </a:endParaRPr>
                    </a:p>
                  </a:txBody>
                  <a:tcPr marL="95250" marR="95250" marT="95250" marB="95250" anchor="ctr"/>
                </a:tc>
                <a:tc>
                  <a:txBody>
                    <a:bodyPr/>
                    <a:lstStyle/>
                    <a:p>
                      <a:pPr algn="ctr">
                        <a:lnSpc>
                          <a:spcPct val="115000"/>
                        </a:lnSpc>
                        <a:spcAft>
                          <a:spcPts val="0"/>
                        </a:spcAft>
                      </a:pPr>
                      <a:r>
                        <a:rPr lang="it-IT" sz="1200">
                          <a:effectLst/>
                        </a:rPr>
                        <a:t>Nessuna</a:t>
                      </a:r>
                      <a:endParaRPr lang="it-IT" sz="1100">
                        <a:effectLst/>
                        <a:latin typeface="Calibri"/>
                        <a:ea typeface="Calibri"/>
                        <a:cs typeface="Times New Roman"/>
                      </a:endParaRPr>
                    </a:p>
                  </a:txBody>
                  <a:tcPr marL="95250" marR="95250" marT="95250" marB="95250" anchor="ctr"/>
                </a:tc>
              </a:tr>
              <a:tr h="472190">
                <a:tc>
                  <a:txBody>
                    <a:bodyPr/>
                    <a:lstStyle/>
                    <a:p>
                      <a:pPr algn="ctr">
                        <a:lnSpc>
                          <a:spcPct val="115000"/>
                        </a:lnSpc>
                        <a:spcAft>
                          <a:spcPts val="0"/>
                        </a:spcAft>
                      </a:pPr>
                      <a:r>
                        <a:rPr lang="it-IT" sz="1200">
                          <a:effectLst/>
                        </a:rPr>
                        <a:t>Rata mensile indicativa</a:t>
                      </a:r>
                      <a:endParaRPr lang="it-IT" sz="1100">
                        <a:effectLst/>
                        <a:latin typeface="Calibri"/>
                        <a:ea typeface="Calibri"/>
                        <a:cs typeface="Times New Roman"/>
                      </a:endParaRPr>
                    </a:p>
                  </a:txBody>
                  <a:tcPr marL="95250" marR="95250" marT="95250" marB="95250" anchor="ctr"/>
                </a:tc>
                <a:tc>
                  <a:txBody>
                    <a:bodyPr/>
                    <a:lstStyle/>
                    <a:p>
                      <a:pPr algn="ctr">
                        <a:lnSpc>
                          <a:spcPct val="115000"/>
                        </a:lnSpc>
                        <a:spcAft>
                          <a:spcPts val="0"/>
                        </a:spcAft>
                      </a:pPr>
                      <a:r>
                        <a:rPr lang="it-IT" sz="1200" dirty="0">
                          <a:effectLst/>
                        </a:rPr>
                        <a:t>135 euro</a:t>
                      </a:r>
                      <a:endParaRPr lang="it-IT" sz="1100" dirty="0">
                        <a:effectLst/>
                        <a:latin typeface="Calibri"/>
                        <a:ea typeface="Calibri"/>
                        <a:cs typeface="Times New Roman"/>
                      </a:endParaRPr>
                    </a:p>
                  </a:txBody>
                  <a:tcPr marL="95250" marR="95250" marT="95250" marB="95250" anchor="ctr"/>
                </a:tc>
              </a:tr>
            </a:tbl>
          </a:graphicData>
        </a:graphic>
      </p:graphicFrame>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111</a:t>
            </a:fld>
            <a:endParaRPr lang="it-IT"/>
          </a:p>
        </p:txBody>
      </p:sp>
    </p:spTree>
    <p:extLst>
      <p:ext uri="{BB962C8B-B14F-4D97-AF65-F5344CB8AC3E}">
        <p14:creationId xmlns:p14="http://schemas.microsoft.com/office/powerpoint/2010/main" val="148918075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Quali documenti</a:t>
            </a:r>
            <a:endParaRPr lang="it-IT" dirty="0"/>
          </a:p>
        </p:txBody>
      </p:sp>
      <p:sp>
        <p:nvSpPr>
          <p:cNvPr id="3" name="Segnaposto contenuto 2"/>
          <p:cNvSpPr>
            <a:spLocks noGrp="1"/>
          </p:cNvSpPr>
          <p:nvPr>
            <p:ph idx="1"/>
          </p:nvPr>
        </p:nvSpPr>
        <p:spPr>
          <a:xfrm>
            <a:off x="457200" y="1219200"/>
            <a:ext cx="8458200" cy="4953000"/>
          </a:xfrm>
        </p:spPr>
        <p:txBody>
          <a:bodyPr/>
          <a:lstStyle/>
          <a:p>
            <a:pPr lvl="0"/>
            <a:r>
              <a:rPr lang="it-IT" sz="2000" b="1" u="sng" dirty="0" smtClean="0"/>
              <a:t>Disoccupati</a:t>
            </a:r>
            <a:r>
              <a:rPr lang="it-IT" sz="2000" u="sng" dirty="0" smtClean="0"/>
              <a:t>: lettera </a:t>
            </a:r>
            <a:r>
              <a:rPr lang="it-IT" sz="2000" u="sng" dirty="0"/>
              <a:t>di Licenziamento, documentando il periodo di preavviso o di cessazione del contratto; Iscrizione alle Liste di Disoccupazione.</a:t>
            </a:r>
            <a:endParaRPr lang="it-IT" sz="2000" dirty="0"/>
          </a:p>
          <a:p>
            <a:pPr lvl="0"/>
            <a:r>
              <a:rPr lang="it-IT" sz="2000" u="sng" dirty="0"/>
              <a:t>In caso di </a:t>
            </a:r>
            <a:r>
              <a:rPr lang="it-IT" sz="2000" b="1" u="sng" dirty="0"/>
              <a:t>disagio</a:t>
            </a:r>
            <a:r>
              <a:rPr lang="it-IT" sz="2000" u="sng" dirty="0"/>
              <a:t>, </a:t>
            </a:r>
            <a:r>
              <a:rPr lang="it-IT" sz="2000" b="1" u="sng" dirty="0"/>
              <a:t>malattia</a:t>
            </a:r>
            <a:r>
              <a:rPr lang="it-IT" sz="2000" u="sng" dirty="0"/>
              <a:t>, </a:t>
            </a:r>
            <a:r>
              <a:rPr lang="it-IT" sz="2000" b="1" u="sng" dirty="0"/>
              <a:t>invalidità</a:t>
            </a:r>
            <a:r>
              <a:rPr lang="it-IT" sz="2000" u="sng" dirty="0"/>
              <a:t>: documenti che certifichino lo </a:t>
            </a:r>
            <a:r>
              <a:rPr lang="it-IT" sz="2000" u="sng" dirty="0" smtClean="0"/>
              <a:t>stato</a:t>
            </a:r>
            <a:endParaRPr lang="it-IT" sz="2000" dirty="0"/>
          </a:p>
          <a:p>
            <a:pPr lvl="0"/>
            <a:r>
              <a:rPr lang="it-IT" sz="2000" u="sng" dirty="0" smtClean="0"/>
              <a:t>certificazione ISEE</a:t>
            </a:r>
            <a:r>
              <a:rPr lang="it-IT" sz="2000" u="sng" dirty="0"/>
              <a:t/>
            </a:r>
            <a:br>
              <a:rPr lang="it-IT" sz="2000" u="sng" dirty="0"/>
            </a:br>
            <a:endParaRPr lang="it-IT" sz="2000" u="sng" dirty="0" smtClean="0"/>
          </a:p>
          <a:p>
            <a:pPr lvl="0"/>
            <a:r>
              <a:rPr lang="it-IT" sz="2000" u="sng" dirty="0" smtClean="0"/>
              <a:t>Le</a:t>
            </a:r>
            <a:r>
              <a:rPr lang="it-IT" sz="2000" u="sng" dirty="0"/>
              <a:t> </a:t>
            </a:r>
            <a:r>
              <a:rPr lang="it-IT" sz="2000" b="1" u="sng" dirty="0"/>
              <a:t>famiglie</a:t>
            </a:r>
            <a:r>
              <a:rPr lang="it-IT" sz="2000" u="sng" dirty="0"/>
              <a:t> o i </a:t>
            </a:r>
            <a:r>
              <a:rPr lang="it-IT" sz="2000" b="1" u="sng" dirty="0" smtClean="0"/>
              <a:t>separati </a:t>
            </a:r>
            <a:r>
              <a:rPr lang="it-IT" sz="2000" u="sng" dirty="0" smtClean="0"/>
              <a:t>devono </a:t>
            </a:r>
            <a:r>
              <a:rPr lang="it-IT" sz="2000" u="sng" dirty="0"/>
              <a:t>presentare i seguenti documenti integrativi:</a:t>
            </a:r>
            <a:endParaRPr lang="it-IT" sz="2000" dirty="0"/>
          </a:p>
          <a:p>
            <a:pPr lvl="0" indent="15875">
              <a:buFont typeface="Wingdings" pitchFamily="2" charset="2"/>
              <a:buChar char="Ø"/>
            </a:pPr>
            <a:r>
              <a:rPr lang="it-IT" sz="2000" u="sng" dirty="0"/>
              <a:t>Certificato di Matrimonio.</a:t>
            </a:r>
            <a:endParaRPr lang="it-IT" sz="2000" dirty="0"/>
          </a:p>
          <a:p>
            <a:pPr lvl="0" indent="15875">
              <a:buFont typeface="Wingdings" pitchFamily="2" charset="2"/>
              <a:buChar char="Ø"/>
            </a:pPr>
            <a:r>
              <a:rPr lang="it-IT" sz="2000" u="sng" dirty="0"/>
              <a:t>Certificato di Stato di Famiglia.</a:t>
            </a:r>
            <a:endParaRPr lang="it-IT" sz="2000" dirty="0"/>
          </a:p>
          <a:p>
            <a:pPr marL="533400" lvl="0" indent="-174625">
              <a:buFont typeface="Wingdings" pitchFamily="2" charset="2"/>
              <a:buChar char="Ø"/>
            </a:pPr>
            <a:r>
              <a:rPr lang="it-IT" sz="2000" u="sng" dirty="0"/>
              <a:t>per i separati: documentazione attestante lo stato di separazione </a:t>
            </a:r>
            <a:r>
              <a:rPr lang="it-IT" sz="2000" u="sng" dirty="0" smtClean="0"/>
              <a:t> con </a:t>
            </a:r>
            <a:r>
              <a:rPr lang="it-IT" sz="2000" u="sng" dirty="0"/>
              <a:t>l’affidamento dei figli.</a:t>
            </a:r>
            <a:endParaRPr lang="it-IT" sz="2000" dirty="0"/>
          </a:p>
          <a:p>
            <a:pPr lvl="0" indent="15875">
              <a:buFont typeface="Wingdings" pitchFamily="2" charset="2"/>
              <a:buChar char="Ø"/>
            </a:pPr>
            <a:r>
              <a:rPr lang="it-IT" sz="2000" u="sng" dirty="0"/>
              <a:t>compilazione </a:t>
            </a:r>
            <a:r>
              <a:rPr lang="it-IT" sz="2000" u="sng" dirty="0" smtClean="0"/>
              <a:t>Bilancio </a:t>
            </a:r>
            <a:r>
              <a:rPr lang="it-IT" sz="2000" u="sng" dirty="0"/>
              <a:t>Familiare </a:t>
            </a:r>
            <a:r>
              <a:rPr lang="it-IT" sz="2000" u="sng" dirty="0" smtClean="0"/>
              <a:t>o in alternativa certificazione ISEE</a:t>
            </a:r>
            <a:endParaRPr lang="it-IT" sz="2000" dirty="0"/>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112</a:t>
            </a:fld>
            <a:endParaRPr lang="it-IT"/>
          </a:p>
        </p:txBody>
      </p:sp>
    </p:spTree>
    <p:extLst>
      <p:ext uri="{BB962C8B-B14F-4D97-AF65-F5344CB8AC3E}">
        <p14:creationId xmlns:p14="http://schemas.microsoft.com/office/powerpoint/2010/main" val="358200238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L’iter</a:t>
            </a:r>
            <a:endParaRPr lang="it-IT" dirty="0"/>
          </a:p>
        </p:txBody>
      </p:sp>
      <p:sp>
        <p:nvSpPr>
          <p:cNvPr id="3" name="Segnaposto contenuto 2"/>
          <p:cNvSpPr>
            <a:spLocks noGrp="1"/>
          </p:cNvSpPr>
          <p:nvPr>
            <p:ph idx="1"/>
          </p:nvPr>
        </p:nvSpPr>
        <p:spPr>
          <a:xfrm>
            <a:off x="457200" y="1295400"/>
            <a:ext cx="8382000" cy="4830763"/>
          </a:xfrm>
        </p:spPr>
        <p:txBody>
          <a:bodyPr/>
          <a:lstStyle/>
          <a:p>
            <a:r>
              <a:rPr lang="it-IT" sz="2000" u="sng" dirty="0"/>
              <a:t>Il primo step è </a:t>
            </a:r>
            <a:r>
              <a:rPr lang="it-IT" sz="2000" b="1" u="sng" dirty="0"/>
              <a:t>rivolgersi ad uno sportello della </a:t>
            </a:r>
            <a:r>
              <a:rPr lang="it-IT" sz="2000" b="1" u="sng" dirty="0" smtClean="0"/>
              <a:t>Caritas</a:t>
            </a:r>
          </a:p>
          <a:p>
            <a:r>
              <a:rPr lang="it-IT" sz="2000" dirty="0" smtClean="0"/>
              <a:t>Presa in carico della richiesta  e verifica dei requisiti </a:t>
            </a:r>
            <a:endParaRPr lang="it-IT" sz="2000" dirty="0"/>
          </a:p>
          <a:p>
            <a:r>
              <a:rPr lang="it-IT" sz="2000" u="sng" dirty="0" smtClean="0"/>
              <a:t>Valutazione preventiva e, se promossa, accompagnamento presso uno sportello della </a:t>
            </a:r>
            <a:r>
              <a:rPr lang="it-IT" sz="2000" b="1" u="sng" dirty="0" smtClean="0"/>
              <a:t>Banca </a:t>
            </a:r>
            <a:r>
              <a:rPr lang="it-IT" sz="2000" b="1" u="sng" dirty="0"/>
              <a:t>del Gruppo Intesa Sanpaolo</a:t>
            </a:r>
            <a:r>
              <a:rPr lang="it-IT" sz="2000" u="sng" dirty="0"/>
              <a:t>.</a:t>
            </a:r>
            <a:endParaRPr lang="it-IT" sz="2000" dirty="0"/>
          </a:p>
          <a:p>
            <a:r>
              <a:rPr lang="it-IT" sz="2000" u="sng" dirty="0" smtClean="0"/>
              <a:t>La </a:t>
            </a:r>
            <a:r>
              <a:rPr lang="it-IT" sz="2000" u="sng" dirty="0"/>
              <a:t>banca deciderà in ultima </a:t>
            </a:r>
            <a:r>
              <a:rPr lang="it-IT" sz="2000" u="sng" dirty="0" smtClean="0"/>
              <a:t>analisi l'ammissibilità </a:t>
            </a:r>
            <a:r>
              <a:rPr lang="it-IT" sz="2000" u="sng" dirty="0"/>
              <a:t>della richiesta di </a:t>
            </a:r>
            <a:r>
              <a:rPr lang="it-IT" sz="2000" u="sng" dirty="0" smtClean="0"/>
              <a:t>prestito. Ciò </a:t>
            </a:r>
            <a:r>
              <a:rPr lang="it-IT" sz="2000" u="sng" dirty="0"/>
              <a:t>avviene indicativamente entro 15 giorni lavorativi.</a:t>
            </a:r>
            <a:endParaRPr lang="it-IT" sz="2000" dirty="0"/>
          </a:p>
          <a:p>
            <a:r>
              <a:rPr lang="it-IT" sz="2000" u="sng" dirty="0"/>
              <a:t>Se vieni promosso</a:t>
            </a:r>
            <a:r>
              <a:rPr lang="it-IT" sz="2000" u="sng" dirty="0" smtClean="0"/>
              <a:t>, </a:t>
            </a:r>
            <a:r>
              <a:rPr lang="it-IT" sz="2000" u="sng" dirty="0"/>
              <a:t>l</a:t>
            </a:r>
            <a:r>
              <a:rPr lang="it-IT" sz="2000" u="sng" dirty="0" smtClean="0"/>
              <a:t>'istituto </a:t>
            </a:r>
            <a:r>
              <a:rPr lang="it-IT" sz="2000" u="sng" dirty="0"/>
              <a:t>comunica a Banca Prossima la richiesta di attivazione della garanzia, tramite il Fondo di Garanzia.</a:t>
            </a:r>
            <a:endParaRPr lang="it-IT" sz="2000" dirty="0"/>
          </a:p>
          <a:p>
            <a:r>
              <a:rPr lang="it-IT" sz="2000" u="sng" dirty="0" smtClean="0"/>
              <a:t>Banca </a:t>
            </a:r>
            <a:r>
              <a:rPr lang="it-IT" sz="2000" u="sng" dirty="0"/>
              <a:t>Prossima prende in carico </a:t>
            </a:r>
            <a:r>
              <a:rPr lang="it-IT" sz="2000" u="sng" dirty="0" smtClean="0"/>
              <a:t>la assegnandole </a:t>
            </a:r>
            <a:r>
              <a:rPr lang="it-IT" sz="2000" u="sng" dirty="0"/>
              <a:t>un numero </a:t>
            </a:r>
            <a:r>
              <a:rPr lang="it-IT" sz="2000" u="sng" dirty="0" smtClean="0"/>
              <a:t>progressivo che </a:t>
            </a:r>
            <a:r>
              <a:rPr lang="it-IT" sz="2000" u="sng" dirty="0"/>
              <a:t>rappresenta la posizione nella </a:t>
            </a:r>
            <a:r>
              <a:rPr lang="it-IT" sz="2000" u="sng" dirty="0" smtClean="0"/>
              <a:t>coda di </a:t>
            </a:r>
            <a:r>
              <a:rPr lang="it-IT" sz="2000" u="sng" dirty="0"/>
              <a:t>tutte le domande di finanziamento.</a:t>
            </a:r>
            <a:endParaRPr lang="it-IT" sz="2000" dirty="0"/>
          </a:p>
          <a:p>
            <a:r>
              <a:rPr lang="it-IT" sz="2000" u="sng" dirty="0"/>
              <a:t>Man mano che le richieste di prestito vengono accordate,</a:t>
            </a:r>
            <a:br>
              <a:rPr lang="it-IT" sz="2000" u="sng" dirty="0"/>
            </a:br>
            <a:r>
              <a:rPr lang="it-IT" sz="2000" u="sng" dirty="0"/>
              <a:t>Banca Prossima verifica quindi le disponibilità del Fondo di Garanzia</a:t>
            </a:r>
            <a:r>
              <a:rPr lang="it-IT" sz="2000" u="sng" dirty="0" smtClean="0"/>
              <a:t>:</a:t>
            </a: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113</a:t>
            </a:fld>
            <a:endParaRPr lang="it-IT"/>
          </a:p>
        </p:txBody>
      </p:sp>
    </p:spTree>
    <p:extLst>
      <p:ext uri="{BB962C8B-B14F-4D97-AF65-F5344CB8AC3E}">
        <p14:creationId xmlns:p14="http://schemas.microsoft.com/office/powerpoint/2010/main" val="136356511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L’iter</a:t>
            </a:r>
            <a:endParaRPr lang="it-IT" dirty="0"/>
          </a:p>
        </p:txBody>
      </p:sp>
      <p:sp>
        <p:nvSpPr>
          <p:cNvPr id="3" name="Segnaposto contenuto 2"/>
          <p:cNvSpPr>
            <a:spLocks noGrp="1"/>
          </p:cNvSpPr>
          <p:nvPr>
            <p:ph idx="1"/>
          </p:nvPr>
        </p:nvSpPr>
        <p:spPr/>
        <p:txBody>
          <a:bodyPr/>
          <a:lstStyle/>
          <a:p>
            <a:pPr lvl="0"/>
            <a:r>
              <a:rPr lang="it-IT" u="sng" dirty="0"/>
              <a:t>Se il Fondo lo consente, e in base alla graduatoria, entro 3 giorni Banca Prossima informa il richiedente e </a:t>
            </a:r>
            <a:r>
              <a:rPr lang="it-IT" b="1" u="sng" dirty="0"/>
              <a:t>la domanda di prestito viene perfezionata entro 15 giorni lavorativi</a:t>
            </a:r>
            <a:r>
              <a:rPr lang="it-IT" u="sng" dirty="0"/>
              <a:t>, con effetto immediato.</a:t>
            </a:r>
            <a:endParaRPr lang="it-IT" dirty="0"/>
          </a:p>
          <a:p>
            <a:pPr lvl="0"/>
            <a:r>
              <a:rPr lang="it-IT" u="sng" dirty="0"/>
              <a:t>Se non dovessero esseri fondi allora le richieste verrebbero sospese e ne viene dato avviso entro 10 giorni lavorativi.</a:t>
            </a:r>
            <a:endParaRPr lang="it-IT" dirty="0"/>
          </a:p>
          <a:p>
            <a:endParaRPr lang="it-IT" dirty="0"/>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114</a:t>
            </a:fld>
            <a:endParaRPr lang="it-IT"/>
          </a:p>
        </p:txBody>
      </p:sp>
    </p:spTree>
    <p:extLst>
      <p:ext uri="{BB962C8B-B14F-4D97-AF65-F5344CB8AC3E}">
        <p14:creationId xmlns:p14="http://schemas.microsoft.com/office/powerpoint/2010/main" val="275873506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Mancata restituzione</a:t>
            </a:r>
            <a:endParaRPr lang="it-IT" dirty="0"/>
          </a:p>
        </p:txBody>
      </p:sp>
      <p:sp>
        <p:nvSpPr>
          <p:cNvPr id="3" name="Segnaposto contenuto 2"/>
          <p:cNvSpPr>
            <a:spLocks noGrp="1"/>
          </p:cNvSpPr>
          <p:nvPr>
            <p:ph idx="1"/>
          </p:nvPr>
        </p:nvSpPr>
        <p:spPr/>
        <p:txBody>
          <a:bodyPr/>
          <a:lstStyle/>
          <a:p>
            <a:pPr marL="0" indent="0">
              <a:buNone/>
            </a:pPr>
            <a:r>
              <a:rPr lang="it-IT" i="1" u="sng" dirty="0" smtClean="0"/>
              <a:t>Cosa </a:t>
            </a:r>
            <a:r>
              <a:rPr lang="it-IT" i="1" u="sng" dirty="0"/>
              <a:t>succede </a:t>
            </a:r>
            <a:r>
              <a:rPr lang="it-IT" i="1" u="sng" dirty="0" smtClean="0"/>
              <a:t>nel caso di mancato pagamento di una </a:t>
            </a:r>
            <a:r>
              <a:rPr lang="it-IT" i="1" u="sng" dirty="0"/>
              <a:t>rata del prestito?"</a:t>
            </a:r>
            <a:endParaRPr lang="it-IT" dirty="0"/>
          </a:p>
          <a:p>
            <a:pPr marL="0" indent="0">
              <a:buNone/>
            </a:pPr>
            <a:r>
              <a:rPr lang="it-IT" u="sng" dirty="0" smtClean="0"/>
              <a:t>In </a:t>
            </a:r>
            <a:r>
              <a:rPr lang="it-IT" u="sng" dirty="0"/>
              <a:t>caso di inadempimento</a:t>
            </a:r>
            <a:br>
              <a:rPr lang="it-IT" u="sng" dirty="0"/>
            </a:br>
            <a:r>
              <a:rPr lang="it-IT" u="sng" dirty="0"/>
              <a:t>inizia un percorso di </a:t>
            </a:r>
            <a:r>
              <a:rPr lang="it-IT" b="1" u="sng" dirty="0"/>
              <a:t>recupero del credito</a:t>
            </a:r>
            <a:r>
              <a:rPr lang="it-IT" u="sng" dirty="0"/>
              <a:t> </a:t>
            </a:r>
            <a:br>
              <a:rPr lang="it-IT" u="sng" dirty="0"/>
            </a:br>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115</a:t>
            </a:fld>
            <a:endParaRPr lang="it-IT"/>
          </a:p>
        </p:txBody>
      </p:sp>
    </p:spTree>
    <p:extLst>
      <p:ext uri="{BB962C8B-B14F-4D97-AF65-F5344CB8AC3E}">
        <p14:creationId xmlns:p14="http://schemas.microsoft.com/office/powerpoint/2010/main" val="126255951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Atlante</a:t>
            </a:r>
          </a:p>
        </p:txBody>
      </p:sp>
      <p:sp>
        <p:nvSpPr>
          <p:cNvPr id="3" name="Segnaposto contenuto 2"/>
          <p:cNvSpPr>
            <a:spLocks noGrp="1"/>
          </p:cNvSpPr>
          <p:nvPr>
            <p:ph idx="1"/>
          </p:nvPr>
        </p:nvSpPr>
        <p:spPr/>
        <p:txBody>
          <a:bodyPr/>
          <a:lstStyle/>
          <a:p>
            <a:pPr marL="0" indent="0" algn="ctr">
              <a:buNone/>
            </a:pPr>
            <a:r>
              <a:rPr lang="it-IT" sz="4400" b="1" dirty="0"/>
              <a:t>Bonus – Assegni – Indennità</a:t>
            </a:r>
          </a:p>
          <a:p>
            <a:pPr marL="0" indent="0" algn="ctr">
              <a:buNone/>
            </a:pPr>
            <a:endParaRPr lang="it-IT" sz="4400" b="1" dirty="0"/>
          </a:p>
          <a:p>
            <a:pPr marL="0" indent="0" algn="ctr">
              <a:buNone/>
            </a:pPr>
            <a:endParaRPr lang="it-IT" sz="4400" b="1"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116</a:t>
            </a:fld>
            <a:endParaRPr lang="it-IT"/>
          </a:p>
        </p:txBody>
      </p:sp>
      <p:pic>
        <p:nvPicPr>
          <p:cNvPr id="3074" name="Picture 2" descr="C:\Users\Ettore\Desktop\assegno-familia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362200"/>
            <a:ext cx="7391400" cy="3743511"/>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212054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Carta della Famiglia</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117</a:t>
            </a:fld>
            <a:endParaRPr lang="it-IT"/>
          </a:p>
        </p:txBody>
      </p:sp>
      <p:pic>
        <p:nvPicPr>
          <p:cNvPr id="16386" name="Picture 2" descr="C:\Users\Ettore\Desktop\bvhctgr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08172" y="1600200"/>
            <a:ext cx="6927656" cy="4525963"/>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piè di pagina 2"/>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74201530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a:t>
            </a:r>
            <a:endParaRPr lang="it-IT" dirty="0"/>
          </a:p>
        </p:txBody>
      </p:sp>
      <p:sp>
        <p:nvSpPr>
          <p:cNvPr id="3" name="Segnaposto contenuto 2"/>
          <p:cNvSpPr>
            <a:spLocks noGrp="1"/>
          </p:cNvSpPr>
          <p:nvPr>
            <p:ph idx="1"/>
          </p:nvPr>
        </p:nvSpPr>
        <p:spPr/>
        <p:txBody>
          <a:bodyPr>
            <a:normAutofit/>
          </a:bodyPr>
          <a:lstStyle/>
          <a:p>
            <a:r>
              <a:rPr lang="it-IT" sz="2800" dirty="0" smtClean="0"/>
              <a:t>Articolo 1, comma 391 della legge 28 dicembre 2015, n. 208</a:t>
            </a:r>
          </a:p>
          <a:p>
            <a:r>
              <a:rPr lang="it-IT" sz="2800" dirty="0" smtClean="0"/>
              <a:t>D.P.C.M. 5 dicembre 2013, n. 159</a:t>
            </a:r>
          </a:p>
          <a:p>
            <a:r>
              <a:rPr lang="it-IT" sz="2800" dirty="0" smtClean="0"/>
              <a:t>Decreto Ministero del Lavoro e delle Politiche Sociali 20 settembre 2017 «Definizione dei criteri e delle modalità per il rilascio della Carta della Famiglia»</a:t>
            </a:r>
            <a:endParaRPr lang="it-IT" sz="28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118</a:t>
            </a:fld>
            <a:endParaRPr lang="it-IT"/>
          </a:p>
        </p:txBody>
      </p:sp>
    </p:spTree>
    <p:extLst>
      <p:ext uri="{BB962C8B-B14F-4D97-AF65-F5344CB8AC3E}">
        <p14:creationId xmlns:p14="http://schemas.microsoft.com/office/powerpoint/2010/main" val="3024342760"/>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Destinatari</a:t>
            </a:r>
            <a:endParaRPr lang="it-IT" dirty="0"/>
          </a:p>
        </p:txBody>
      </p:sp>
      <p:sp>
        <p:nvSpPr>
          <p:cNvPr id="3" name="Segnaposto contenuto 2"/>
          <p:cNvSpPr>
            <a:spLocks noGrp="1"/>
          </p:cNvSpPr>
          <p:nvPr>
            <p:ph idx="1"/>
          </p:nvPr>
        </p:nvSpPr>
        <p:spPr>
          <a:xfrm>
            <a:off x="457200" y="1600200"/>
            <a:ext cx="8229600" cy="4709120"/>
          </a:xfrm>
        </p:spPr>
        <p:txBody>
          <a:bodyPr>
            <a:normAutofit fontScale="77500" lnSpcReduction="20000"/>
          </a:bodyPr>
          <a:lstStyle/>
          <a:p>
            <a:r>
              <a:rPr lang="it-IT" sz="3400" dirty="0"/>
              <a:t>Hanno diritto alla </a:t>
            </a:r>
            <a:r>
              <a:rPr lang="it-IT" sz="3400" dirty="0" smtClean="0"/>
              <a:t>Carta </a:t>
            </a:r>
            <a:r>
              <a:rPr lang="it-IT" sz="3400" dirty="0"/>
              <a:t>Famiglia </a:t>
            </a:r>
            <a:r>
              <a:rPr lang="it-IT" sz="3400" dirty="0" smtClean="0"/>
              <a:t>i </a:t>
            </a:r>
            <a:r>
              <a:rPr lang="it-IT" sz="3400" dirty="0"/>
              <a:t>nuclei familiari, italiani e stranieri, regolarmente residenti nel territorio italiano, con almeno </a:t>
            </a:r>
            <a:r>
              <a:rPr lang="it-IT" sz="3400" b="1" dirty="0"/>
              <a:t>tre componenti minori</a:t>
            </a:r>
            <a:r>
              <a:rPr lang="it-IT" sz="3400" dirty="0"/>
              <a:t> di età</a:t>
            </a:r>
            <a:r>
              <a:rPr lang="it-IT" sz="3400" dirty="0" smtClean="0"/>
              <a:t>.</a:t>
            </a:r>
          </a:p>
          <a:p>
            <a:r>
              <a:rPr lang="it-IT" sz="3400" dirty="0"/>
              <a:t>Il soggetto richiedente e i beneficiari della Carta </a:t>
            </a:r>
            <a:r>
              <a:rPr lang="it-IT" sz="3400" dirty="0" smtClean="0"/>
              <a:t>devono essere </a:t>
            </a:r>
            <a:r>
              <a:rPr lang="it-IT" sz="3400" dirty="0"/>
              <a:t>residenti nel territorio italiano al momento della richiesta.</a:t>
            </a:r>
          </a:p>
          <a:p>
            <a:r>
              <a:rPr lang="it-IT" sz="3400" dirty="0" smtClean="0"/>
              <a:t>Nel </a:t>
            </a:r>
            <a:r>
              <a:rPr lang="it-IT" sz="3400" dirty="0"/>
              <a:t>caso di minori in affidamento familiare, la richiesta </a:t>
            </a:r>
            <a:r>
              <a:rPr lang="it-IT" sz="3400" dirty="0" smtClean="0"/>
              <a:t>può essere </a:t>
            </a:r>
            <a:r>
              <a:rPr lang="it-IT" sz="3400" dirty="0"/>
              <a:t>presentata dagli affidatari per il periodo di </a:t>
            </a:r>
            <a:r>
              <a:rPr lang="it-IT" sz="3400" dirty="0" smtClean="0"/>
              <a:t>permanenza dei minori </a:t>
            </a:r>
            <a:r>
              <a:rPr lang="it-IT" sz="3400" dirty="0"/>
              <a:t>in famiglia. Ai soli fini del rilascio della Carta, </a:t>
            </a:r>
            <a:r>
              <a:rPr lang="it-IT" sz="3400" dirty="0" smtClean="0"/>
              <a:t>i minorenni </a:t>
            </a:r>
            <a:r>
              <a:rPr lang="it-IT" sz="3400" dirty="0"/>
              <a:t>in affidamento familiare </a:t>
            </a:r>
            <a:r>
              <a:rPr lang="it-IT" sz="3400" dirty="0" smtClean="0"/>
              <a:t>vengono </a:t>
            </a:r>
            <a:r>
              <a:rPr lang="it-IT" sz="3400" dirty="0"/>
              <a:t>sempre conteggiati </a:t>
            </a:r>
            <a:r>
              <a:rPr lang="it-IT" sz="3400" dirty="0" smtClean="0"/>
              <a:t>nel computo </a:t>
            </a:r>
            <a:r>
              <a:rPr lang="it-IT" sz="3400" dirty="0"/>
              <a:t>dei minorenni presenti nel nucleo familiare.</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119</a:t>
            </a:fld>
            <a:endParaRPr lang="it-IT"/>
          </a:p>
        </p:txBody>
      </p:sp>
    </p:spTree>
    <p:extLst>
      <p:ext uri="{BB962C8B-B14F-4D97-AF65-F5344CB8AC3E}">
        <p14:creationId xmlns:p14="http://schemas.microsoft.com/office/powerpoint/2010/main" val="3440637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Beneficiari e soggetto erogatore</a:t>
            </a:r>
          </a:p>
        </p:txBody>
      </p:sp>
      <p:sp>
        <p:nvSpPr>
          <p:cNvPr id="3" name="Segnaposto contenuto 2"/>
          <p:cNvSpPr>
            <a:spLocks noGrp="1"/>
          </p:cNvSpPr>
          <p:nvPr>
            <p:ph idx="1"/>
          </p:nvPr>
        </p:nvSpPr>
        <p:spPr/>
        <p:txBody>
          <a:bodyPr/>
          <a:lstStyle/>
          <a:p>
            <a:r>
              <a:rPr lang="it-IT" b="1" dirty="0"/>
              <a:t>Beneficiari: lavoratori dipendenti a tempo indeterminato, i quali abbiano perduto involontariamente la propria occupazione</a:t>
            </a:r>
          </a:p>
          <a:p>
            <a:r>
              <a:rPr lang="it-IT" b="1" dirty="0"/>
              <a:t>Soggetto erogatore: I.N.P.S.</a:t>
            </a: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12</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75091652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Limite I.S.E.E.</a:t>
            </a:r>
            <a:endParaRPr lang="it-IT" dirty="0"/>
          </a:p>
        </p:txBody>
      </p:sp>
      <p:sp>
        <p:nvSpPr>
          <p:cNvPr id="3" name="Segnaposto contenuto 2"/>
          <p:cNvSpPr>
            <a:spLocks noGrp="1"/>
          </p:cNvSpPr>
          <p:nvPr>
            <p:ph idx="1"/>
          </p:nvPr>
        </p:nvSpPr>
        <p:spPr/>
        <p:txBody>
          <a:bodyPr/>
          <a:lstStyle/>
          <a:p>
            <a:r>
              <a:rPr lang="it-IT" sz="4400" dirty="0"/>
              <a:t>Il nucleo, per ottenere la carta, deve avere un </a:t>
            </a:r>
            <a:r>
              <a:rPr lang="it-IT" sz="4400" b="1" dirty="0"/>
              <a:t>I.S.E.E</a:t>
            </a:r>
            <a:r>
              <a:rPr lang="it-IT" sz="4400" dirty="0"/>
              <a:t>. in corso di validità non superiore </a:t>
            </a:r>
            <a:r>
              <a:rPr lang="it-IT" sz="4400" dirty="0" smtClean="0"/>
              <a:t>ad </a:t>
            </a:r>
            <a:r>
              <a:rPr lang="it-IT" sz="4400" b="1" dirty="0"/>
              <a:t>€. 30.000,00</a:t>
            </a:r>
            <a:r>
              <a:rPr lang="it-IT" sz="4400" dirty="0"/>
              <a:t>.</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120</a:t>
            </a:fld>
            <a:endParaRPr lang="it-IT"/>
          </a:p>
        </p:txBody>
      </p:sp>
    </p:spTree>
    <p:extLst>
      <p:ext uri="{BB962C8B-B14F-4D97-AF65-F5344CB8AC3E}">
        <p14:creationId xmlns:p14="http://schemas.microsoft.com/office/powerpoint/2010/main" val="330579218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Come si richiede</a:t>
            </a:r>
            <a:endParaRPr lang="it-IT" dirty="0"/>
          </a:p>
        </p:txBody>
      </p:sp>
      <p:sp>
        <p:nvSpPr>
          <p:cNvPr id="3" name="Segnaposto contenuto 2"/>
          <p:cNvSpPr>
            <a:spLocks noGrp="1"/>
          </p:cNvSpPr>
          <p:nvPr>
            <p:ph idx="1"/>
          </p:nvPr>
        </p:nvSpPr>
        <p:spPr/>
        <p:txBody>
          <a:bodyPr>
            <a:normAutofit fontScale="92500"/>
          </a:bodyPr>
          <a:lstStyle/>
          <a:p>
            <a:r>
              <a:rPr lang="it-IT" dirty="0"/>
              <a:t>La Carta viene emessa con validità biennale, su richiesta degli interessati, previa presentazione della Dichiarazione Sostitutiva Unica ai fini ISEE in corso di validità, dal Comune dove il nucleo familiare ha la propria residenza anagrafica. </a:t>
            </a:r>
          </a:p>
          <a:p>
            <a:r>
              <a:rPr lang="it-IT" dirty="0" smtClean="0"/>
              <a:t>In </a:t>
            </a:r>
            <a:r>
              <a:rPr lang="it-IT" dirty="0"/>
              <a:t>caso di </a:t>
            </a:r>
            <a:r>
              <a:rPr lang="it-IT" dirty="0" smtClean="0"/>
              <a:t>componenti del </a:t>
            </a:r>
            <a:r>
              <a:rPr lang="it-IT" dirty="0"/>
              <a:t>nucleo con diversa residenza anagrafica, la residenza </a:t>
            </a:r>
            <a:r>
              <a:rPr lang="it-IT" dirty="0" smtClean="0"/>
              <a:t>familiare è </a:t>
            </a:r>
            <a:r>
              <a:rPr lang="it-IT" dirty="0"/>
              <a:t>quella dichiarata a fini ISEE</a:t>
            </a:r>
          </a:p>
          <a:p>
            <a:endParaRPr lang="it-IT" dirty="0" smtClean="0"/>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121</a:t>
            </a:fld>
            <a:endParaRPr lang="it-IT"/>
          </a:p>
        </p:txBody>
      </p:sp>
    </p:spTree>
    <p:extLst>
      <p:ext uri="{BB962C8B-B14F-4D97-AF65-F5344CB8AC3E}">
        <p14:creationId xmlns:p14="http://schemas.microsoft.com/office/powerpoint/2010/main" val="34811134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Rilascio della Carta</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La </a:t>
            </a:r>
            <a:r>
              <a:rPr lang="it-IT" dirty="0"/>
              <a:t>Carta </a:t>
            </a:r>
            <a:r>
              <a:rPr lang="it-IT" dirty="0" smtClean="0"/>
              <a:t>deve </a:t>
            </a:r>
            <a:r>
              <a:rPr lang="it-IT" dirty="0"/>
              <a:t>recare sul retro il logo del Comune emittente</a:t>
            </a:r>
            <a:r>
              <a:rPr lang="it-IT" dirty="0" smtClean="0"/>
              <a:t>, il </a:t>
            </a:r>
            <a:r>
              <a:rPr lang="it-IT" dirty="0"/>
              <a:t>numero progressivo della tessera, preceduto dal codice Comune, </a:t>
            </a:r>
            <a:r>
              <a:rPr lang="it-IT" dirty="0" smtClean="0"/>
              <a:t>i dati </a:t>
            </a:r>
            <a:r>
              <a:rPr lang="it-IT" dirty="0"/>
              <a:t>anagrafici e il codice fiscale dell'intestatario, il luogo e </a:t>
            </a:r>
            <a:r>
              <a:rPr lang="it-IT" dirty="0" smtClean="0"/>
              <a:t>la data </a:t>
            </a:r>
            <a:r>
              <a:rPr lang="it-IT" dirty="0"/>
              <a:t>di </a:t>
            </a:r>
            <a:r>
              <a:rPr lang="it-IT" dirty="0" smtClean="0"/>
              <a:t>emissione e </a:t>
            </a:r>
            <a:r>
              <a:rPr lang="it-IT" dirty="0"/>
              <a:t>la data di scadenza. </a:t>
            </a:r>
            <a:endParaRPr lang="it-IT" dirty="0" smtClean="0"/>
          </a:p>
          <a:p>
            <a:r>
              <a:rPr lang="it-IT" dirty="0" smtClean="0"/>
              <a:t>La </a:t>
            </a:r>
            <a:r>
              <a:rPr lang="it-IT" dirty="0"/>
              <a:t>Carta </a:t>
            </a:r>
            <a:r>
              <a:rPr lang="it-IT" dirty="0" smtClean="0"/>
              <a:t>dovrà recare </a:t>
            </a:r>
            <a:r>
              <a:rPr lang="it-IT" dirty="0"/>
              <a:t>l'indirizzo del sito internet di servizio dedicato.</a:t>
            </a:r>
          </a:p>
          <a:p>
            <a:r>
              <a:rPr lang="it-IT" dirty="0" smtClean="0"/>
              <a:t>La </a:t>
            </a:r>
            <a:r>
              <a:rPr lang="it-IT" dirty="0"/>
              <a:t>Carta </a:t>
            </a:r>
            <a:r>
              <a:rPr lang="it-IT" dirty="0" smtClean="0"/>
              <a:t>viene </a:t>
            </a:r>
            <a:r>
              <a:rPr lang="it-IT" dirty="0"/>
              <a:t>rilasciata nel formato di tesserino cartaceo</a:t>
            </a:r>
            <a:r>
              <a:rPr lang="it-IT" dirty="0" smtClean="0"/>
              <a:t>, previo </a:t>
            </a:r>
            <a:r>
              <a:rPr lang="it-IT" dirty="0"/>
              <a:t>pagamento degli interi costi di emissione, </a:t>
            </a:r>
            <a:r>
              <a:rPr lang="it-IT" dirty="0" smtClean="0"/>
              <a:t>ove </a:t>
            </a:r>
            <a:r>
              <a:rPr lang="it-IT" dirty="0"/>
              <a:t>presenti.</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122</a:t>
            </a:fld>
            <a:endParaRPr lang="it-IT"/>
          </a:p>
        </p:txBody>
      </p:sp>
    </p:spTree>
    <p:extLst>
      <p:ext uri="{BB962C8B-B14F-4D97-AF65-F5344CB8AC3E}">
        <p14:creationId xmlns:p14="http://schemas.microsoft.com/office/powerpoint/2010/main" val="165621540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Quali benefici</a:t>
            </a:r>
            <a:endParaRPr lang="it-IT" dirty="0"/>
          </a:p>
        </p:txBody>
      </p:sp>
      <p:sp>
        <p:nvSpPr>
          <p:cNvPr id="3" name="Segnaposto contenuto 2"/>
          <p:cNvSpPr>
            <a:spLocks noGrp="1"/>
          </p:cNvSpPr>
          <p:nvPr>
            <p:ph idx="1"/>
          </p:nvPr>
        </p:nvSpPr>
        <p:spPr/>
        <p:txBody>
          <a:bodyPr>
            <a:normAutofit fontScale="85000" lnSpcReduction="20000"/>
          </a:bodyPr>
          <a:lstStyle/>
          <a:p>
            <a:r>
              <a:rPr lang="it-IT" dirty="0"/>
              <a:t>La </a:t>
            </a:r>
            <a:r>
              <a:rPr lang="it-IT" dirty="0" smtClean="0"/>
              <a:t>Carta </a:t>
            </a:r>
            <a:r>
              <a:rPr lang="it-IT" dirty="0"/>
              <a:t>Famiglia </a:t>
            </a:r>
            <a:r>
              <a:rPr lang="it-IT" dirty="0" smtClean="0"/>
              <a:t>dà </a:t>
            </a:r>
            <a:r>
              <a:rPr lang="it-IT" dirty="0"/>
              <a:t>diritto a sconti e agevolazioni per l’acquisto dei seguenti beni e servizi:</a:t>
            </a:r>
          </a:p>
          <a:p>
            <a:pPr lvl="0">
              <a:buFont typeface="Wingdings" pitchFamily="2" charset="2"/>
              <a:buChar char="q"/>
            </a:pPr>
            <a:r>
              <a:rPr lang="it-IT" dirty="0"/>
              <a:t>prodotti </a:t>
            </a:r>
            <a:r>
              <a:rPr lang="it-IT" dirty="0" smtClean="0"/>
              <a:t>alimentari</a:t>
            </a:r>
          </a:p>
          <a:p>
            <a:pPr lvl="0">
              <a:buFont typeface="Wingdings" pitchFamily="2" charset="2"/>
              <a:buChar char="q"/>
            </a:pPr>
            <a:r>
              <a:rPr lang="it-IT" dirty="0" smtClean="0"/>
              <a:t>bevande analcoliche</a:t>
            </a:r>
          </a:p>
          <a:p>
            <a:pPr lvl="0">
              <a:buFont typeface="Wingdings" pitchFamily="2" charset="2"/>
              <a:buChar char="q"/>
            </a:pPr>
            <a:r>
              <a:rPr lang="it-IT" dirty="0" smtClean="0"/>
              <a:t>prodotti </a:t>
            </a:r>
            <a:r>
              <a:rPr lang="it-IT" dirty="0"/>
              <a:t>per la pulizia della </a:t>
            </a:r>
            <a:r>
              <a:rPr lang="it-IT" dirty="0" smtClean="0"/>
              <a:t>casa</a:t>
            </a:r>
          </a:p>
          <a:p>
            <a:pPr lvl="0">
              <a:buFont typeface="Wingdings" pitchFamily="2" charset="2"/>
              <a:buChar char="q"/>
            </a:pPr>
            <a:r>
              <a:rPr lang="it-IT" dirty="0" smtClean="0"/>
              <a:t>prodotti </a:t>
            </a:r>
            <a:r>
              <a:rPr lang="it-IT" dirty="0"/>
              <a:t>per l’igiene </a:t>
            </a:r>
            <a:r>
              <a:rPr lang="it-IT" dirty="0" smtClean="0"/>
              <a:t>personale</a:t>
            </a:r>
          </a:p>
          <a:p>
            <a:pPr lvl="0">
              <a:buFont typeface="Wingdings" pitchFamily="2" charset="2"/>
              <a:buChar char="q"/>
            </a:pPr>
            <a:r>
              <a:rPr lang="it-IT" dirty="0" smtClean="0"/>
              <a:t>articoli </a:t>
            </a:r>
            <a:r>
              <a:rPr lang="it-IT" dirty="0"/>
              <a:t>di cancelleria e </a:t>
            </a:r>
            <a:r>
              <a:rPr lang="it-IT" dirty="0" smtClean="0"/>
              <a:t>cartoleria</a:t>
            </a:r>
          </a:p>
          <a:p>
            <a:pPr lvl="0">
              <a:buFont typeface="Wingdings" pitchFamily="2" charset="2"/>
              <a:buChar char="q"/>
            </a:pPr>
            <a:r>
              <a:rPr lang="it-IT" dirty="0" smtClean="0"/>
              <a:t>libri </a:t>
            </a:r>
            <a:r>
              <a:rPr lang="it-IT" dirty="0"/>
              <a:t>e sussidi </a:t>
            </a:r>
            <a:r>
              <a:rPr lang="it-IT" dirty="0" smtClean="0"/>
              <a:t>didattici</a:t>
            </a:r>
          </a:p>
          <a:p>
            <a:pPr lvl="0">
              <a:buFont typeface="Wingdings" pitchFamily="2" charset="2"/>
              <a:buChar char="q"/>
            </a:pPr>
            <a:r>
              <a:rPr lang="it-IT" dirty="0" smtClean="0"/>
              <a:t>medicinali</a:t>
            </a:r>
            <a:r>
              <a:rPr lang="it-IT" dirty="0"/>
              <a:t>, prodotti farmaceutici e </a:t>
            </a:r>
            <a:r>
              <a:rPr lang="it-IT" dirty="0" smtClean="0"/>
              <a:t>sanitari</a:t>
            </a:r>
          </a:p>
          <a:p>
            <a:pPr lvl="0">
              <a:buFont typeface="Wingdings" pitchFamily="2" charset="2"/>
              <a:buChar char="q"/>
            </a:pPr>
            <a:r>
              <a:rPr lang="it-IT" dirty="0" smtClean="0"/>
              <a:t>strumenti </a:t>
            </a:r>
            <a:r>
              <a:rPr lang="it-IT" dirty="0"/>
              <a:t>e apparecchiature </a:t>
            </a:r>
            <a:r>
              <a:rPr lang="it-IT" dirty="0" smtClean="0"/>
              <a:t>sanitari</a:t>
            </a:r>
          </a:p>
          <a:p>
            <a:pPr lvl="0">
              <a:buFont typeface="Wingdings" pitchFamily="2" charset="2"/>
              <a:buChar char="q"/>
            </a:pPr>
            <a:r>
              <a:rPr lang="it-IT" dirty="0" smtClean="0"/>
              <a:t>abbigliamento </a:t>
            </a:r>
            <a:r>
              <a:rPr lang="it-IT" dirty="0"/>
              <a:t>e calzature;</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123</a:t>
            </a:fld>
            <a:endParaRPr lang="it-IT"/>
          </a:p>
        </p:txBody>
      </p:sp>
    </p:spTree>
    <p:extLst>
      <p:ext uri="{BB962C8B-B14F-4D97-AF65-F5344CB8AC3E}">
        <p14:creationId xmlns:p14="http://schemas.microsoft.com/office/powerpoint/2010/main" val="119939743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Quali benefici</a:t>
            </a:r>
            <a:endParaRPr lang="it-IT" dirty="0"/>
          </a:p>
        </p:txBody>
      </p:sp>
      <p:sp>
        <p:nvSpPr>
          <p:cNvPr id="3" name="Segnaposto contenuto 2"/>
          <p:cNvSpPr>
            <a:spLocks noGrp="1"/>
          </p:cNvSpPr>
          <p:nvPr>
            <p:ph idx="1"/>
          </p:nvPr>
        </p:nvSpPr>
        <p:spPr>
          <a:xfrm>
            <a:off x="457200" y="1371600"/>
            <a:ext cx="8305800" cy="4754563"/>
          </a:xfrm>
        </p:spPr>
        <p:txBody>
          <a:bodyPr>
            <a:normAutofit fontScale="77500" lnSpcReduction="20000"/>
          </a:bodyPr>
          <a:lstStyle/>
          <a:p>
            <a:pPr lvl="0">
              <a:buFont typeface="Wingdings" pitchFamily="2" charset="2"/>
              <a:buChar char="q"/>
            </a:pPr>
            <a:r>
              <a:rPr lang="it-IT" dirty="0"/>
              <a:t>fornitura di acqua, elettricità, gas e altri combustibili per il </a:t>
            </a:r>
            <a:r>
              <a:rPr lang="it-IT" dirty="0" smtClean="0"/>
              <a:t>riscaldamento</a:t>
            </a:r>
          </a:p>
          <a:p>
            <a:pPr lvl="0">
              <a:buFont typeface="Wingdings" pitchFamily="2" charset="2"/>
              <a:buChar char="q"/>
            </a:pPr>
            <a:r>
              <a:rPr lang="it-IT" dirty="0" smtClean="0"/>
              <a:t>raccolta </a:t>
            </a:r>
            <a:r>
              <a:rPr lang="it-IT" dirty="0"/>
              <a:t>e smaltimento rifiuti solidi </a:t>
            </a:r>
            <a:r>
              <a:rPr lang="it-IT" dirty="0" smtClean="0"/>
              <a:t>urbani</a:t>
            </a:r>
          </a:p>
          <a:p>
            <a:pPr lvl="0">
              <a:buFont typeface="Wingdings" pitchFamily="2" charset="2"/>
              <a:buChar char="q"/>
            </a:pPr>
            <a:r>
              <a:rPr lang="it-IT" dirty="0" smtClean="0"/>
              <a:t>servizi </a:t>
            </a:r>
            <a:r>
              <a:rPr lang="it-IT" dirty="0"/>
              <a:t>di </a:t>
            </a:r>
            <a:r>
              <a:rPr lang="it-IT" dirty="0" smtClean="0"/>
              <a:t>trasporto</a:t>
            </a:r>
          </a:p>
          <a:p>
            <a:pPr lvl="0">
              <a:buFont typeface="Wingdings" pitchFamily="2" charset="2"/>
              <a:buChar char="q"/>
            </a:pPr>
            <a:r>
              <a:rPr lang="it-IT" dirty="0" smtClean="0"/>
              <a:t>servizi </a:t>
            </a:r>
            <a:r>
              <a:rPr lang="it-IT" dirty="0"/>
              <a:t>ricreativi e culturali, musei, spettacoli e manifestazioni </a:t>
            </a:r>
            <a:r>
              <a:rPr lang="it-IT" dirty="0" smtClean="0"/>
              <a:t>sportive</a:t>
            </a:r>
          </a:p>
          <a:p>
            <a:pPr lvl="0">
              <a:buFont typeface="Wingdings" pitchFamily="2" charset="2"/>
              <a:buChar char="q"/>
            </a:pPr>
            <a:r>
              <a:rPr lang="it-IT" dirty="0" smtClean="0"/>
              <a:t>palestre </a:t>
            </a:r>
            <a:r>
              <a:rPr lang="it-IT" dirty="0"/>
              <a:t>e centri </a:t>
            </a:r>
            <a:r>
              <a:rPr lang="it-IT" dirty="0" smtClean="0"/>
              <a:t>sportivi</a:t>
            </a:r>
          </a:p>
          <a:p>
            <a:pPr lvl="0">
              <a:buFont typeface="Wingdings" pitchFamily="2" charset="2"/>
              <a:buChar char="q"/>
            </a:pPr>
            <a:r>
              <a:rPr lang="it-IT" dirty="0" smtClean="0"/>
              <a:t>servizi </a:t>
            </a:r>
            <a:r>
              <a:rPr lang="it-IT" dirty="0"/>
              <a:t>turistici, impianti alberghi e altri servizi di </a:t>
            </a:r>
            <a:r>
              <a:rPr lang="it-IT" dirty="0" smtClean="0"/>
              <a:t>alloggio</a:t>
            </a:r>
          </a:p>
          <a:p>
            <a:pPr lvl="0">
              <a:buFont typeface="Wingdings" pitchFamily="2" charset="2"/>
              <a:buChar char="q"/>
            </a:pPr>
            <a:r>
              <a:rPr lang="it-IT" dirty="0" smtClean="0"/>
              <a:t>impianti </a:t>
            </a:r>
            <a:r>
              <a:rPr lang="it-IT" dirty="0"/>
              <a:t>turistici e del tempo </a:t>
            </a:r>
            <a:r>
              <a:rPr lang="it-IT" dirty="0" smtClean="0"/>
              <a:t>libero</a:t>
            </a:r>
          </a:p>
          <a:p>
            <a:pPr lvl="0">
              <a:buFont typeface="Wingdings" pitchFamily="2" charset="2"/>
              <a:buChar char="q"/>
            </a:pPr>
            <a:r>
              <a:rPr lang="it-IT" dirty="0" smtClean="0"/>
              <a:t>servizi </a:t>
            </a:r>
            <a:r>
              <a:rPr lang="it-IT" dirty="0"/>
              <a:t>di </a:t>
            </a:r>
            <a:r>
              <a:rPr lang="it-IT" dirty="0" smtClean="0"/>
              <a:t>ristorazione</a:t>
            </a:r>
          </a:p>
          <a:p>
            <a:pPr lvl="0">
              <a:buFont typeface="Wingdings" pitchFamily="2" charset="2"/>
              <a:buChar char="q"/>
            </a:pPr>
            <a:r>
              <a:rPr lang="it-IT" dirty="0" smtClean="0"/>
              <a:t>servizi </a:t>
            </a:r>
            <a:r>
              <a:rPr lang="it-IT" dirty="0"/>
              <a:t>socioeducativi e di sostegno alla </a:t>
            </a:r>
            <a:r>
              <a:rPr lang="it-IT" dirty="0" smtClean="0"/>
              <a:t>genitorialità</a:t>
            </a:r>
          </a:p>
          <a:p>
            <a:pPr lvl="0">
              <a:buFont typeface="Wingdings" pitchFamily="2" charset="2"/>
              <a:buChar char="q"/>
            </a:pPr>
            <a:r>
              <a:rPr lang="it-IT" dirty="0" smtClean="0"/>
              <a:t>istruzione </a:t>
            </a:r>
            <a:r>
              <a:rPr lang="it-IT" dirty="0"/>
              <a:t>e formazione </a:t>
            </a:r>
            <a:r>
              <a:rPr lang="it-IT" dirty="0" smtClean="0"/>
              <a:t>professionale</a:t>
            </a:r>
            <a:endParaRPr lang="it-IT" dirty="0"/>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124</a:t>
            </a:fld>
            <a:endParaRPr lang="it-IT"/>
          </a:p>
        </p:txBody>
      </p:sp>
    </p:spTree>
    <p:extLst>
      <p:ext uri="{BB962C8B-B14F-4D97-AF65-F5344CB8AC3E}">
        <p14:creationId xmlns:p14="http://schemas.microsoft.com/office/powerpoint/2010/main" val="341568941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Chi attiva i benefici</a:t>
            </a:r>
            <a:endParaRPr lang="it-IT" dirty="0"/>
          </a:p>
        </p:txBody>
      </p:sp>
      <p:sp>
        <p:nvSpPr>
          <p:cNvPr id="3" name="Segnaposto contenuto 2"/>
          <p:cNvSpPr>
            <a:spLocks noGrp="1"/>
          </p:cNvSpPr>
          <p:nvPr>
            <p:ph idx="1"/>
          </p:nvPr>
        </p:nvSpPr>
        <p:spPr/>
        <p:txBody>
          <a:bodyPr>
            <a:normAutofit fontScale="77500" lnSpcReduction="20000"/>
          </a:bodyPr>
          <a:lstStyle/>
          <a:p>
            <a:r>
              <a:rPr lang="it-IT" dirty="0" smtClean="0"/>
              <a:t>Ministero </a:t>
            </a:r>
            <a:r>
              <a:rPr lang="it-IT" dirty="0"/>
              <a:t>del lavoro e delle politiche sociali, su </a:t>
            </a:r>
            <a:r>
              <a:rPr lang="it-IT" dirty="0" smtClean="0"/>
              <a:t>base nazionale</a:t>
            </a:r>
            <a:r>
              <a:rPr lang="it-IT" dirty="0"/>
              <a:t>, previa formalizzazione di Protocolli d'intesa con </a:t>
            </a:r>
            <a:r>
              <a:rPr lang="it-IT" dirty="0" smtClean="0"/>
              <a:t>le Amministrazioni </a:t>
            </a:r>
            <a:r>
              <a:rPr lang="it-IT" dirty="0"/>
              <a:t>centrali interessate o convenzioni con </a:t>
            </a:r>
            <a:r>
              <a:rPr lang="it-IT" dirty="0" smtClean="0"/>
              <a:t>soggetti pubblici </a:t>
            </a:r>
            <a:r>
              <a:rPr lang="it-IT" dirty="0"/>
              <a:t>e privati a rilevanza nazionale;</a:t>
            </a:r>
          </a:p>
          <a:p>
            <a:r>
              <a:rPr lang="it-IT" dirty="0" smtClean="0"/>
              <a:t>Regioni </a:t>
            </a:r>
            <a:r>
              <a:rPr lang="it-IT" dirty="0"/>
              <a:t>e </a:t>
            </a:r>
            <a:r>
              <a:rPr lang="it-IT" dirty="0" smtClean="0"/>
              <a:t>Province </a:t>
            </a:r>
            <a:r>
              <a:rPr lang="it-IT" dirty="0"/>
              <a:t>autonome, su base regionale</a:t>
            </a:r>
            <a:r>
              <a:rPr lang="it-IT" dirty="0" smtClean="0"/>
              <a:t>, mediante </a:t>
            </a:r>
            <a:r>
              <a:rPr lang="it-IT" dirty="0"/>
              <a:t>la stipulazione di convenzioni con soggetti pubblici </a:t>
            </a:r>
            <a:r>
              <a:rPr lang="it-IT" dirty="0" smtClean="0"/>
              <a:t>e privati </a:t>
            </a:r>
            <a:r>
              <a:rPr lang="it-IT" dirty="0"/>
              <a:t>a rilevanza regionale;</a:t>
            </a:r>
          </a:p>
          <a:p>
            <a:r>
              <a:rPr lang="it-IT" dirty="0" smtClean="0"/>
              <a:t>Comuni</a:t>
            </a:r>
            <a:r>
              <a:rPr lang="it-IT" dirty="0"/>
              <a:t>, su base comunale, mediante la stipulazione </a:t>
            </a:r>
            <a:r>
              <a:rPr lang="it-IT" dirty="0" smtClean="0"/>
              <a:t>di convenzioni </a:t>
            </a:r>
            <a:r>
              <a:rPr lang="it-IT" dirty="0"/>
              <a:t>con soggetti pubblici e privati a rilevanza locale</a:t>
            </a:r>
            <a:r>
              <a:rPr lang="it-IT" dirty="0" smtClean="0"/>
              <a:t>, ovvero </a:t>
            </a:r>
            <a:r>
              <a:rPr lang="it-IT" dirty="0"/>
              <a:t>riduzioni di tariffe dei servizi pubblici locali </a:t>
            </a:r>
            <a:r>
              <a:rPr lang="it-IT" dirty="0" smtClean="0"/>
              <a:t>erogati direttamente </a:t>
            </a:r>
            <a:r>
              <a:rPr lang="it-IT" dirty="0"/>
              <a:t>o indirettamente</a:t>
            </a:r>
            <a:r>
              <a:rPr lang="it-IT" dirty="0" smtClean="0"/>
              <a:t>.</a:t>
            </a:r>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125</a:t>
            </a:fld>
            <a:endParaRPr lang="it-IT"/>
          </a:p>
        </p:txBody>
      </p:sp>
    </p:spTree>
    <p:extLst>
      <p:ext uri="{BB962C8B-B14F-4D97-AF65-F5344CB8AC3E}">
        <p14:creationId xmlns:p14="http://schemas.microsoft.com/office/powerpoint/2010/main" val="358238578"/>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Riduzioni tariffarie</a:t>
            </a:r>
            <a:endParaRPr lang="it-IT" dirty="0"/>
          </a:p>
        </p:txBody>
      </p:sp>
      <p:sp>
        <p:nvSpPr>
          <p:cNvPr id="3" name="Segnaposto contenuto 2"/>
          <p:cNvSpPr>
            <a:spLocks noGrp="1"/>
          </p:cNvSpPr>
          <p:nvPr>
            <p:ph idx="1"/>
          </p:nvPr>
        </p:nvSpPr>
        <p:spPr/>
        <p:txBody>
          <a:bodyPr/>
          <a:lstStyle/>
          <a:p>
            <a:r>
              <a:rPr lang="it-IT" dirty="0" smtClean="0"/>
              <a:t>Nel </a:t>
            </a:r>
            <a:r>
              <a:rPr lang="it-IT" dirty="0"/>
              <a:t>caso la riduzione tariffaria </a:t>
            </a:r>
            <a:r>
              <a:rPr lang="it-IT" dirty="0" smtClean="0"/>
              <a:t>sia concessa </a:t>
            </a:r>
            <a:r>
              <a:rPr lang="it-IT" dirty="0"/>
              <a:t>da soggetti pubblici, essi dovranno, in ogni caso</a:t>
            </a:r>
            <a:r>
              <a:rPr lang="it-IT" dirty="0" smtClean="0"/>
              <a:t>, preservare </a:t>
            </a:r>
            <a:r>
              <a:rPr lang="it-IT" dirty="0"/>
              <a:t>il loro equilibrio di bilancio, senza nuovi o </a:t>
            </a:r>
            <a:r>
              <a:rPr lang="it-IT" dirty="0" smtClean="0"/>
              <a:t>maggiori oneri </a:t>
            </a:r>
            <a:r>
              <a:rPr lang="it-IT" dirty="0"/>
              <a:t>per la finanza pubblica.</a:t>
            </a:r>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126</a:t>
            </a:fld>
            <a:endParaRPr lang="it-IT"/>
          </a:p>
        </p:txBody>
      </p:sp>
    </p:spTree>
    <p:extLst>
      <p:ext uri="{BB962C8B-B14F-4D97-AF65-F5344CB8AC3E}">
        <p14:creationId xmlns:p14="http://schemas.microsoft.com/office/powerpoint/2010/main" val="201696032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Sconti</a:t>
            </a:r>
            <a:endParaRPr lang="it-IT" dirty="0"/>
          </a:p>
        </p:txBody>
      </p:sp>
      <p:sp>
        <p:nvSpPr>
          <p:cNvPr id="3" name="Segnaposto contenuto 2"/>
          <p:cNvSpPr>
            <a:spLocks noGrp="1"/>
          </p:cNvSpPr>
          <p:nvPr>
            <p:ph idx="1"/>
          </p:nvPr>
        </p:nvSpPr>
        <p:spPr/>
        <p:txBody>
          <a:bodyPr>
            <a:normAutofit fontScale="77500" lnSpcReduction="20000"/>
          </a:bodyPr>
          <a:lstStyle/>
          <a:p>
            <a:r>
              <a:rPr lang="it-IT" dirty="0"/>
              <a:t>Gli sconti saranno decisi dai fornitori dei beni e dei servizi. Negli esercizi in cui si applicano le </a:t>
            </a:r>
            <a:r>
              <a:rPr lang="it-IT" dirty="0" smtClean="0"/>
              <a:t> convenzioni </a:t>
            </a:r>
            <a:r>
              <a:rPr lang="it-IT" dirty="0"/>
              <a:t>sarà esposto:</a:t>
            </a:r>
          </a:p>
          <a:p>
            <a:pPr lvl="0"/>
            <a:r>
              <a:rPr lang="it-IT" dirty="0"/>
              <a:t>il bollino «Amico della famiglia», se sono concessi sconti, riduzioni o agevolazioni pari o superiori al 5% rispetto al normale prezzo di listino o all’importo ordinario;</a:t>
            </a:r>
          </a:p>
          <a:p>
            <a:pPr lvl="0"/>
            <a:r>
              <a:rPr lang="it-IT" dirty="0"/>
              <a:t>il bollino «Sostenitore della famiglia», se sono concessi sconti, riduzioni o agevolazioni pari o superiori al 20% rispetto al normale prezzo di listino o all’importo ordinario. </a:t>
            </a:r>
            <a:endParaRPr lang="it-IT" dirty="0" smtClean="0"/>
          </a:p>
          <a:p>
            <a:pPr lvl="0"/>
            <a:r>
              <a:rPr lang="it-IT" dirty="0" smtClean="0"/>
              <a:t>Il </a:t>
            </a:r>
            <a:r>
              <a:rPr lang="it-IT" dirty="0"/>
              <a:t>decreto prevede, infine, un sito istituzionale con l’elenco di tutti i soggetti convenzionati.</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127</a:t>
            </a:fld>
            <a:endParaRPr lang="it-IT"/>
          </a:p>
        </p:txBody>
      </p:sp>
    </p:spTree>
    <p:extLst>
      <p:ext uri="{BB962C8B-B14F-4D97-AF65-F5344CB8AC3E}">
        <p14:creationId xmlns:p14="http://schemas.microsoft.com/office/powerpoint/2010/main" val="183144410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Utilizzo della Carta</a:t>
            </a:r>
            <a:endParaRPr lang="it-IT" dirty="0"/>
          </a:p>
        </p:txBody>
      </p:sp>
      <p:sp>
        <p:nvSpPr>
          <p:cNvPr id="3" name="Segnaposto contenuto 2"/>
          <p:cNvSpPr>
            <a:spLocks noGrp="1"/>
          </p:cNvSpPr>
          <p:nvPr>
            <p:ph idx="1"/>
          </p:nvPr>
        </p:nvSpPr>
        <p:spPr/>
        <p:txBody>
          <a:bodyPr/>
          <a:lstStyle/>
          <a:p>
            <a:r>
              <a:rPr lang="it-IT" dirty="0"/>
              <a:t>I titolari della Carta possono ottenere i benefici </a:t>
            </a:r>
            <a:r>
              <a:rPr lang="it-IT" dirty="0" smtClean="0"/>
              <a:t>previsti esibendo </a:t>
            </a:r>
            <a:r>
              <a:rPr lang="it-IT" dirty="0"/>
              <a:t>il tesserino unitamente a un documento di riconoscimento </a:t>
            </a:r>
            <a:r>
              <a:rPr lang="it-IT" dirty="0" smtClean="0"/>
              <a:t>in corso </a:t>
            </a:r>
            <a:r>
              <a:rPr lang="it-IT" dirty="0"/>
              <a:t>di </a:t>
            </a:r>
            <a:r>
              <a:rPr lang="it-IT" dirty="0" smtClean="0"/>
              <a:t>validità.</a:t>
            </a:r>
            <a:endParaRPr lang="it-IT" dirty="0"/>
          </a:p>
          <a:p>
            <a:r>
              <a:rPr lang="it-IT" dirty="0" smtClean="0"/>
              <a:t>La </a:t>
            </a:r>
            <a:r>
              <a:rPr lang="it-IT" dirty="0"/>
              <a:t>Carta </a:t>
            </a:r>
            <a:r>
              <a:rPr lang="it-IT" dirty="0" smtClean="0"/>
              <a:t>può </a:t>
            </a:r>
            <a:r>
              <a:rPr lang="it-IT" dirty="0"/>
              <a:t>essere utilizzata esclusivamente per ottenere </a:t>
            </a:r>
            <a:r>
              <a:rPr lang="it-IT" dirty="0" smtClean="0"/>
              <a:t>i benefici </a:t>
            </a:r>
            <a:r>
              <a:rPr lang="it-IT" dirty="0"/>
              <a:t>spettanti e non </a:t>
            </a:r>
            <a:r>
              <a:rPr lang="it-IT" dirty="0" smtClean="0"/>
              <a:t>può </a:t>
            </a:r>
            <a:r>
              <a:rPr lang="it-IT" dirty="0"/>
              <a:t>essere ceduta a terzi</a:t>
            </a:r>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t>128</a:t>
            </a:fld>
            <a:endParaRPr lang="it-IT"/>
          </a:p>
        </p:txBody>
      </p:sp>
    </p:spTree>
    <p:extLst>
      <p:ext uri="{BB962C8B-B14F-4D97-AF65-F5344CB8AC3E}">
        <p14:creationId xmlns:p14="http://schemas.microsoft.com/office/powerpoint/2010/main" val="124854192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Procedura </a:t>
            </a:r>
          </a:p>
        </p:txBody>
      </p:sp>
      <p:sp>
        <p:nvSpPr>
          <p:cNvPr id="3" name="Segnaposto contenuto 2"/>
          <p:cNvSpPr>
            <a:spLocks noGrp="1"/>
          </p:cNvSpPr>
          <p:nvPr>
            <p:ph idx="1"/>
          </p:nvPr>
        </p:nvSpPr>
        <p:spPr/>
        <p:txBody>
          <a:bodyPr/>
          <a:lstStyle/>
          <a:p>
            <a:pPr marL="0" indent="0">
              <a:buNone/>
            </a:pPr>
            <a:r>
              <a:rPr lang="it-IT" dirty="0" smtClean="0"/>
              <a:t>Un esempio derivante dalla Family Card</a:t>
            </a: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129</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179519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Requisiti</a:t>
            </a:r>
          </a:p>
        </p:txBody>
      </p:sp>
      <p:sp>
        <p:nvSpPr>
          <p:cNvPr id="3" name="Segnaposto contenuto 2"/>
          <p:cNvSpPr>
            <a:spLocks noGrp="1"/>
          </p:cNvSpPr>
          <p:nvPr>
            <p:ph idx="1"/>
          </p:nvPr>
        </p:nvSpPr>
        <p:spPr/>
        <p:txBody>
          <a:bodyPr/>
          <a:lstStyle/>
          <a:p>
            <a:pPr lvl="0"/>
            <a:r>
              <a:rPr lang="it-IT" sz="2800" dirty="0"/>
              <a:t>Stato di disoccupazione</a:t>
            </a:r>
          </a:p>
          <a:p>
            <a:pPr lvl="0"/>
            <a:r>
              <a:rPr lang="it-IT" sz="2800" dirty="0"/>
              <a:t>Tredici settimane di contribuzione nei quattro anni precedenti l’inizio della disoccupazione</a:t>
            </a:r>
          </a:p>
          <a:p>
            <a:pPr lvl="0"/>
            <a:r>
              <a:rPr lang="it-IT" sz="2800" dirty="0"/>
              <a:t>Trenta giornate di lavoro effettivo o equivalenti nei dodici mesi che precedono l’inizio della  disoccupazione.</a:t>
            </a:r>
          </a:p>
          <a:p>
            <a:r>
              <a:rPr lang="it-IT" sz="2800" dirty="0"/>
              <a:t>Nessun limite I.S.E.E.</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13</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34565609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Assegno nucleo familiare</a:t>
            </a:r>
          </a:p>
        </p:txBody>
      </p:sp>
      <p:sp>
        <p:nvSpPr>
          <p:cNvPr id="3" name="Segnaposto contenuto 2"/>
          <p:cNvSpPr>
            <a:spLocks noGrp="1"/>
          </p:cNvSpPr>
          <p:nvPr>
            <p:ph idx="1"/>
          </p:nvPr>
        </p:nvSpPr>
        <p:spPr/>
        <p:txBody>
          <a:bodyPr/>
          <a:lstStyle/>
          <a:p>
            <a:r>
              <a:rPr lang="it-IT" dirty="0" smtClean="0"/>
              <a:t>Normativa:  articolo 2 del D.L. 13 marzo 1988 n. 69, convertito con modificazione dalla legge 13 maggio 1988, n. 153</a:t>
            </a:r>
          </a:p>
          <a:p>
            <a:r>
              <a:rPr lang="it-IT" dirty="0" smtClean="0"/>
              <a:t>Circolari annuali INPS </a:t>
            </a: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130</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010053797"/>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Cos’è</a:t>
            </a:r>
            <a:endParaRPr lang="it-IT" dirty="0"/>
          </a:p>
        </p:txBody>
      </p:sp>
      <p:sp>
        <p:nvSpPr>
          <p:cNvPr id="3" name="Segnaposto contenuto 2"/>
          <p:cNvSpPr>
            <a:spLocks noGrp="1"/>
          </p:cNvSpPr>
          <p:nvPr>
            <p:ph idx="1"/>
          </p:nvPr>
        </p:nvSpPr>
        <p:spPr>
          <a:xfrm>
            <a:off x="457200" y="1295400"/>
            <a:ext cx="8305800" cy="4876800"/>
          </a:xfrm>
        </p:spPr>
        <p:txBody>
          <a:bodyPr/>
          <a:lstStyle/>
          <a:p>
            <a:r>
              <a:rPr lang="it-IT" sz="2800" dirty="0"/>
              <a:t>L’Assegno al Nucleo Familiare (ANF) è un sostegno economico erogato dall'INPS per le famiglie dei lavoratori dipendenti, dei titolari delle pensioni e delle prestazioni economiche previdenziali da lavoro dipendente e dei lavoratori assistiti dall’assicurazione contro la tubercolosi.</a:t>
            </a:r>
          </a:p>
          <a:p>
            <a:r>
              <a:rPr lang="it-IT" sz="2800" dirty="0"/>
              <a:t>I nuclei familiari devono essere composti da più persone e il reddito complessivo deve essere inferiore a quello determinato ogni anno dalla legge.</a:t>
            </a:r>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131</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608060175"/>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 chi è rivolto</a:t>
            </a:r>
            <a:endParaRPr lang="it-IT" dirty="0"/>
          </a:p>
        </p:txBody>
      </p:sp>
      <p:sp>
        <p:nvSpPr>
          <p:cNvPr id="3" name="Segnaposto contenuto 2"/>
          <p:cNvSpPr>
            <a:spLocks noGrp="1"/>
          </p:cNvSpPr>
          <p:nvPr>
            <p:ph idx="1"/>
          </p:nvPr>
        </p:nvSpPr>
        <p:spPr>
          <a:xfrm>
            <a:off x="457200" y="1371600"/>
            <a:ext cx="8305800" cy="4724400"/>
          </a:xfrm>
        </p:spPr>
        <p:txBody>
          <a:bodyPr/>
          <a:lstStyle/>
          <a:p>
            <a:r>
              <a:rPr lang="it-IT" sz="2800" dirty="0" smtClean="0"/>
              <a:t>lavoratori dipendenti</a:t>
            </a:r>
            <a:endParaRPr lang="it-IT" sz="2800" dirty="0"/>
          </a:p>
          <a:p>
            <a:r>
              <a:rPr lang="it-IT" sz="2800" dirty="0"/>
              <a:t>lavoratori dipendenti </a:t>
            </a:r>
            <a:r>
              <a:rPr lang="it-IT" sz="2800" dirty="0" smtClean="0"/>
              <a:t>agricoli</a:t>
            </a:r>
            <a:endParaRPr lang="it-IT" sz="2800" dirty="0"/>
          </a:p>
          <a:p>
            <a:r>
              <a:rPr lang="it-IT" sz="2800" dirty="0"/>
              <a:t>lavoratori </a:t>
            </a:r>
            <a:r>
              <a:rPr lang="it-IT" sz="2800" dirty="0" smtClean="0"/>
              <a:t>domestici</a:t>
            </a:r>
            <a:endParaRPr lang="it-IT" sz="2800" dirty="0"/>
          </a:p>
          <a:p>
            <a:r>
              <a:rPr lang="it-IT" sz="2800" dirty="0"/>
              <a:t>lavoratori iscritti alla Gestione </a:t>
            </a:r>
            <a:r>
              <a:rPr lang="it-IT" sz="2800" dirty="0" smtClean="0"/>
              <a:t>Separata</a:t>
            </a:r>
            <a:endParaRPr lang="it-IT" sz="2800" dirty="0"/>
          </a:p>
          <a:p>
            <a:r>
              <a:rPr lang="it-IT" sz="2800" dirty="0"/>
              <a:t>titolari di pensione a carico del Fondo Pensioni Lavoratori Dipendenti, dei fondi speciali ed ex </a:t>
            </a:r>
            <a:r>
              <a:rPr lang="it-IT" sz="2800" dirty="0" smtClean="0"/>
              <a:t>ENPALS</a:t>
            </a:r>
            <a:endParaRPr lang="it-IT" sz="2800" dirty="0"/>
          </a:p>
          <a:p>
            <a:r>
              <a:rPr lang="it-IT" sz="2800" dirty="0"/>
              <a:t>titolari di prestazioni </a:t>
            </a:r>
            <a:r>
              <a:rPr lang="it-IT" sz="2800" dirty="0" smtClean="0"/>
              <a:t>previdenziali</a:t>
            </a:r>
            <a:endParaRPr lang="it-IT" sz="2800" dirty="0"/>
          </a:p>
          <a:p>
            <a:r>
              <a:rPr lang="it-IT" sz="2800" dirty="0"/>
              <a:t>lavoratori in altre situazioni di pagamento diretto.</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132</a:t>
            </a:fld>
            <a:endParaRPr lang="it-IT"/>
          </a:p>
        </p:txBody>
      </p:sp>
    </p:spTree>
    <p:extLst>
      <p:ext uri="{BB962C8B-B14F-4D97-AF65-F5344CB8AC3E}">
        <p14:creationId xmlns:p14="http://schemas.microsoft.com/office/powerpoint/2010/main" val="244171864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Decorrenza e durata</a:t>
            </a:r>
            <a:endParaRPr lang="it-IT" dirty="0"/>
          </a:p>
        </p:txBody>
      </p:sp>
      <p:sp>
        <p:nvSpPr>
          <p:cNvPr id="3" name="Segnaposto contenuto 2"/>
          <p:cNvSpPr>
            <a:spLocks noGrp="1"/>
          </p:cNvSpPr>
          <p:nvPr>
            <p:ph idx="1"/>
          </p:nvPr>
        </p:nvSpPr>
        <p:spPr>
          <a:xfrm>
            <a:off x="457200" y="1447800"/>
            <a:ext cx="8305800" cy="4678363"/>
          </a:xfrm>
        </p:spPr>
        <p:txBody>
          <a:bodyPr/>
          <a:lstStyle/>
          <a:p>
            <a:r>
              <a:rPr lang="it-IT" sz="2000" dirty="0" err="1" smtClean="0"/>
              <a:t>ll</a:t>
            </a:r>
            <a:r>
              <a:rPr lang="it-IT" sz="2000" dirty="0" smtClean="0"/>
              <a:t> </a:t>
            </a:r>
            <a:r>
              <a:rPr lang="it-IT" sz="2000" dirty="0"/>
              <a:t>diritto decorre </a:t>
            </a:r>
            <a:r>
              <a:rPr lang="it-IT" sz="2000" b="1" dirty="0"/>
              <a:t>dal primo giorno</a:t>
            </a:r>
            <a:r>
              <a:rPr lang="it-IT" sz="2000" dirty="0"/>
              <a:t> del periodo di paga o di pagamento della prestazione previdenziale, nel corso del quale si verificano le condizioni prescritte per il riconoscimento del diritto (ad esempio celebrazione del matrimonio, nascita di figli). La cessazione avviene alla fine del periodo in corso o alla data in cui le condizioni stesse vengono a mancare (ad esempio separazione legale del coniuge, conseguimento della maggiore età da parte del figlio). </a:t>
            </a:r>
          </a:p>
          <a:p>
            <a:r>
              <a:rPr lang="it-IT" sz="2000" dirty="0" smtClean="0"/>
              <a:t>Se </a:t>
            </a:r>
            <a:r>
              <a:rPr lang="it-IT" sz="2000" dirty="0"/>
              <a:t>la domanda viene presentata per uno o per più periodi pregressi, gli arretrati spettanti vengono corrisposti entro cinque anni, secondo il termine di prescrizione quinquennale.</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133</a:t>
            </a:fld>
            <a:endParaRPr lang="it-IT"/>
          </a:p>
        </p:txBody>
      </p:sp>
    </p:spTree>
    <p:extLst>
      <p:ext uri="{BB962C8B-B14F-4D97-AF65-F5344CB8AC3E}">
        <p14:creationId xmlns:p14="http://schemas.microsoft.com/office/powerpoint/2010/main" val="172682923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Quanto spetta</a:t>
            </a:r>
            <a:endParaRPr lang="it-IT" dirty="0"/>
          </a:p>
        </p:txBody>
      </p:sp>
      <p:sp>
        <p:nvSpPr>
          <p:cNvPr id="3" name="Segnaposto contenuto 2"/>
          <p:cNvSpPr>
            <a:spLocks noGrp="1"/>
          </p:cNvSpPr>
          <p:nvPr>
            <p:ph idx="1"/>
          </p:nvPr>
        </p:nvSpPr>
        <p:spPr>
          <a:xfrm>
            <a:off x="457200" y="1295400"/>
            <a:ext cx="8382000" cy="4830763"/>
          </a:xfrm>
        </p:spPr>
        <p:txBody>
          <a:bodyPr/>
          <a:lstStyle/>
          <a:p>
            <a:r>
              <a:rPr lang="it-IT" sz="2800" dirty="0"/>
              <a:t>L’importo dell’assegno è calcolato in base alla</a:t>
            </a:r>
            <a:r>
              <a:rPr lang="it-IT" sz="2800" b="1" dirty="0"/>
              <a:t> tipologia del nucleo familiare</a:t>
            </a:r>
            <a:r>
              <a:rPr lang="it-IT" sz="2800" dirty="0"/>
              <a:t>, del </a:t>
            </a:r>
            <a:r>
              <a:rPr lang="it-IT" sz="2800" b="1" dirty="0"/>
              <a:t>numero dei componenti</a:t>
            </a:r>
            <a:r>
              <a:rPr lang="it-IT" sz="2800" dirty="0"/>
              <a:t> e del </a:t>
            </a:r>
            <a:r>
              <a:rPr lang="it-IT" sz="2800" b="1" dirty="0"/>
              <a:t>reddito complessivo</a:t>
            </a:r>
            <a:r>
              <a:rPr lang="it-IT" sz="2800" dirty="0"/>
              <a:t> del nucleo. Sono previsti importi e fasce reddituali più favorevoli per situazioni di particolare disagio (ad esempio, nuclei monoparentali o con componenti inabili).</a:t>
            </a:r>
          </a:p>
          <a:p>
            <a:r>
              <a:rPr lang="it-IT" sz="2800" dirty="0"/>
              <a:t>L’importo dell’assegno è pubblicato annualmente dall’INPS in tabelle valide dal 1° luglio di ogni anno, fino al 30 giugno dell’anno seguente </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134</a:t>
            </a:fld>
            <a:endParaRPr lang="it-IT"/>
          </a:p>
        </p:txBody>
      </p:sp>
    </p:spTree>
    <p:extLst>
      <p:ext uri="{BB962C8B-B14F-4D97-AF65-F5344CB8AC3E}">
        <p14:creationId xmlns:p14="http://schemas.microsoft.com/office/powerpoint/2010/main" val="3160016764"/>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Assegno nucleo familiare numeroso</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135</a:t>
            </a:fld>
            <a:endParaRPr lang="it-IT"/>
          </a:p>
        </p:txBody>
      </p:sp>
      <p:pic>
        <p:nvPicPr>
          <p:cNvPr id="7170" name="Picture 2" descr="C:\Users\Ettore\Desktop\Imm_Fa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1756791"/>
            <a:ext cx="5372100" cy="3572447"/>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14475751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 di riferimento</a:t>
            </a:r>
            <a:endParaRPr lang="it-IT" dirty="0"/>
          </a:p>
        </p:txBody>
      </p:sp>
      <p:sp>
        <p:nvSpPr>
          <p:cNvPr id="3" name="Segnaposto contenuto 2"/>
          <p:cNvSpPr>
            <a:spLocks noGrp="1"/>
          </p:cNvSpPr>
          <p:nvPr>
            <p:ph idx="1"/>
          </p:nvPr>
        </p:nvSpPr>
        <p:spPr>
          <a:xfrm>
            <a:off x="457200" y="1295400"/>
            <a:ext cx="8382000" cy="4830763"/>
          </a:xfrm>
        </p:spPr>
        <p:txBody>
          <a:bodyPr/>
          <a:lstStyle/>
          <a:p>
            <a:r>
              <a:rPr lang="it-IT" sz="2000" dirty="0" smtClean="0"/>
              <a:t>Articolo 65 </a:t>
            </a:r>
            <a:r>
              <a:rPr lang="it-IT" sz="2000" dirty="0"/>
              <a:t>Legge 23 dicembre 1998, n. 448 </a:t>
            </a:r>
            <a:r>
              <a:rPr lang="it-IT" sz="2000" dirty="0" smtClean="0"/>
              <a:t>«Misure </a:t>
            </a:r>
            <a:r>
              <a:rPr lang="it-IT" sz="2000" dirty="0"/>
              <a:t>di finanza pubblica per la stabilizzazione e lo </a:t>
            </a:r>
            <a:r>
              <a:rPr lang="it-IT" sz="2000" dirty="0" smtClean="0"/>
              <a:t>sviluppo»</a:t>
            </a:r>
          </a:p>
          <a:p>
            <a:r>
              <a:rPr lang="it-IT" sz="2000" dirty="0"/>
              <a:t>Decreto Presidente Consiglio dei Ministri 21 dicembre 2000, n. 452 </a:t>
            </a:r>
            <a:r>
              <a:rPr lang="it-IT" sz="2000" dirty="0" smtClean="0"/>
              <a:t>«Regolamento </a:t>
            </a:r>
            <a:r>
              <a:rPr lang="it-IT" sz="2000" dirty="0"/>
              <a:t>recante disposizioni in materia di assegni di maternità e per il nucleo familiare, in attuazione dell'articolo 49 della Legge 22 dicembre 1999, n. 488, e degli articoli 65 e 66 della Legge 23 dicembre 1998, n. </a:t>
            </a:r>
            <a:r>
              <a:rPr lang="it-IT" sz="2000" dirty="0" smtClean="0"/>
              <a:t>448»</a:t>
            </a:r>
          </a:p>
          <a:p>
            <a:r>
              <a:rPr lang="it-IT" sz="2000" dirty="0"/>
              <a:t>Decreto legislativo 19 novembre 2007 n. 251 </a:t>
            </a:r>
            <a:r>
              <a:rPr lang="it-IT" sz="2000" dirty="0" smtClean="0"/>
              <a:t>«Attuazione </a:t>
            </a:r>
            <a:r>
              <a:rPr lang="it-IT" sz="2000" dirty="0"/>
              <a:t>della direttiva 2004/83/CE recante norme minime sull'attribuzione, a cittadini di </a:t>
            </a:r>
            <a:r>
              <a:rPr lang="it-IT" sz="2000" dirty="0" smtClean="0"/>
              <a:t>Paesi terzi </a:t>
            </a:r>
            <a:r>
              <a:rPr lang="it-IT" sz="2000" dirty="0"/>
              <a:t>o apolidi, della qualifica del rifugiato o di persona altrimenti bisognosa di </a:t>
            </a:r>
            <a:r>
              <a:rPr lang="it-IT" sz="2000" dirty="0" smtClean="0"/>
              <a:t>protezione internazionale</a:t>
            </a:r>
            <a:r>
              <a:rPr lang="it-IT" sz="2000" dirty="0"/>
              <a:t>, </a:t>
            </a:r>
            <a:r>
              <a:rPr lang="it-IT" sz="2000" dirty="0" smtClean="0"/>
              <a:t>nonché </a:t>
            </a:r>
            <a:r>
              <a:rPr lang="it-IT" sz="2000" dirty="0"/>
              <a:t>norme minime sul contenuto della protezione </a:t>
            </a:r>
            <a:r>
              <a:rPr lang="it-IT" sz="2000" dirty="0" smtClean="0"/>
              <a:t>riconosciuta»</a:t>
            </a:r>
          </a:p>
          <a:p>
            <a:r>
              <a:rPr lang="it-IT" sz="2000" dirty="0"/>
              <a:t>Circolare INPS n. 35 del </a:t>
            </a:r>
            <a:r>
              <a:rPr lang="it-IT" sz="2000" dirty="0" smtClean="0"/>
              <a:t>28/02/2018 «Disposizioni </a:t>
            </a:r>
            <a:r>
              <a:rPr lang="it-IT" sz="2000" dirty="0"/>
              <a:t>Assegno nucleo familiare - Anno </a:t>
            </a:r>
            <a:r>
              <a:rPr lang="it-IT" sz="2000" dirty="0" smtClean="0"/>
              <a:t>2018»</a:t>
            </a:r>
            <a:endParaRPr lang="it-IT" sz="2000" dirty="0"/>
          </a:p>
          <a:p>
            <a:endParaRPr lang="it-IT" sz="2000" dirty="0" smtClean="0"/>
          </a:p>
          <a:p>
            <a:endParaRPr lang="it-IT" sz="2000" dirty="0" smtClean="0"/>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136</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934597555"/>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Di che cosa si tratta</a:t>
            </a:r>
            <a:endParaRPr lang="it-IT" dirty="0"/>
          </a:p>
        </p:txBody>
      </p:sp>
      <p:sp>
        <p:nvSpPr>
          <p:cNvPr id="3" name="Segnaposto contenuto 2"/>
          <p:cNvSpPr>
            <a:spLocks noGrp="1"/>
          </p:cNvSpPr>
          <p:nvPr>
            <p:ph idx="1"/>
          </p:nvPr>
        </p:nvSpPr>
        <p:spPr/>
        <p:txBody>
          <a:bodyPr/>
          <a:lstStyle/>
          <a:p>
            <a:pPr>
              <a:buFont typeface="Wingdings" pitchFamily="2" charset="2"/>
              <a:buChar char="q"/>
            </a:pPr>
            <a:r>
              <a:rPr lang="it-IT" sz="2000" dirty="0"/>
              <a:t>L’art. 65 della legge 23 dicembre 1998, n. 448 ha introdotto, con decorrenza dal 1° gennaio 1999, un nuovo intervento di sostegno, denominato assegno ai nuclei familiari con almeno tre figli minori, per le famiglia che hanno figli minori e che dispongono di patrimoni e redditi limitati</a:t>
            </a:r>
            <a:r>
              <a:rPr lang="it-IT" sz="2000" dirty="0" smtClean="0"/>
              <a:t>.</a:t>
            </a:r>
          </a:p>
          <a:p>
            <a:pPr>
              <a:buFont typeface="Wingdings" pitchFamily="2" charset="2"/>
              <a:buChar char="q"/>
            </a:pPr>
            <a:r>
              <a:rPr lang="it-IT" sz="2000" dirty="0" smtClean="0"/>
              <a:t>Il </a:t>
            </a:r>
            <a:r>
              <a:rPr lang="it-IT" sz="2000" dirty="0"/>
              <a:t>contributo per nuclei familiari è una forma di integrazione economica rivolta ai nuclei con almeno tre figli minori a carico (sono equiparati ai figli minori del richiedente i figli del coniuge conviventi con il richiedente medesimo, e i minori ricevuti in affidamento preadottivo). </a:t>
            </a:r>
            <a:endParaRPr lang="it-IT" sz="2000" dirty="0" smtClean="0"/>
          </a:p>
          <a:p>
            <a:pPr>
              <a:buFont typeface="Wingdings" pitchFamily="2" charset="2"/>
              <a:buChar char="q"/>
            </a:pPr>
            <a:r>
              <a:rPr lang="it-IT" sz="2000" dirty="0" smtClean="0"/>
              <a:t>È concessa </a:t>
            </a:r>
            <a:r>
              <a:rPr lang="it-IT" sz="2000" dirty="0"/>
              <a:t>dal Comune e consiste in un assegno erogato dall'I.N.P.S. per un importo nel 2018, nella misura intera, pari ad Euro 142,85 mensili per tredici mensilità .</a:t>
            </a:r>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137</a:t>
            </a:fld>
            <a:endParaRPr lang="it-IT"/>
          </a:p>
        </p:txBody>
      </p:sp>
    </p:spTree>
    <p:extLst>
      <p:ext uri="{BB962C8B-B14F-4D97-AF65-F5344CB8AC3E}">
        <p14:creationId xmlns:p14="http://schemas.microsoft.com/office/powerpoint/2010/main" val="1050255081"/>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vincoli per l’accesso</a:t>
            </a:r>
            <a:endParaRPr lang="it-IT" dirty="0"/>
          </a:p>
        </p:txBody>
      </p:sp>
      <p:sp>
        <p:nvSpPr>
          <p:cNvPr id="3" name="Segnaposto contenuto 2"/>
          <p:cNvSpPr>
            <a:spLocks noGrp="1"/>
          </p:cNvSpPr>
          <p:nvPr>
            <p:ph idx="1"/>
          </p:nvPr>
        </p:nvSpPr>
        <p:spPr>
          <a:xfrm>
            <a:off x="457200" y="1447800"/>
            <a:ext cx="8610600" cy="4800600"/>
          </a:xfrm>
        </p:spPr>
        <p:txBody>
          <a:bodyPr/>
          <a:lstStyle/>
          <a:p>
            <a:r>
              <a:rPr lang="it-IT" sz="2000" b="1" dirty="0" smtClean="0"/>
              <a:t>Essere </a:t>
            </a:r>
            <a:r>
              <a:rPr lang="it-IT" sz="2000" b="1" dirty="0"/>
              <a:t>residenti nel Comune </a:t>
            </a:r>
            <a:r>
              <a:rPr lang="it-IT" sz="2000" b="1" dirty="0" smtClean="0"/>
              <a:t>al </a:t>
            </a:r>
            <a:r>
              <a:rPr lang="it-IT" sz="2000" b="1" dirty="0"/>
              <a:t>momento in cui si presenta la domanda</a:t>
            </a:r>
            <a:endParaRPr lang="it-IT" sz="2000" dirty="0"/>
          </a:p>
          <a:p>
            <a:r>
              <a:rPr lang="it-IT" sz="2000" b="1" dirty="0" smtClean="0"/>
              <a:t>Essere </a:t>
            </a:r>
            <a:r>
              <a:rPr lang="it-IT" sz="2000" b="1" dirty="0"/>
              <a:t>cittadino italiano, comunitario o non comunitario in possesso dello status di rifugiato politico o di protezione sussidiaria o Cittadino extracomunitario in possesso di titolo di soggiorno  appartenente ad una delle seguenti tipologie:</a:t>
            </a:r>
            <a:endParaRPr lang="it-IT" sz="2000" dirty="0"/>
          </a:p>
          <a:p>
            <a:pPr indent="-71438">
              <a:buFont typeface="Wingdings" pitchFamily="2" charset="2"/>
              <a:buChar char="Ø"/>
            </a:pPr>
            <a:r>
              <a:rPr lang="it-IT" sz="1800" dirty="0" smtClean="0"/>
              <a:t>cittadino </a:t>
            </a:r>
            <a:r>
              <a:rPr lang="it-IT" sz="1800" dirty="0"/>
              <a:t>titolare di Permesso di Soggiorno CE per Soggiornanti di lungo periodo in corso di validità:</a:t>
            </a:r>
          </a:p>
          <a:p>
            <a:pPr indent="-71438" defTabSz="881063">
              <a:buFont typeface="Wingdings" pitchFamily="2" charset="2"/>
              <a:buChar char="Ø"/>
              <a:tabLst>
                <a:tab pos="7805738" algn="l"/>
                <a:tab pos="7978775" algn="l"/>
              </a:tabLst>
            </a:pPr>
            <a:r>
              <a:rPr lang="it-IT" sz="1800" dirty="0" smtClean="0"/>
              <a:t>cittadino </a:t>
            </a:r>
            <a:r>
              <a:rPr lang="it-IT" sz="1800" dirty="0"/>
              <a:t>familiare di cittadino italiano/comunitario o </a:t>
            </a:r>
            <a:r>
              <a:rPr lang="it-IT" sz="1800" dirty="0" smtClean="0"/>
              <a:t>di cittadino</a:t>
            </a:r>
            <a:r>
              <a:rPr lang="it-IT" sz="1800" dirty="0"/>
              <a:t>  soggiornante di lungo periodo</a:t>
            </a:r>
          </a:p>
          <a:p>
            <a:pPr indent="-71438">
              <a:buFont typeface="Wingdings" pitchFamily="2" charset="2"/>
              <a:buChar char="Ø"/>
            </a:pPr>
            <a:r>
              <a:rPr lang="it-IT" sz="1800" dirty="0" smtClean="0"/>
              <a:t>cittadino </a:t>
            </a:r>
            <a:r>
              <a:rPr lang="it-IT" sz="1800" dirty="0"/>
              <a:t>che ha soggiornato legalmente in almeno 2 stati membri CE</a:t>
            </a:r>
          </a:p>
          <a:p>
            <a:pPr indent="-71438">
              <a:buFont typeface="Wingdings" pitchFamily="2" charset="2"/>
              <a:buChar char="Ø"/>
            </a:pPr>
            <a:r>
              <a:rPr lang="it-IT" sz="1800" dirty="0" smtClean="0"/>
              <a:t>cittadino </a:t>
            </a:r>
            <a:r>
              <a:rPr lang="it-IT" sz="1800" dirty="0"/>
              <a:t>lavoratore del Marocco, Tunisia, Algeria, Turchia, familiare o superstite (Accordo Euromediterraneo);</a:t>
            </a:r>
          </a:p>
          <a:p>
            <a:pPr indent="-71438">
              <a:buFont typeface="Wingdings" pitchFamily="2" charset="2"/>
              <a:buChar char="Ø"/>
            </a:pPr>
            <a:r>
              <a:rPr lang="it-IT" sz="1800" dirty="0" smtClean="0"/>
              <a:t>cittadino </a:t>
            </a:r>
            <a:r>
              <a:rPr lang="it-IT" sz="1800" dirty="0"/>
              <a:t>titolare del permesso unico per lavoro o con autorizzazione al lavoro;</a:t>
            </a:r>
          </a:p>
          <a:p>
            <a:pPr indent="-71438">
              <a:buFont typeface="Wingdings" pitchFamily="2" charset="2"/>
              <a:buChar char="Ø"/>
            </a:pPr>
            <a:r>
              <a:rPr lang="it-IT" sz="1800" dirty="0" smtClean="0"/>
              <a:t>cittadino </a:t>
            </a:r>
            <a:r>
              <a:rPr lang="it-IT" sz="1800" dirty="0"/>
              <a:t>apolide, familiare o superstite</a:t>
            </a:r>
          </a:p>
          <a:p>
            <a:endParaRPr lang="it-IT" sz="2000" dirty="0"/>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138</a:t>
            </a:fld>
            <a:endParaRPr lang="it-IT"/>
          </a:p>
        </p:txBody>
      </p:sp>
    </p:spTree>
    <p:extLst>
      <p:ext uri="{BB962C8B-B14F-4D97-AF65-F5344CB8AC3E}">
        <p14:creationId xmlns:p14="http://schemas.microsoft.com/office/powerpoint/2010/main" val="30978847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vincoli per l’accesso</a:t>
            </a:r>
            <a:endParaRPr lang="it-IT" dirty="0"/>
          </a:p>
        </p:txBody>
      </p:sp>
      <p:sp>
        <p:nvSpPr>
          <p:cNvPr id="3" name="Segnaposto contenuto 2"/>
          <p:cNvSpPr>
            <a:spLocks noGrp="1"/>
          </p:cNvSpPr>
          <p:nvPr>
            <p:ph idx="1"/>
          </p:nvPr>
        </p:nvSpPr>
        <p:spPr>
          <a:xfrm>
            <a:off x="457200" y="1447800"/>
            <a:ext cx="8610600" cy="4800600"/>
          </a:xfrm>
        </p:spPr>
        <p:txBody>
          <a:bodyPr/>
          <a:lstStyle/>
          <a:p>
            <a:r>
              <a:rPr lang="it-IT" sz="2000" b="1" dirty="0" smtClean="0"/>
              <a:t>Avere </a:t>
            </a:r>
            <a:r>
              <a:rPr lang="it-IT" sz="2000" b="1" dirty="0"/>
              <a:t>tre o più figli minorenni propri o del coniuge o in affidamento </a:t>
            </a:r>
            <a:r>
              <a:rPr lang="it-IT" sz="2000" b="1" dirty="0" smtClean="0"/>
              <a:t>preadottivo </a:t>
            </a:r>
            <a:r>
              <a:rPr lang="it-IT" sz="2000" dirty="0" smtClean="0"/>
              <a:t>(i </a:t>
            </a:r>
            <a:r>
              <a:rPr lang="it-IT" sz="2000" dirty="0"/>
              <a:t>figli possono anche non essere cittadini italiani o essere nati all’estero, i figli minori devono essere residenti nel Comune </a:t>
            </a:r>
            <a:r>
              <a:rPr lang="it-IT" sz="2000" dirty="0" smtClean="0"/>
              <a:t>ed </a:t>
            </a:r>
            <a:r>
              <a:rPr lang="it-IT" sz="2000" dirty="0"/>
              <a:t>iscritti nella stessa scheda anagrafica del richiedente, per tutto il periodo dell’erogazione dell’assegno</a:t>
            </a:r>
            <a:r>
              <a:rPr lang="it-IT" sz="2000" b="1" dirty="0"/>
              <a:t>);</a:t>
            </a:r>
            <a:endParaRPr lang="it-IT" sz="2000" dirty="0"/>
          </a:p>
          <a:p>
            <a:r>
              <a:rPr lang="it-IT" sz="2000" dirty="0" smtClean="0"/>
              <a:t>Il </a:t>
            </a:r>
            <a:r>
              <a:rPr lang="it-IT" sz="2000" dirty="0"/>
              <a:t>valore Isee del nucleo famigliare non deve essere superiore ad Euro 8.650,11 per l'anno 2018</a:t>
            </a:r>
          </a:p>
          <a:p>
            <a:r>
              <a:rPr lang="it-IT" sz="2000" b="1" dirty="0"/>
              <a:t>TUTTI I REQUISITI RICHIESTI PER L’ EROGAZIONE DELL’ASSEGNO DEVONO ESSERE POSSEDUTI ALL’ATTO DELLA PRESENTAZIONE DELL’ISTANZA, PENA ESCLUSIONE.</a:t>
            </a: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139</a:t>
            </a:fld>
            <a:endParaRPr lang="it-IT"/>
          </a:p>
        </p:txBody>
      </p:sp>
    </p:spTree>
    <p:extLst>
      <p:ext uri="{BB962C8B-B14F-4D97-AF65-F5344CB8AC3E}">
        <p14:creationId xmlns:p14="http://schemas.microsoft.com/office/powerpoint/2010/main" val="936609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Importo e durata</a:t>
            </a:r>
          </a:p>
        </p:txBody>
      </p:sp>
      <p:sp>
        <p:nvSpPr>
          <p:cNvPr id="3" name="Segnaposto contenuto 2"/>
          <p:cNvSpPr>
            <a:spLocks noGrp="1"/>
          </p:cNvSpPr>
          <p:nvPr>
            <p:ph idx="1"/>
          </p:nvPr>
        </p:nvSpPr>
        <p:spPr/>
        <p:txBody>
          <a:bodyPr/>
          <a:lstStyle/>
          <a:p>
            <a:pPr lvl="0"/>
            <a:r>
              <a:rPr lang="it-IT" dirty="0"/>
              <a:t>Importo del beneficio: fino ad un massimo di €. 1.300,00 mensili</a:t>
            </a:r>
          </a:p>
          <a:p>
            <a:pPr lvl="0"/>
            <a:r>
              <a:rPr lang="it-IT" dirty="0"/>
              <a:t>Durata: NASpI è corrisposta mensilmente, per un numero di settimane pari alla metà delle settimane di contribuzione degli ultimi quattro anni</a:t>
            </a:r>
          </a:p>
          <a:p>
            <a:pPr lvl="0"/>
            <a:endParaRPr lang="it-IT" dirty="0"/>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14</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34592295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Modalità di erogazione</a:t>
            </a:r>
            <a:endParaRPr lang="it-IT" dirty="0"/>
          </a:p>
        </p:txBody>
      </p:sp>
      <p:sp>
        <p:nvSpPr>
          <p:cNvPr id="3" name="Segnaposto contenuto 2"/>
          <p:cNvSpPr>
            <a:spLocks noGrp="1"/>
          </p:cNvSpPr>
          <p:nvPr>
            <p:ph idx="1"/>
          </p:nvPr>
        </p:nvSpPr>
        <p:spPr/>
        <p:txBody>
          <a:bodyPr/>
          <a:lstStyle/>
          <a:p>
            <a:r>
              <a:rPr lang="it-IT" sz="2800" dirty="0" smtClean="0"/>
              <a:t>L’assegno </a:t>
            </a:r>
            <a:r>
              <a:rPr lang="it-IT" sz="2800" dirty="0"/>
              <a:t>viene concesso per i mesi dell’anno di riferimento in cui all’interno del nucleo si è verificata la presenza dei tre figli minori. Ad es. se il terzo figlio è nato il 15 di marzo, l’assegno viene concesso da marzo a dicembre (dieci mesi). Ad es. se il terzo figlio compie i 18 anni il 20 di settembre, l’assegno viene concesso da gennaio a settembre (nove mesi). In questi casi spetterà un rateo di tredicesima calcolato sui mesi di concessione.</a:t>
            </a:r>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140</a:t>
            </a:fld>
            <a:endParaRPr lang="it-IT"/>
          </a:p>
        </p:txBody>
      </p:sp>
    </p:spTree>
    <p:extLst>
      <p:ext uri="{BB962C8B-B14F-4D97-AF65-F5344CB8AC3E}">
        <p14:creationId xmlns:p14="http://schemas.microsoft.com/office/powerpoint/2010/main" val="846655060"/>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Documenti da presentare</a:t>
            </a:r>
            <a:endParaRPr lang="it-IT" dirty="0"/>
          </a:p>
        </p:txBody>
      </p:sp>
      <p:sp>
        <p:nvSpPr>
          <p:cNvPr id="3" name="Segnaposto contenuto 2"/>
          <p:cNvSpPr>
            <a:spLocks noGrp="1"/>
          </p:cNvSpPr>
          <p:nvPr>
            <p:ph idx="1"/>
          </p:nvPr>
        </p:nvSpPr>
        <p:spPr/>
        <p:txBody>
          <a:bodyPr/>
          <a:lstStyle/>
          <a:p>
            <a:r>
              <a:rPr lang="it-IT" sz="2400" b="1" dirty="0" smtClean="0"/>
              <a:t>Copia </a:t>
            </a:r>
            <a:r>
              <a:rPr lang="it-IT" sz="2400" b="1" dirty="0"/>
              <a:t>fotostatica del documento d’identità del </a:t>
            </a:r>
            <a:r>
              <a:rPr lang="it-IT" sz="2400" b="1" dirty="0" smtClean="0"/>
              <a:t>firmatario </a:t>
            </a:r>
            <a:r>
              <a:rPr lang="it-IT" sz="2400" dirty="0" smtClean="0"/>
              <a:t>da </a:t>
            </a:r>
            <a:r>
              <a:rPr lang="it-IT" sz="2400" dirty="0"/>
              <a:t>presentare qualora la firma dell'intestatario non venga apposta alla presenza dell'addetto incaricato a ricevere la pratica.</a:t>
            </a:r>
          </a:p>
          <a:p>
            <a:r>
              <a:rPr lang="it-IT" sz="2400" b="1" dirty="0" smtClean="0"/>
              <a:t>Copia </a:t>
            </a:r>
            <a:r>
              <a:rPr lang="it-IT" sz="2400" b="1" dirty="0"/>
              <a:t>del permesso di soggiorno in corso di </a:t>
            </a:r>
            <a:r>
              <a:rPr lang="it-IT" sz="2400" b="1" dirty="0" smtClean="0"/>
              <a:t>validità </a:t>
            </a:r>
            <a:r>
              <a:rPr lang="it-IT" sz="2400" dirty="0" smtClean="0"/>
              <a:t>da </a:t>
            </a:r>
            <a:r>
              <a:rPr lang="it-IT" sz="2400" dirty="0"/>
              <a:t>presentare qualora il richiedente il beneficio sia in possesso dello status di rifugiato politico o di protezione sussidiaria</a:t>
            </a:r>
          </a:p>
          <a:p>
            <a:r>
              <a:rPr lang="it-IT" sz="2400" b="1" dirty="0" smtClean="0"/>
              <a:t>Copia </a:t>
            </a:r>
            <a:r>
              <a:rPr lang="it-IT" sz="2400" b="1" dirty="0"/>
              <a:t>del Codice IBAN su cui effettuare i versamenti a mezzo bonifico bancario</a:t>
            </a:r>
            <a:endParaRPr lang="it-IT" sz="2400" dirty="0"/>
          </a:p>
          <a:p>
            <a:endParaRPr lang="it-IT" sz="24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141</a:t>
            </a:fld>
            <a:endParaRPr lang="it-IT"/>
          </a:p>
        </p:txBody>
      </p:sp>
    </p:spTree>
    <p:extLst>
      <p:ext uri="{BB962C8B-B14F-4D97-AF65-F5344CB8AC3E}">
        <p14:creationId xmlns:p14="http://schemas.microsoft.com/office/powerpoint/2010/main" val="135420315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Assegno maternità Comuni</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142</a:t>
            </a:fld>
            <a:endParaRPr lang="it-IT"/>
          </a:p>
        </p:txBody>
      </p:sp>
      <p:pic>
        <p:nvPicPr>
          <p:cNvPr id="6146" name="Picture 2" descr="C:\Users\Ettore\Desktop\download (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43200" y="1981200"/>
            <a:ext cx="3657600" cy="2753519"/>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piè di pagina 2"/>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396365011"/>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 di riferimento</a:t>
            </a:r>
            <a:endParaRPr lang="it-IT" dirty="0"/>
          </a:p>
        </p:txBody>
      </p:sp>
      <p:sp>
        <p:nvSpPr>
          <p:cNvPr id="3" name="Segnaposto contenuto 2"/>
          <p:cNvSpPr>
            <a:spLocks noGrp="1"/>
          </p:cNvSpPr>
          <p:nvPr>
            <p:ph idx="1"/>
          </p:nvPr>
        </p:nvSpPr>
        <p:spPr>
          <a:xfrm>
            <a:off x="457200" y="1295400"/>
            <a:ext cx="8382000" cy="4830763"/>
          </a:xfrm>
        </p:spPr>
        <p:txBody>
          <a:bodyPr/>
          <a:lstStyle/>
          <a:p>
            <a:r>
              <a:rPr lang="it-IT" sz="2000" dirty="0" smtClean="0"/>
              <a:t>Articolo 66 </a:t>
            </a:r>
            <a:r>
              <a:rPr lang="it-IT" sz="2000" dirty="0"/>
              <a:t>Legge 23 dicembre 1998, n. 448 </a:t>
            </a:r>
            <a:r>
              <a:rPr lang="it-IT" sz="2000" dirty="0" smtClean="0"/>
              <a:t>«Misure </a:t>
            </a:r>
            <a:r>
              <a:rPr lang="it-IT" sz="2000" dirty="0"/>
              <a:t>di finanza pubblica per la stabilizzazione e lo </a:t>
            </a:r>
            <a:r>
              <a:rPr lang="it-IT" sz="2000" dirty="0" smtClean="0"/>
              <a:t>sviluppo»</a:t>
            </a:r>
          </a:p>
          <a:p>
            <a:r>
              <a:rPr lang="it-IT" sz="2000" dirty="0"/>
              <a:t>Decreto Presidente Consiglio dei Ministri 21 dicembre 2000, n. 452 </a:t>
            </a:r>
            <a:r>
              <a:rPr lang="it-IT" sz="2000" dirty="0" smtClean="0"/>
              <a:t>«Regolamento </a:t>
            </a:r>
            <a:r>
              <a:rPr lang="it-IT" sz="2000" dirty="0"/>
              <a:t>recante disposizioni in materia di assegni di maternità e per il nucleo familiare, in attuazione dell'articolo 49 della Legge 22 dicembre 1999, n. 488, e degli articoli 65 e 66 della Legge 23 dicembre 1998, n. </a:t>
            </a:r>
            <a:r>
              <a:rPr lang="it-IT" sz="2000" dirty="0" smtClean="0"/>
              <a:t>448»</a:t>
            </a:r>
          </a:p>
          <a:p>
            <a:r>
              <a:rPr lang="it-IT" sz="2000" dirty="0"/>
              <a:t>Decreto legislativo 19 novembre 2007 n. 251 </a:t>
            </a:r>
            <a:r>
              <a:rPr lang="it-IT" sz="2000" dirty="0" smtClean="0"/>
              <a:t>«Attuazione </a:t>
            </a:r>
            <a:r>
              <a:rPr lang="it-IT" sz="2000" dirty="0"/>
              <a:t>della direttiva 2004/83/CE recante norme minime sull'attribuzione, a cittadini di </a:t>
            </a:r>
            <a:r>
              <a:rPr lang="it-IT" sz="2000" dirty="0" smtClean="0"/>
              <a:t>Paesi terzi </a:t>
            </a:r>
            <a:r>
              <a:rPr lang="it-IT" sz="2000" dirty="0"/>
              <a:t>o apolidi, della qualifica del rifugiato o di persona altrimenti bisognosa di </a:t>
            </a:r>
            <a:r>
              <a:rPr lang="it-IT" sz="2000" dirty="0" smtClean="0"/>
              <a:t>protezione internazionale</a:t>
            </a:r>
            <a:r>
              <a:rPr lang="it-IT" sz="2000" dirty="0"/>
              <a:t>, </a:t>
            </a:r>
            <a:r>
              <a:rPr lang="it-IT" sz="2000" dirty="0" smtClean="0"/>
              <a:t>nonché </a:t>
            </a:r>
            <a:r>
              <a:rPr lang="it-IT" sz="2000" dirty="0"/>
              <a:t>norme minime sul contenuto della protezione </a:t>
            </a:r>
            <a:r>
              <a:rPr lang="it-IT" sz="2000" dirty="0" smtClean="0"/>
              <a:t>riconosciuta»</a:t>
            </a:r>
          </a:p>
          <a:p>
            <a:pPr marL="0" indent="0">
              <a:buNone/>
            </a:pPr>
            <a:endParaRPr lang="it-IT" sz="2000" dirty="0" smtClean="0"/>
          </a:p>
          <a:p>
            <a:endParaRPr lang="it-IT" sz="2000" dirty="0" smtClean="0"/>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143</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19704217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 di riferimento</a:t>
            </a:r>
            <a:endParaRPr lang="it-IT" dirty="0"/>
          </a:p>
        </p:txBody>
      </p:sp>
      <p:sp>
        <p:nvSpPr>
          <p:cNvPr id="3" name="Segnaposto contenuto 2"/>
          <p:cNvSpPr>
            <a:spLocks noGrp="1"/>
          </p:cNvSpPr>
          <p:nvPr>
            <p:ph idx="1"/>
          </p:nvPr>
        </p:nvSpPr>
        <p:spPr/>
        <p:txBody>
          <a:bodyPr/>
          <a:lstStyle/>
          <a:p>
            <a:r>
              <a:rPr lang="it-IT" sz="2000" dirty="0"/>
              <a:t>Decreto Legislativo 26 marzo 2001, n. 151 "Testo Unico delle disposizioni legislative in materia di tutela e sostegno della maternità e della paternità, a norma dell'articolo 15 della Legge 8 marzo 2000, n. </a:t>
            </a:r>
            <a:r>
              <a:rPr lang="it-IT" sz="2000" dirty="0" smtClean="0"/>
              <a:t>53«</a:t>
            </a:r>
          </a:p>
          <a:p>
            <a:r>
              <a:rPr lang="it-IT" sz="2000" dirty="0" smtClean="0"/>
              <a:t>Decreto </a:t>
            </a:r>
            <a:r>
              <a:rPr lang="it-IT" sz="2000" dirty="0"/>
              <a:t>legislativo 19 novembre 2007 n. 251 </a:t>
            </a:r>
            <a:r>
              <a:rPr lang="it-IT" sz="2000" dirty="0" smtClean="0"/>
              <a:t>«Attuazione </a:t>
            </a:r>
            <a:r>
              <a:rPr lang="it-IT" sz="2000" dirty="0"/>
              <a:t>della direttiva 2004/83/CE recante norme minime sull'attribuzione, a cittadini di </a:t>
            </a:r>
            <a:r>
              <a:rPr lang="it-IT" sz="2000" dirty="0" smtClean="0"/>
              <a:t>Paesi terzi </a:t>
            </a:r>
            <a:r>
              <a:rPr lang="it-IT" sz="2000" dirty="0"/>
              <a:t>o apolidi, della qualifica del rifugiato o di persona altrimenti bisognosa di </a:t>
            </a:r>
            <a:r>
              <a:rPr lang="it-IT" sz="2000" dirty="0" smtClean="0"/>
              <a:t>protezione internazionale</a:t>
            </a:r>
            <a:r>
              <a:rPr lang="it-IT" sz="2000" dirty="0"/>
              <a:t>, </a:t>
            </a:r>
            <a:r>
              <a:rPr lang="it-IT" sz="2000" dirty="0" smtClean="0"/>
              <a:t>nonché </a:t>
            </a:r>
            <a:r>
              <a:rPr lang="it-IT" sz="2000" dirty="0"/>
              <a:t>norme minime sul contenuto della protezione riconosciuta</a:t>
            </a:r>
          </a:p>
          <a:p>
            <a:r>
              <a:rPr lang="it-IT" sz="2000" dirty="0"/>
              <a:t>Circolare INPS n. 35 del </a:t>
            </a:r>
            <a:r>
              <a:rPr lang="it-IT" sz="2000" dirty="0" smtClean="0"/>
              <a:t>28/02/2018 «Assegno </a:t>
            </a:r>
            <a:r>
              <a:rPr lang="it-IT" sz="2000" dirty="0"/>
              <a:t>per il nucleo familiare e assegno maternità concessi dai Comuni. Rivalutazione per l'anno 2018 della misura degli assegni e dei requisiti </a:t>
            </a:r>
            <a:r>
              <a:rPr lang="it-IT" sz="2000" dirty="0" smtClean="0"/>
              <a:t>economici»</a:t>
            </a:r>
            <a:endParaRPr lang="it-IT" sz="2000" dirty="0"/>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144</a:t>
            </a:fld>
            <a:endParaRPr lang="it-IT"/>
          </a:p>
        </p:txBody>
      </p:sp>
    </p:spTree>
    <p:extLst>
      <p:ext uri="{BB962C8B-B14F-4D97-AF65-F5344CB8AC3E}">
        <p14:creationId xmlns:p14="http://schemas.microsoft.com/office/powerpoint/2010/main" val="425128422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Di che cosa si tratta</a:t>
            </a:r>
            <a:endParaRPr lang="it-IT" dirty="0"/>
          </a:p>
        </p:txBody>
      </p:sp>
      <p:sp>
        <p:nvSpPr>
          <p:cNvPr id="3" name="Segnaposto contenuto 2"/>
          <p:cNvSpPr>
            <a:spLocks noGrp="1"/>
          </p:cNvSpPr>
          <p:nvPr>
            <p:ph idx="1"/>
          </p:nvPr>
        </p:nvSpPr>
        <p:spPr/>
        <p:txBody>
          <a:bodyPr/>
          <a:lstStyle/>
          <a:p>
            <a:r>
              <a:rPr lang="it-IT" sz="2000" dirty="0"/>
              <a:t>L’assegno di maternità (ai sensi dell'art. 74 della legge 26 marzo 2001, n. 151) viene concesso  dal Comune </a:t>
            </a:r>
            <a:r>
              <a:rPr lang="it-IT" sz="2000" dirty="0" smtClean="0"/>
              <a:t>ed </a:t>
            </a:r>
            <a:r>
              <a:rPr lang="it-IT" sz="2000" dirty="0"/>
              <a:t>erogato dall’INPS per ogni figlio nato nell'anno 2018.</a:t>
            </a:r>
          </a:p>
          <a:p>
            <a:r>
              <a:rPr lang="it-IT" sz="2000" dirty="0"/>
              <a:t>L’assegno è destinato alle madri sia in caso di nascita, che di affidamento preadottivo che di adozione nazionale o </a:t>
            </a:r>
            <a:r>
              <a:rPr lang="it-IT" sz="2000" dirty="0" smtClean="0"/>
              <a:t>internazionale.</a:t>
            </a:r>
          </a:p>
          <a:p>
            <a:r>
              <a:rPr lang="it-IT" sz="2000" dirty="0" smtClean="0"/>
              <a:t>L’assegno è destinato in misura intera alle madri casalinghe o disoccupate che non percepiscono alcuna forma di tutela economica di maternità dall’Inps o dal datore di lavoro oppure in quota differenziale alle madri che percepiscono un’indennità inferiore al valore dell’assegno concesso dal Comune.</a:t>
            </a:r>
          </a:p>
          <a:p>
            <a:r>
              <a:rPr lang="it-IT" sz="2000" dirty="0" smtClean="0"/>
              <a:t>L'importo </a:t>
            </a:r>
            <a:r>
              <a:rPr lang="it-IT" sz="2000" dirty="0"/>
              <a:t>dell'assegno mensile di maternità, spettante nella misura intera, per le nascite, gli affidamenti preadottivi e le adozioni senza affidamento avvenuti dal 01.01.2018 al 31.12.2018 è pari ad euro 342,62 per cinque mensilità e quindi complessive 1.713,10 euro.</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145</a:t>
            </a:fld>
            <a:endParaRPr lang="it-IT"/>
          </a:p>
        </p:txBody>
      </p:sp>
    </p:spTree>
    <p:extLst>
      <p:ext uri="{BB962C8B-B14F-4D97-AF65-F5344CB8AC3E}">
        <p14:creationId xmlns:p14="http://schemas.microsoft.com/office/powerpoint/2010/main" val="3485008455"/>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Quali i vincoli</a:t>
            </a:r>
            <a:endParaRPr lang="it-IT" dirty="0"/>
          </a:p>
        </p:txBody>
      </p:sp>
      <p:sp>
        <p:nvSpPr>
          <p:cNvPr id="3" name="Segnaposto contenuto 2"/>
          <p:cNvSpPr>
            <a:spLocks noGrp="1"/>
          </p:cNvSpPr>
          <p:nvPr>
            <p:ph idx="1"/>
          </p:nvPr>
        </p:nvSpPr>
        <p:spPr>
          <a:xfrm>
            <a:off x="457200" y="1600200"/>
            <a:ext cx="8534400" cy="4648200"/>
          </a:xfrm>
        </p:spPr>
        <p:txBody>
          <a:bodyPr/>
          <a:lstStyle/>
          <a:p>
            <a:pPr marL="0" indent="0">
              <a:buNone/>
            </a:pPr>
            <a:r>
              <a:rPr lang="it-IT" sz="2000" b="1" dirty="0"/>
              <a:t>a)</a:t>
            </a:r>
            <a:r>
              <a:rPr lang="it-IT" sz="2000" dirty="0"/>
              <a:t> Residenza nel Comune </a:t>
            </a:r>
            <a:r>
              <a:rPr lang="it-IT" sz="2000" b="1" dirty="0" smtClean="0"/>
              <a:t>al </a:t>
            </a:r>
            <a:r>
              <a:rPr lang="it-IT" sz="2000" b="1" dirty="0"/>
              <a:t>momento </a:t>
            </a:r>
            <a:r>
              <a:rPr lang="it-IT" sz="2000" dirty="0"/>
              <a:t>della presentazione della domanda;</a:t>
            </a:r>
          </a:p>
          <a:p>
            <a:pPr marL="0" indent="0">
              <a:buNone/>
            </a:pPr>
            <a:r>
              <a:rPr lang="it-IT" sz="2000" b="1" dirty="0"/>
              <a:t>b)</a:t>
            </a:r>
            <a:r>
              <a:rPr lang="it-IT" sz="2000" dirty="0"/>
              <a:t> Età del bambino non superiore a 6 mesi;</a:t>
            </a:r>
          </a:p>
          <a:p>
            <a:pPr marL="0" indent="0">
              <a:buNone/>
            </a:pPr>
            <a:r>
              <a:rPr lang="it-IT" sz="2000" b="1" dirty="0"/>
              <a:t>c)</a:t>
            </a:r>
            <a:r>
              <a:rPr lang="it-IT" sz="2000" dirty="0"/>
              <a:t> </a:t>
            </a:r>
            <a:r>
              <a:rPr lang="it-IT" sz="2000" dirty="0" smtClean="0"/>
              <a:t>assenza </a:t>
            </a:r>
            <a:r>
              <a:rPr lang="it-IT" sz="2000" dirty="0"/>
              <a:t>di trattamento economico per il congedo obbligatorio di maternità( che copre di norma dai 2 mesi prima del parto ai 3 mesi dopo la data effettiva del parto) o  con trattamento economico per il congedo di importo inferiore a quello dell’assegno del Comune(in questo caso occorre  fare richiesta per la differenza).</a:t>
            </a:r>
          </a:p>
          <a:p>
            <a:pPr marL="0" indent="0">
              <a:buNone/>
            </a:pPr>
            <a:r>
              <a:rPr lang="it-IT" sz="2000" b="1" dirty="0" smtClean="0"/>
              <a:t>d)</a:t>
            </a:r>
            <a:r>
              <a:rPr lang="it-IT" sz="2000" dirty="0"/>
              <a:t> nucleo famigliare con ISEE minorenni non  superiore a euro  17.141,45 per l'anno </a:t>
            </a:r>
            <a:r>
              <a:rPr lang="it-IT" sz="2000" dirty="0" smtClean="0"/>
              <a:t>2018</a:t>
            </a:r>
          </a:p>
          <a:p>
            <a:pPr marL="0" indent="0">
              <a:buNone/>
            </a:pPr>
            <a:r>
              <a:rPr lang="it-IT" sz="2000" dirty="0" smtClean="0"/>
              <a:t>f) Cittadinanza</a:t>
            </a:r>
            <a:r>
              <a:rPr lang="it-IT" sz="2000" dirty="0"/>
              <a:t>:</a:t>
            </a:r>
          </a:p>
          <a:p>
            <a:pPr indent="15875">
              <a:buFont typeface="Wingdings" pitchFamily="2" charset="2"/>
              <a:buChar char="ü"/>
            </a:pPr>
            <a:r>
              <a:rPr lang="it-IT" sz="2000" b="1" dirty="0"/>
              <a:t>cittadino italiano o comunitario</a:t>
            </a:r>
          </a:p>
          <a:p>
            <a:pPr indent="15875">
              <a:buFont typeface="Wingdings" pitchFamily="2" charset="2"/>
              <a:buChar char="ü"/>
            </a:pPr>
            <a:r>
              <a:rPr lang="it-IT" sz="2000" b="1" dirty="0"/>
              <a:t>cittadino non comunitario in possesso dello status di rifugiato politico o di protezione sussidiaria</a:t>
            </a:r>
          </a:p>
          <a:p>
            <a:pPr marL="0" indent="0">
              <a:buNone/>
            </a:pPr>
            <a:endParaRPr lang="it-IT" sz="2000" dirty="0"/>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146</a:t>
            </a:fld>
            <a:endParaRPr lang="it-IT"/>
          </a:p>
        </p:txBody>
      </p:sp>
    </p:spTree>
    <p:extLst>
      <p:ext uri="{BB962C8B-B14F-4D97-AF65-F5344CB8AC3E}">
        <p14:creationId xmlns:p14="http://schemas.microsoft.com/office/powerpoint/2010/main" val="201830025"/>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Quali vincoli</a:t>
            </a:r>
            <a:endParaRPr lang="it-IT" dirty="0"/>
          </a:p>
        </p:txBody>
      </p:sp>
      <p:sp>
        <p:nvSpPr>
          <p:cNvPr id="3" name="Segnaposto contenuto 2"/>
          <p:cNvSpPr>
            <a:spLocks noGrp="1"/>
          </p:cNvSpPr>
          <p:nvPr>
            <p:ph idx="1"/>
          </p:nvPr>
        </p:nvSpPr>
        <p:spPr>
          <a:xfrm>
            <a:off x="457200" y="1295400"/>
            <a:ext cx="8458200" cy="4830763"/>
          </a:xfrm>
        </p:spPr>
        <p:txBody>
          <a:bodyPr/>
          <a:lstStyle/>
          <a:p>
            <a:pPr marL="0" indent="87313">
              <a:buNone/>
            </a:pPr>
            <a:r>
              <a:rPr lang="it-IT" sz="2000" b="1" dirty="0" smtClean="0"/>
              <a:t>Cittadino </a:t>
            </a:r>
            <a:r>
              <a:rPr lang="it-IT" sz="2000" b="1" dirty="0"/>
              <a:t>extracomunitario in possesso di titolo di soggiorno   appartenente ad una delle seguenti tipologie:</a:t>
            </a:r>
            <a:endParaRPr lang="it-IT" sz="2000" dirty="0"/>
          </a:p>
          <a:p>
            <a:pPr marL="174625" indent="-174625" defTabSz="2349500">
              <a:buFont typeface="Wingdings" pitchFamily="2" charset="2"/>
              <a:buChar char="q"/>
            </a:pPr>
            <a:r>
              <a:rPr lang="it-IT" sz="2000" dirty="0" smtClean="0"/>
              <a:t> </a:t>
            </a:r>
            <a:r>
              <a:rPr lang="it-IT" sz="2000" dirty="0"/>
              <a:t>cittadino familiare di cittadino italiano/comunitario o di </a:t>
            </a:r>
            <a:r>
              <a:rPr lang="it-IT" sz="2000" dirty="0" smtClean="0"/>
              <a:t>    cittadino    </a:t>
            </a:r>
            <a:r>
              <a:rPr lang="it-IT" sz="2000" dirty="0"/>
              <a:t>  soggiornante di lungo periodo</a:t>
            </a:r>
          </a:p>
          <a:p>
            <a:pPr marL="174625" indent="-174625">
              <a:buFont typeface="Wingdings" pitchFamily="2" charset="2"/>
              <a:buChar char="q"/>
            </a:pPr>
            <a:r>
              <a:rPr lang="it-IT" sz="2000" dirty="0" smtClean="0"/>
              <a:t> cittadino titolare di Permesso di Soggiorno CE per Soggiornanti di lungo periodo in corso di validità</a:t>
            </a:r>
          </a:p>
          <a:p>
            <a:pPr marL="174625" indent="-174625" defTabSz="2349500">
              <a:buFont typeface="Wingdings" pitchFamily="2" charset="2"/>
              <a:buChar char="q"/>
            </a:pPr>
            <a:r>
              <a:rPr lang="it-IT" sz="2000" dirty="0" smtClean="0"/>
              <a:t> </a:t>
            </a:r>
            <a:r>
              <a:rPr lang="it-IT" sz="2000" dirty="0"/>
              <a:t>cittadino che ha soggiornato legalmente in almeno 2 stati membri </a:t>
            </a:r>
            <a:r>
              <a:rPr lang="it-IT" sz="2000" dirty="0" smtClean="0"/>
              <a:t>CE</a:t>
            </a:r>
          </a:p>
          <a:p>
            <a:pPr marL="174625" indent="-174625" defTabSz="2349500">
              <a:buFont typeface="Wingdings" pitchFamily="2" charset="2"/>
              <a:buChar char="q"/>
            </a:pPr>
            <a:r>
              <a:rPr lang="it-IT" sz="2000" dirty="0"/>
              <a:t> </a:t>
            </a:r>
            <a:r>
              <a:rPr lang="it-IT" sz="2000" dirty="0" smtClean="0"/>
              <a:t>cittadino </a:t>
            </a:r>
            <a:r>
              <a:rPr lang="it-IT" sz="2000" dirty="0"/>
              <a:t>lavoratore del Marocco, Tunisia, Algeria, Turchia, familiare o superstite (Accordo Euromediterraneo</a:t>
            </a:r>
            <a:r>
              <a:rPr lang="it-IT" sz="2000" dirty="0" smtClean="0"/>
              <a:t>)</a:t>
            </a:r>
          </a:p>
          <a:p>
            <a:pPr marL="174625" indent="-174625" defTabSz="2349500">
              <a:buFont typeface="Wingdings" pitchFamily="2" charset="2"/>
              <a:buChar char="q"/>
            </a:pPr>
            <a:r>
              <a:rPr lang="it-IT" sz="2000" dirty="0"/>
              <a:t> </a:t>
            </a:r>
            <a:r>
              <a:rPr lang="it-IT" sz="2000" dirty="0" smtClean="0"/>
              <a:t>cittadino </a:t>
            </a:r>
            <a:r>
              <a:rPr lang="it-IT" sz="2000" dirty="0"/>
              <a:t>titolare del permesso unico per lavoro o con autorizzazione al lavoro e familiari </a:t>
            </a:r>
            <a:endParaRPr lang="it-IT" sz="2000" dirty="0" smtClean="0"/>
          </a:p>
          <a:p>
            <a:pPr marL="174625" indent="-174625" defTabSz="2349500">
              <a:buFont typeface="Wingdings" pitchFamily="2" charset="2"/>
              <a:buChar char="q"/>
            </a:pPr>
            <a:r>
              <a:rPr lang="it-IT" sz="2000" dirty="0"/>
              <a:t> </a:t>
            </a:r>
            <a:r>
              <a:rPr lang="it-IT" sz="2000" dirty="0" smtClean="0"/>
              <a:t>cittadino </a:t>
            </a:r>
            <a:r>
              <a:rPr lang="it-IT" sz="2000" dirty="0"/>
              <a:t>apolide, familiare o superstite</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147</a:t>
            </a:fld>
            <a:endParaRPr lang="it-IT"/>
          </a:p>
        </p:txBody>
      </p:sp>
    </p:spTree>
    <p:extLst>
      <p:ext uri="{BB962C8B-B14F-4D97-AF65-F5344CB8AC3E}">
        <p14:creationId xmlns:p14="http://schemas.microsoft.com/office/powerpoint/2010/main" val="1651876074"/>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792162"/>
          </a:xfrm>
        </p:spPr>
        <p:txBody>
          <a:bodyPr/>
          <a:lstStyle/>
          <a:p>
            <a:r>
              <a:rPr lang="it-IT" dirty="0" smtClean="0"/>
              <a:t>Casi particolari</a:t>
            </a:r>
            <a:endParaRPr lang="it-IT" dirty="0"/>
          </a:p>
        </p:txBody>
      </p:sp>
      <p:sp>
        <p:nvSpPr>
          <p:cNvPr id="3" name="Segnaposto contenuto 2"/>
          <p:cNvSpPr>
            <a:spLocks noGrp="1"/>
          </p:cNvSpPr>
          <p:nvPr>
            <p:ph idx="1"/>
          </p:nvPr>
        </p:nvSpPr>
        <p:spPr>
          <a:xfrm>
            <a:off x="381000" y="990600"/>
            <a:ext cx="8534400" cy="5135563"/>
          </a:xfrm>
        </p:spPr>
        <p:txBody>
          <a:bodyPr/>
          <a:lstStyle/>
          <a:p>
            <a:pPr marL="0" indent="0">
              <a:buNone/>
            </a:pPr>
            <a:r>
              <a:rPr lang="it-IT" sz="1800" b="1" dirty="0"/>
              <a:t>1</a:t>
            </a:r>
            <a:r>
              <a:rPr lang="it-IT" sz="2000" b="1" dirty="0"/>
              <a:t>)</a:t>
            </a:r>
            <a:r>
              <a:rPr lang="it-IT" sz="2000" dirty="0"/>
              <a:t> </a:t>
            </a:r>
            <a:r>
              <a:rPr lang="it-IT" sz="1800" dirty="0"/>
              <a:t>se l'assegno è richiesto dalla madre adottiva occorre distinguere tra:</a:t>
            </a:r>
          </a:p>
          <a:p>
            <a:pPr marL="0" indent="0">
              <a:buNone/>
            </a:pPr>
            <a:r>
              <a:rPr lang="it-IT" sz="1800" dirty="0" smtClean="0"/>
              <a:t>a)</a:t>
            </a:r>
            <a:r>
              <a:rPr lang="it-IT" sz="1800" dirty="0"/>
              <a:t> adozione nazionale: l'adottato non deve avere un'età superiore a sei </a:t>
            </a:r>
            <a:r>
              <a:rPr lang="it-IT" sz="1800" dirty="0" smtClean="0"/>
              <a:t>anni</a:t>
            </a:r>
            <a:endParaRPr lang="it-IT" sz="1800" dirty="0"/>
          </a:p>
          <a:p>
            <a:pPr marL="0" indent="0">
              <a:buNone/>
            </a:pPr>
            <a:r>
              <a:rPr lang="it-IT" sz="1800" dirty="0" smtClean="0"/>
              <a:t>b)adozione </a:t>
            </a:r>
            <a:r>
              <a:rPr lang="it-IT" sz="1800" dirty="0"/>
              <a:t>internazionale: l'adottato non deve avere un'età superiore a </a:t>
            </a:r>
            <a:r>
              <a:rPr lang="it-IT" sz="1800" dirty="0" smtClean="0"/>
              <a:t>18 </a:t>
            </a:r>
            <a:r>
              <a:rPr lang="it-IT" sz="1800" dirty="0"/>
              <a:t>anni;</a:t>
            </a:r>
          </a:p>
          <a:p>
            <a:pPr marL="0" indent="0">
              <a:buNone/>
            </a:pPr>
            <a:r>
              <a:rPr lang="it-IT" sz="1800" b="1" dirty="0"/>
              <a:t>2)</a:t>
            </a:r>
            <a:r>
              <a:rPr lang="it-IT" sz="1800" dirty="0"/>
              <a:t>  se l'assegno è richiesto dalla madre affidataria (solo in caso di affido preadottivo), l’affidato non deve avere un’età superiore a sei </a:t>
            </a:r>
            <a:r>
              <a:rPr lang="it-IT" sz="1800" dirty="0" smtClean="0"/>
              <a:t>anni</a:t>
            </a:r>
            <a:endParaRPr lang="it-IT" sz="1800" dirty="0"/>
          </a:p>
          <a:p>
            <a:pPr marL="0" indent="0">
              <a:buNone/>
            </a:pPr>
            <a:r>
              <a:rPr lang="it-IT" sz="1800" b="1" dirty="0"/>
              <a:t>3)</a:t>
            </a:r>
            <a:r>
              <a:rPr lang="it-IT" sz="1800" dirty="0"/>
              <a:t>  se la madre o l’adottante o l’affidataria è deceduta oppure minorenne, la domanda viene presentata:</a:t>
            </a:r>
          </a:p>
          <a:p>
            <a:pPr marL="0" indent="0">
              <a:buNone/>
            </a:pPr>
            <a:r>
              <a:rPr lang="it-IT" sz="1800" dirty="0"/>
              <a:t>a</a:t>
            </a:r>
            <a:r>
              <a:rPr lang="it-IT" sz="1800" dirty="0" smtClean="0"/>
              <a:t>)</a:t>
            </a:r>
            <a:r>
              <a:rPr lang="it-IT" sz="1800" dirty="0"/>
              <a:t> dal padre, se il figlio è stato riconosciuto e si trova nella famiglia anagrafica del padre ed è soggetto alla sua potestà, oppure se vi sia affidamento esclusivo al </a:t>
            </a:r>
            <a:r>
              <a:rPr lang="it-IT" sz="1800" dirty="0" smtClean="0"/>
              <a:t>padre</a:t>
            </a:r>
            <a:endParaRPr lang="it-IT" sz="1800" dirty="0"/>
          </a:p>
          <a:p>
            <a:pPr marL="0" indent="0">
              <a:buNone/>
            </a:pPr>
            <a:r>
              <a:rPr lang="it-IT" sz="1800" dirty="0" smtClean="0"/>
              <a:t>b) dal </a:t>
            </a:r>
            <a:r>
              <a:rPr lang="it-IT" sz="1800" dirty="0"/>
              <a:t>padre, in caso di abbandono del neonato da parte della madre e affidamento esclusivo al padre; inoltre la madre deve risultare residente nel territorio dello Stato al momento del </a:t>
            </a:r>
            <a:r>
              <a:rPr lang="it-IT" sz="1800" dirty="0" smtClean="0"/>
              <a:t>parto</a:t>
            </a:r>
            <a:endParaRPr lang="it-IT" sz="1800" dirty="0"/>
          </a:p>
          <a:p>
            <a:pPr marL="0" indent="0">
              <a:buNone/>
            </a:pPr>
            <a:r>
              <a:rPr lang="it-IT" sz="1800" b="1" dirty="0"/>
              <a:t>4)</a:t>
            </a:r>
            <a:r>
              <a:rPr lang="it-IT" sz="1800" dirty="0"/>
              <a:t> quando la madre è minorenne e non ricorrono le condizioni di cui al punto 3), la domanda è presentata dal tutore o altro legale rappresentante.</a:t>
            </a:r>
          </a:p>
          <a:p>
            <a:pPr marL="0" indent="0">
              <a:buNone/>
            </a:pPr>
            <a:r>
              <a:rPr lang="it-IT" sz="1800" b="1" dirty="0"/>
              <a:t>5)</a:t>
            </a:r>
            <a:r>
              <a:rPr lang="it-IT" sz="1800" dirty="0"/>
              <a:t> nel caso in cui la madre abbia partorito dei gemelli, dovrà presentare una domanda di assegno di maternità per ciascun figlio</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148</a:t>
            </a:fld>
            <a:endParaRPr lang="it-IT"/>
          </a:p>
        </p:txBody>
      </p:sp>
    </p:spTree>
    <p:extLst>
      <p:ext uri="{BB962C8B-B14F-4D97-AF65-F5344CB8AC3E}">
        <p14:creationId xmlns:p14="http://schemas.microsoft.com/office/powerpoint/2010/main" val="336176242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Documenti da presentare</a:t>
            </a:r>
            <a:endParaRPr lang="it-IT" dirty="0"/>
          </a:p>
        </p:txBody>
      </p:sp>
      <p:sp>
        <p:nvSpPr>
          <p:cNvPr id="3" name="Segnaposto contenuto 2"/>
          <p:cNvSpPr>
            <a:spLocks noGrp="1"/>
          </p:cNvSpPr>
          <p:nvPr>
            <p:ph idx="1"/>
          </p:nvPr>
        </p:nvSpPr>
        <p:spPr/>
        <p:txBody>
          <a:bodyPr/>
          <a:lstStyle/>
          <a:p>
            <a:r>
              <a:rPr lang="it-IT" sz="2400" b="1" dirty="0" smtClean="0"/>
              <a:t>Copia </a:t>
            </a:r>
            <a:r>
              <a:rPr lang="it-IT" sz="2400" b="1" dirty="0"/>
              <a:t>fotostatica del documento d’identità del </a:t>
            </a:r>
            <a:r>
              <a:rPr lang="it-IT" sz="2400" b="1" dirty="0" smtClean="0"/>
              <a:t>firmatario </a:t>
            </a:r>
            <a:r>
              <a:rPr lang="it-IT" sz="2400" dirty="0" smtClean="0"/>
              <a:t>da </a:t>
            </a:r>
            <a:r>
              <a:rPr lang="it-IT" sz="2400" dirty="0"/>
              <a:t>presentare qualora la firma dell'intestatario non venga apposta alla presenza dell'addetto incaricato a ricevere la pratica.</a:t>
            </a:r>
          </a:p>
          <a:p>
            <a:r>
              <a:rPr lang="it-IT" sz="2400" b="1" dirty="0" smtClean="0"/>
              <a:t>Copia </a:t>
            </a:r>
            <a:r>
              <a:rPr lang="it-IT" sz="2400" b="1" dirty="0"/>
              <a:t>del permesso di soggiorno in corso di </a:t>
            </a:r>
            <a:r>
              <a:rPr lang="it-IT" sz="2400" b="1" dirty="0" smtClean="0"/>
              <a:t>validità </a:t>
            </a:r>
            <a:r>
              <a:rPr lang="it-IT" sz="2400" dirty="0" smtClean="0"/>
              <a:t>da </a:t>
            </a:r>
            <a:r>
              <a:rPr lang="it-IT" sz="2400" dirty="0"/>
              <a:t>presentare qualora il richiedente il beneficio sia in possesso dello status di rifugiato politico o di protezione sussidiaria</a:t>
            </a:r>
          </a:p>
          <a:p>
            <a:r>
              <a:rPr lang="it-IT" sz="2400" b="1" dirty="0" smtClean="0"/>
              <a:t>Copia </a:t>
            </a:r>
            <a:r>
              <a:rPr lang="it-IT" sz="2400" b="1" dirty="0"/>
              <a:t>del Codice IBAN su cui effettuare i versamenti a mezzo bonifico bancario</a:t>
            </a:r>
            <a:endParaRPr lang="it-IT" sz="2400" dirty="0"/>
          </a:p>
          <a:p>
            <a:endParaRPr lang="it-IT" sz="24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149</a:t>
            </a:fld>
            <a:endParaRPr lang="it-IT"/>
          </a:p>
        </p:txBody>
      </p:sp>
    </p:spTree>
    <p:extLst>
      <p:ext uri="{BB962C8B-B14F-4D97-AF65-F5344CB8AC3E}">
        <p14:creationId xmlns:p14="http://schemas.microsoft.com/office/powerpoint/2010/main" val="3695115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Modalità di attivazione</a:t>
            </a:r>
          </a:p>
        </p:txBody>
      </p:sp>
      <p:sp>
        <p:nvSpPr>
          <p:cNvPr id="3" name="Segnaposto contenuto 2"/>
          <p:cNvSpPr>
            <a:spLocks noGrp="1"/>
          </p:cNvSpPr>
          <p:nvPr>
            <p:ph idx="1"/>
          </p:nvPr>
        </p:nvSpPr>
        <p:spPr/>
        <p:txBody>
          <a:bodyPr/>
          <a:lstStyle/>
          <a:p>
            <a:pPr lvl="0"/>
            <a:r>
              <a:rPr lang="it-IT" b="1" dirty="0"/>
              <a:t>Direttamente da parte della persona interessata con proprio PIN dispositivo o rivolgendosi a Enti di Patronato</a:t>
            </a:r>
            <a:endParaRPr lang="it-IT" dirty="0"/>
          </a:p>
          <a:p>
            <a:pPr lvl="0"/>
            <a:r>
              <a:rPr lang="it-IT" b="1" dirty="0"/>
              <a:t>Come e quando: domanda on line entro sessantotto giorni dal verificarsi dello stato di disoccupazione involontaria</a:t>
            </a:r>
            <a:endParaRPr lang="it-IT" dirty="0"/>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15</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543634747"/>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Assegno maternità Stato</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150</a:t>
            </a:fld>
            <a:endParaRPr lang="it-IT"/>
          </a:p>
        </p:txBody>
      </p:sp>
      <p:pic>
        <p:nvPicPr>
          <p:cNvPr id="5122" name="Picture 2" descr="C:\Users\Ettore\Desktop\1131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1690688"/>
            <a:ext cx="5715000" cy="3476625"/>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464885058"/>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a:t>
            </a:r>
            <a:endParaRPr lang="it-IT" dirty="0"/>
          </a:p>
        </p:txBody>
      </p:sp>
      <p:sp>
        <p:nvSpPr>
          <p:cNvPr id="3" name="Segnaposto contenuto 2"/>
          <p:cNvSpPr>
            <a:spLocks noGrp="1"/>
          </p:cNvSpPr>
          <p:nvPr>
            <p:ph idx="1"/>
          </p:nvPr>
        </p:nvSpPr>
        <p:spPr>
          <a:xfrm>
            <a:off x="457200" y="1600200"/>
            <a:ext cx="8382000" cy="4648200"/>
          </a:xfrm>
        </p:spPr>
        <p:txBody>
          <a:bodyPr/>
          <a:lstStyle/>
          <a:p>
            <a:r>
              <a:rPr lang="it-IT" dirty="0"/>
              <a:t>L'assegno di maternità per lavori atipici e discontinui, anche </a:t>
            </a:r>
            <a:r>
              <a:rPr lang="it-IT" dirty="0" smtClean="0"/>
              <a:t>detto </a:t>
            </a:r>
            <a:r>
              <a:rPr lang="it-IT" b="1" dirty="0" smtClean="0"/>
              <a:t>assegno </a:t>
            </a:r>
            <a:r>
              <a:rPr lang="it-IT" b="1" dirty="0"/>
              <a:t>di maternità dello Stato</a:t>
            </a:r>
            <a:r>
              <a:rPr lang="it-IT" dirty="0"/>
              <a:t>, è una prestazione previdenziale a carico dello Stato, concessa ed erogata direttamente </a:t>
            </a:r>
            <a:r>
              <a:rPr lang="it-IT" dirty="0" smtClean="0"/>
              <a:t>da INPS </a:t>
            </a:r>
            <a:r>
              <a:rPr lang="it-IT" dirty="0"/>
              <a:t>(articolo 75 del decreto legislativo 26 marzo 2001, n. 151).</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151</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852350719"/>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Beneficiarie</a:t>
            </a:r>
            <a:endParaRPr lang="it-IT" dirty="0"/>
          </a:p>
        </p:txBody>
      </p:sp>
      <p:sp>
        <p:nvSpPr>
          <p:cNvPr id="3" name="Segnaposto contenuto 2"/>
          <p:cNvSpPr>
            <a:spLocks noGrp="1"/>
          </p:cNvSpPr>
          <p:nvPr>
            <p:ph idx="1"/>
          </p:nvPr>
        </p:nvSpPr>
        <p:spPr/>
        <p:txBody>
          <a:bodyPr/>
          <a:lstStyle/>
          <a:p>
            <a:r>
              <a:rPr lang="it-IT" sz="2000" dirty="0"/>
              <a:t>A differenza di quello erogato dal Comune di residenza, l’</a:t>
            </a:r>
            <a:r>
              <a:rPr lang="it-IT" sz="2000" b="1" dirty="0"/>
              <a:t>assegno di maternità </a:t>
            </a:r>
            <a:r>
              <a:rPr lang="it-IT" sz="2000" b="1" dirty="0" smtClean="0"/>
              <a:t> </a:t>
            </a:r>
            <a:r>
              <a:rPr lang="it-IT" sz="2000" b="1" dirty="0"/>
              <a:t>dello Stato</a:t>
            </a:r>
            <a:r>
              <a:rPr lang="it-IT" sz="2000" dirty="0"/>
              <a:t> è una prestazione rivolta alle </a:t>
            </a:r>
            <a:r>
              <a:rPr lang="it-IT" sz="2000" b="1" dirty="0"/>
              <a:t>mamme lavoratrici e precarie</a:t>
            </a:r>
            <a:r>
              <a:rPr lang="it-IT" sz="2000" dirty="0"/>
              <a:t>, italiane o straniere</a:t>
            </a:r>
            <a:r>
              <a:rPr lang="it-IT" sz="2000" dirty="0" smtClean="0"/>
              <a:t>.</a:t>
            </a:r>
          </a:p>
          <a:p>
            <a:r>
              <a:rPr lang="it-IT" sz="2000" dirty="0" smtClean="0"/>
              <a:t>L’assegno </a:t>
            </a:r>
            <a:r>
              <a:rPr lang="it-IT" sz="2000" dirty="0"/>
              <a:t>di maternità dello Stato spetta:</a:t>
            </a:r>
          </a:p>
          <a:p>
            <a:pPr indent="-71438">
              <a:buFont typeface="Wingdings" pitchFamily="2" charset="2"/>
              <a:buChar char="Ø"/>
            </a:pPr>
            <a:r>
              <a:rPr lang="it-IT" sz="2000" dirty="0"/>
              <a:t>alla madre, anche adottante;</a:t>
            </a:r>
          </a:p>
          <a:p>
            <a:pPr indent="-71438">
              <a:buFont typeface="Wingdings" pitchFamily="2" charset="2"/>
              <a:buChar char="Ø"/>
            </a:pPr>
            <a:r>
              <a:rPr lang="it-IT" sz="2000" dirty="0"/>
              <a:t>al padre, anche adottante;</a:t>
            </a:r>
          </a:p>
          <a:p>
            <a:pPr indent="-71438">
              <a:buFont typeface="Wingdings" pitchFamily="2" charset="2"/>
              <a:buChar char="Ø"/>
            </a:pPr>
            <a:r>
              <a:rPr lang="it-IT" sz="2000" dirty="0"/>
              <a:t>agli affidatari preadottivi;</a:t>
            </a:r>
          </a:p>
          <a:p>
            <a:pPr indent="-71438">
              <a:buFont typeface="Wingdings" pitchFamily="2" charset="2"/>
              <a:buChar char="Ø"/>
            </a:pPr>
            <a:r>
              <a:rPr lang="it-IT" sz="2000" dirty="0"/>
              <a:t>all'adottante non coniugato;</a:t>
            </a:r>
          </a:p>
          <a:p>
            <a:pPr indent="-71438">
              <a:buFont typeface="Wingdings" pitchFamily="2" charset="2"/>
              <a:buChar char="Ø"/>
            </a:pPr>
            <a:r>
              <a:rPr lang="it-IT" sz="2000" dirty="0"/>
              <a:t>al coniuge della madre adottante o dell'affidataria preadottiva;</a:t>
            </a:r>
          </a:p>
          <a:p>
            <a:pPr indent="-71438">
              <a:buFont typeface="Wingdings" pitchFamily="2" charset="2"/>
              <a:buChar char="Ø"/>
            </a:pPr>
            <a:r>
              <a:rPr lang="it-IT" sz="2000" dirty="0"/>
              <a:t>agli affidatari (non preadottivi) nel caso di non riconoscibilità o non riconoscimento da parte di entrambi i genitori.</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152</a:t>
            </a:fld>
            <a:endParaRPr lang="it-IT"/>
          </a:p>
        </p:txBody>
      </p:sp>
    </p:spTree>
    <p:extLst>
      <p:ext uri="{BB962C8B-B14F-4D97-AF65-F5344CB8AC3E}">
        <p14:creationId xmlns:p14="http://schemas.microsoft.com/office/powerpoint/2010/main" val="2847830502"/>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Requisiti</a:t>
            </a:r>
            <a:endParaRPr lang="it-IT" dirty="0"/>
          </a:p>
        </p:txBody>
      </p:sp>
      <p:sp>
        <p:nvSpPr>
          <p:cNvPr id="3" name="Segnaposto contenuto 2"/>
          <p:cNvSpPr>
            <a:spLocks noGrp="1"/>
          </p:cNvSpPr>
          <p:nvPr>
            <p:ph idx="1"/>
          </p:nvPr>
        </p:nvSpPr>
        <p:spPr>
          <a:xfrm>
            <a:off x="457200" y="1143000"/>
            <a:ext cx="8382000" cy="4953000"/>
          </a:xfrm>
        </p:spPr>
        <p:txBody>
          <a:bodyPr/>
          <a:lstStyle/>
          <a:p>
            <a:r>
              <a:rPr lang="it-IT" sz="2000" dirty="0" smtClean="0"/>
              <a:t>avere </a:t>
            </a:r>
            <a:r>
              <a:rPr lang="it-IT" sz="2000" dirty="0"/>
              <a:t>versato almeno 3 mesi di contributi per maternità negli ultimi 18 mesi e 9 mesi prima del parto o dell’ingresso del bambino nel nucleo familiare se adottato o in </a:t>
            </a:r>
            <a:r>
              <a:rPr lang="it-IT" sz="2000" dirty="0" smtClean="0"/>
              <a:t>affidamento</a:t>
            </a:r>
            <a:endParaRPr lang="it-IT" sz="2000" dirty="0"/>
          </a:p>
          <a:p>
            <a:r>
              <a:rPr lang="it-IT" sz="2000" dirty="0"/>
              <a:t>essere disoccupate oppure messe in mobilità o in cassa integrazione ma avere lavorato per almeno 3 </a:t>
            </a:r>
            <a:r>
              <a:rPr lang="it-IT" sz="2000" dirty="0" smtClean="0"/>
              <a:t>mesi. </a:t>
            </a:r>
            <a:r>
              <a:rPr lang="it-IT" sz="2000" dirty="0"/>
              <a:t>Tra il momento in cui hanno perso il lavoro e la data del parto non possono passare più di 9 </a:t>
            </a:r>
            <a:r>
              <a:rPr lang="it-IT" sz="2000" dirty="0" smtClean="0"/>
              <a:t>mesi</a:t>
            </a:r>
            <a:endParaRPr lang="it-IT" sz="2000" dirty="0"/>
          </a:p>
          <a:p>
            <a:r>
              <a:rPr lang="it-IT" sz="2000" dirty="0"/>
              <a:t>essere state licenziate o avere dato le dimissioni, avere lavorato per almeno 3 mesi ed avere lasciato l’attività nell’arco di tempo che va dai 18 mesi ai 9 mesi prima della data del parto;</a:t>
            </a:r>
          </a:p>
          <a:p>
            <a:r>
              <a:rPr lang="it-IT" sz="2000" dirty="0"/>
              <a:t>usufruire della </a:t>
            </a:r>
            <a:r>
              <a:rPr lang="it-IT" sz="2000" b="1" dirty="0"/>
              <a:t>gestione separata</a:t>
            </a:r>
            <a:r>
              <a:rPr lang="it-IT" sz="2000" dirty="0"/>
              <a:t>, con 3 mesi di contributi versati nei 12 mesi precedenti il congedo obbligatorio (ottavo mese di gravidanza) o anticipato per motivi di salute.</a:t>
            </a:r>
          </a:p>
          <a:p>
            <a:r>
              <a:rPr lang="it-IT" sz="2000" dirty="0" smtClean="0"/>
              <a:t>può </a:t>
            </a:r>
            <a:r>
              <a:rPr lang="it-IT" sz="2000" dirty="0"/>
              <a:t>beneficiare </a:t>
            </a:r>
            <a:r>
              <a:rPr lang="it-IT" sz="2000" b="1" dirty="0"/>
              <a:t>anche il padre</a:t>
            </a:r>
            <a:r>
              <a:rPr lang="it-IT" sz="2000" dirty="0"/>
              <a:t> che sostituisce la mamma per decesso, abbandono o affidamento esclusivo. I requisiti sono gli stessi della madre.</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153</a:t>
            </a:fld>
            <a:endParaRPr lang="it-IT"/>
          </a:p>
        </p:txBody>
      </p:sp>
    </p:spTree>
    <p:extLst>
      <p:ext uri="{BB962C8B-B14F-4D97-AF65-F5344CB8AC3E}">
        <p14:creationId xmlns:p14="http://schemas.microsoft.com/office/powerpoint/2010/main" val="2902614022"/>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Ammontare dell’assegno</a:t>
            </a:r>
            <a:endParaRPr lang="it-IT" dirty="0"/>
          </a:p>
        </p:txBody>
      </p:sp>
      <p:sp>
        <p:nvSpPr>
          <p:cNvPr id="3" name="Segnaposto contenuto 2"/>
          <p:cNvSpPr>
            <a:spLocks noGrp="1"/>
          </p:cNvSpPr>
          <p:nvPr>
            <p:ph idx="1"/>
          </p:nvPr>
        </p:nvSpPr>
        <p:spPr/>
        <p:txBody>
          <a:bodyPr/>
          <a:lstStyle/>
          <a:p>
            <a:pPr marL="0" indent="0" algn="just">
              <a:buNone/>
            </a:pPr>
            <a:r>
              <a:rPr lang="it-IT" sz="3600" dirty="0" smtClean="0"/>
              <a:t>Come </a:t>
            </a:r>
            <a:r>
              <a:rPr lang="it-IT" sz="3600" dirty="0"/>
              <a:t>per quello comunale, </a:t>
            </a:r>
            <a:r>
              <a:rPr lang="it-IT" sz="3600" dirty="0" smtClean="0"/>
              <a:t>l</a:t>
            </a:r>
            <a:r>
              <a:rPr lang="it-IT" sz="3600" b="1" dirty="0" smtClean="0"/>
              <a:t>’importo</a:t>
            </a:r>
            <a:r>
              <a:rPr lang="it-IT" sz="3600" b="1" dirty="0"/>
              <a:t> </a:t>
            </a:r>
            <a:r>
              <a:rPr lang="it-IT" sz="3600" dirty="0"/>
              <a:t>dell’</a:t>
            </a:r>
            <a:r>
              <a:rPr lang="it-IT" sz="3600" b="1" dirty="0"/>
              <a:t>assegno di maternità 2018 Stato</a:t>
            </a:r>
            <a:r>
              <a:rPr lang="it-IT" sz="3600" dirty="0"/>
              <a:t> è di 338,89 euro per 5 mensilità, mentre l’Isee di riferimento è di 16.954,95 euro.</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154</a:t>
            </a:fld>
            <a:endParaRPr lang="it-IT"/>
          </a:p>
        </p:txBody>
      </p:sp>
    </p:spTree>
    <p:extLst>
      <p:ext uri="{BB962C8B-B14F-4D97-AF65-F5344CB8AC3E}">
        <p14:creationId xmlns:p14="http://schemas.microsoft.com/office/powerpoint/2010/main" val="606071643"/>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Modalità</a:t>
            </a:r>
            <a:endParaRPr lang="it-IT" dirty="0"/>
          </a:p>
        </p:txBody>
      </p:sp>
      <p:sp>
        <p:nvSpPr>
          <p:cNvPr id="3" name="Segnaposto contenuto 2"/>
          <p:cNvSpPr>
            <a:spLocks noGrp="1"/>
          </p:cNvSpPr>
          <p:nvPr>
            <p:ph idx="1"/>
          </p:nvPr>
        </p:nvSpPr>
        <p:spPr/>
        <p:txBody>
          <a:bodyPr/>
          <a:lstStyle/>
          <a:p>
            <a:r>
              <a:rPr lang="it-IT" sz="2000" dirty="0"/>
              <a:t>Per presentare la</a:t>
            </a:r>
            <a:r>
              <a:rPr lang="it-IT" sz="2000" b="1" dirty="0"/>
              <a:t> domanda</a:t>
            </a:r>
            <a:r>
              <a:rPr lang="it-IT" sz="2000" dirty="0"/>
              <a:t> è necessario compilare un </a:t>
            </a:r>
            <a:r>
              <a:rPr lang="it-IT" sz="2000" b="1" dirty="0"/>
              <a:t>modulo Inps</a:t>
            </a:r>
            <a:r>
              <a:rPr lang="it-IT" sz="2000" dirty="0"/>
              <a:t> e trasmetterlo online mediante i servizi telematici dell’Istituto Nazionale di Previdenza. </a:t>
            </a:r>
            <a:endParaRPr lang="it-IT" sz="2000" dirty="0" smtClean="0"/>
          </a:p>
          <a:p>
            <a:r>
              <a:rPr lang="it-IT" sz="2000" dirty="0" smtClean="0"/>
              <a:t>È </a:t>
            </a:r>
            <a:r>
              <a:rPr lang="it-IT" sz="2000" dirty="0"/>
              <a:t>necessario, </a:t>
            </a:r>
            <a:r>
              <a:rPr lang="it-IT" sz="2000" dirty="0" smtClean="0"/>
              <a:t>per agire in autonomia, </a:t>
            </a:r>
            <a:r>
              <a:rPr lang="it-IT" sz="2000" dirty="0"/>
              <a:t>essere in possesso del </a:t>
            </a:r>
            <a:r>
              <a:rPr lang="it-IT" sz="2000" b="1" dirty="0"/>
              <a:t>codice Pin </a:t>
            </a:r>
            <a:r>
              <a:rPr lang="it-IT" sz="2000" b="1" dirty="0" smtClean="0"/>
              <a:t>dispositivo</a:t>
            </a:r>
            <a:r>
              <a:rPr lang="it-IT" sz="2000" dirty="0" smtClean="0"/>
              <a:t>. Alternativamente, tramite un </a:t>
            </a:r>
            <a:r>
              <a:rPr lang="it-IT" sz="2000" dirty="0"/>
              <a:t>Caf per la presentazione della richiesta e la successiva trasmissione telematica, anche tramite Pec, all’Inps.</a:t>
            </a:r>
          </a:p>
          <a:p>
            <a:r>
              <a:rPr lang="it-IT" sz="2000" dirty="0"/>
              <a:t>La domanda va presentata entro 6 mesi dalla nascita del bambino. Nei casi di adozione o di affidamento, i 6 mesi decorrono dalla data di ingresso del bambino nel nucleo familiare.</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155</a:t>
            </a:fld>
            <a:endParaRPr lang="it-IT"/>
          </a:p>
        </p:txBody>
      </p:sp>
    </p:spTree>
    <p:extLst>
      <p:ext uri="{BB962C8B-B14F-4D97-AF65-F5344CB8AC3E}">
        <p14:creationId xmlns:p14="http://schemas.microsoft.com/office/powerpoint/2010/main" val="1780023611"/>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Bonus bebè</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156</a:t>
            </a:fld>
            <a:endParaRPr lang="it-IT"/>
          </a:p>
        </p:txBody>
      </p:sp>
      <p:pic>
        <p:nvPicPr>
          <p:cNvPr id="4098" name="Picture 2" descr="C:\Users\Ettore\Desktop\bonus-bebe-e149026453564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1833563"/>
            <a:ext cx="4762500" cy="3190875"/>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072820515"/>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a:t>
            </a:r>
            <a:endParaRPr lang="it-IT" dirty="0"/>
          </a:p>
        </p:txBody>
      </p:sp>
      <p:sp>
        <p:nvSpPr>
          <p:cNvPr id="3" name="Segnaposto contenuto 2"/>
          <p:cNvSpPr>
            <a:spLocks noGrp="1"/>
          </p:cNvSpPr>
          <p:nvPr>
            <p:ph idx="1"/>
          </p:nvPr>
        </p:nvSpPr>
        <p:spPr/>
        <p:txBody>
          <a:bodyPr/>
          <a:lstStyle/>
          <a:p>
            <a:r>
              <a:rPr lang="it-IT" sz="2000" dirty="0" smtClean="0"/>
              <a:t>Art. </a:t>
            </a:r>
            <a:r>
              <a:rPr lang="it-IT" sz="2000" dirty="0"/>
              <a:t>1, comma 125, della legge 23 dicembre 2014, n. 190, recante: «Disposizioni per la formazione del bilancio annuale e pluriennale dello Stato (legge di </a:t>
            </a:r>
            <a:r>
              <a:rPr lang="it-IT" sz="2000" dirty="0" smtClean="0"/>
              <a:t>stabilità </a:t>
            </a:r>
            <a:r>
              <a:rPr lang="it-IT" sz="2000" dirty="0"/>
              <a:t>2015)»,</a:t>
            </a:r>
          </a:p>
          <a:p>
            <a:r>
              <a:rPr lang="it-IT" sz="2000" dirty="0" smtClean="0"/>
              <a:t>D.P.C.M</a:t>
            </a:r>
            <a:r>
              <a:rPr lang="it-IT" sz="2000" dirty="0"/>
              <a:t>. del 27.02.2015</a:t>
            </a:r>
            <a:r>
              <a:rPr lang="it-IT" sz="2000" dirty="0" smtClean="0"/>
              <a:t>.</a:t>
            </a:r>
            <a:r>
              <a:rPr lang="it-IT" sz="2000" dirty="0"/>
              <a:t> </a:t>
            </a:r>
            <a:r>
              <a:rPr lang="it-IT" sz="2000" dirty="0" smtClean="0"/>
              <a:t>«Disposizioni </a:t>
            </a:r>
            <a:r>
              <a:rPr lang="it-IT" sz="2000" dirty="0"/>
              <a:t>necessarie per l'attuazione dell'articolo 1, comma 125, della legge 23 dicembre 2014, n. 190, recante: «Disposizioni per la formazione del bilancio annuale e pluriennale dello Stato (legge di </a:t>
            </a:r>
            <a:r>
              <a:rPr lang="it-IT" sz="2000" dirty="0" smtClean="0"/>
              <a:t>stabilità </a:t>
            </a:r>
            <a:r>
              <a:rPr lang="it-IT" sz="2000" dirty="0"/>
              <a:t>2015)», che prevede un assegno al fine di incentivare la </a:t>
            </a:r>
            <a:r>
              <a:rPr lang="it-IT" sz="2000" dirty="0" smtClean="0"/>
              <a:t>natalità </a:t>
            </a:r>
            <a:r>
              <a:rPr lang="it-IT" sz="2000" dirty="0"/>
              <a:t>e contribuire alle spese per il suo </a:t>
            </a:r>
            <a:r>
              <a:rPr lang="it-IT" sz="2000" dirty="0" smtClean="0"/>
              <a:t>sostegno</a:t>
            </a:r>
          </a:p>
          <a:p>
            <a:r>
              <a:rPr lang="it-IT" sz="2000" dirty="0" smtClean="0"/>
              <a:t>Art. 1 comma 248 della legge </a:t>
            </a:r>
            <a:r>
              <a:rPr lang="it-IT" sz="2000" dirty="0"/>
              <a:t>27 dicembre 2017, n. </a:t>
            </a:r>
            <a:r>
              <a:rPr lang="it-IT" sz="2000" dirty="0" smtClean="0"/>
              <a:t>205 «Bilancio </a:t>
            </a:r>
            <a:r>
              <a:rPr lang="it-IT" sz="2000" dirty="0"/>
              <a:t>di previsione dello Stato per l'anno finanziario 2018 e bilancio pluriennale per il triennio </a:t>
            </a:r>
            <a:r>
              <a:rPr lang="it-IT" sz="2000" dirty="0" smtClean="0"/>
              <a:t>2018-2020»</a:t>
            </a:r>
          </a:p>
          <a:p>
            <a:r>
              <a:rPr lang="it-IT" sz="2000" dirty="0" smtClean="0"/>
              <a:t>Circolari </a:t>
            </a:r>
            <a:r>
              <a:rPr lang="it-IT" sz="2000" dirty="0"/>
              <a:t>Inps n. 93 del 08.05.2015 e </a:t>
            </a:r>
            <a:r>
              <a:rPr lang="it-IT" sz="2000" dirty="0" smtClean="0"/>
              <a:t>n</a:t>
            </a:r>
            <a:r>
              <a:rPr lang="it-IT" sz="2000" dirty="0"/>
              <a:t>. 50 del 19.03.2018.</a:t>
            </a:r>
          </a:p>
          <a:p>
            <a:endParaRPr lang="it-IT" sz="2000" dirty="0" smtClean="0"/>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157</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620326202"/>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Cos’è</a:t>
            </a:r>
            <a:endParaRPr lang="it-IT" dirty="0"/>
          </a:p>
        </p:txBody>
      </p:sp>
      <p:sp>
        <p:nvSpPr>
          <p:cNvPr id="3" name="Segnaposto contenuto 2"/>
          <p:cNvSpPr>
            <a:spLocks noGrp="1"/>
          </p:cNvSpPr>
          <p:nvPr>
            <p:ph idx="1"/>
          </p:nvPr>
        </p:nvSpPr>
        <p:spPr/>
        <p:txBody>
          <a:bodyPr/>
          <a:lstStyle/>
          <a:p>
            <a:r>
              <a:rPr lang="it-IT" sz="2400" dirty="0"/>
              <a:t>Il bonus bebè, meglio conosciuto come “</a:t>
            </a:r>
            <a:r>
              <a:rPr lang="it-IT" sz="2400" b="1" dirty="0"/>
              <a:t>assegno di natalità</a:t>
            </a:r>
            <a:r>
              <a:rPr lang="it-IT" sz="2400" dirty="0"/>
              <a:t>”, rappresenta un contributo economico riconosciuto dallo Stato, ed erogato dall’Inps, alle </a:t>
            </a:r>
            <a:r>
              <a:rPr lang="it-IT" sz="2400" b="1" dirty="0"/>
              <a:t>famiglie con basso reddito</a:t>
            </a:r>
            <a:r>
              <a:rPr lang="it-IT" sz="2400" dirty="0"/>
              <a:t>. </a:t>
            </a:r>
            <a:endParaRPr lang="it-IT" sz="2400" dirty="0" smtClean="0"/>
          </a:p>
          <a:p>
            <a:r>
              <a:rPr lang="it-IT" sz="2400" dirty="0" smtClean="0"/>
              <a:t>In </a:t>
            </a:r>
            <a:r>
              <a:rPr lang="it-IT" sz="2400" dirty="0"/>
              <a:t>particolar modo, il bonus bebè è diretto a tutte le </a:t>
            </a:r>
            <a:r>
              <a:rPr lang="it-IT" sz="2400" b="1" dirty="0"/>
              <a:t>neo mamme</a:t>
            </a:r>
            <a:r>
              <a:rPr lang="it-IT" sz="2400" dirty="0"/>
              <a:t>, mamme adottive o affidatarie, che rientrano in precisi limiti di reddito Isee ed è corrisposto per ogni bebè nato, adottato o in affido nell’anno di riferimento, nel caso specifico dal 1° gennaio 2018 al 31 dicembre 2018. </a:t>
            </a:r>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158</a:t>
            </a:fld>
            <a:endParaRPr lang="it-IT"/>
          </a:p>
        </p:txBody>
      </p:sp>
    </p:spTree>
    <p:extLst>
      <p:ext uri="{BB962C8B-B14F-4D97-AF65-F5344CB8AC3E}">
        <p14:creationId xmlns:p14="http://schemas.microsoft.com/office/powerpoint/2010/main" val="1701027889"/>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Ammontare</a:t>
            </a:r>
            <a:endParaRPr lang="it-IT" dirty="0"/>
          </a:p>
        </p:txBody>
      </p:sp>
      <p:sp>
        <p:nvSpPr>
          <p:cNvPr id="3" name="Segnaposto contenuto 2"/>
          <p:cNvSpPr>
            <a:spLocks noGrp="1"/>
          </p:cNvSpPr>
          <p:nvPr>
            <p:ph idx="1"/>
          </p:nvPr>
        </p:nvSpPr>
        <p:spPr/>
        <p:txBody>
          <a:bodyPr/>
          <a:lstStyle/>
          <a:p>
            <a:pPr marL="0" indent="0">
              <a:buNone/>
            </a:pPr>
            <a:r>
              <a:rPr lang="it-IT" sz="2800" dirty="0"/>
              <a:t>Con l’assegno di natalità possono essere erogati, a favore delle famiglie con figli nati, adottati o presi in affido nel 2018, i seguenti importi:</a:t>
            </a:r>
          </a:p>
          <a:p>
            <a:r>
              <a:rPr lang="it-IT" sz="2800" dirty="0"/>
              <a:t>80 euro al mese, per coloro che hanno un reddito Isee fino a 25 mila euro, per un totale annuale di 960 euro;</a:t>
            </a:r>
          </a:p>
          <a:p>
            <a:r>
              <a:rPr lang="it-IT" sz="2800" dirty="0"/>
              <a:t>160 euro al mese, per tutti coloro con un reddito sotto i 7mila euro, per un totale annuale di </a:t>
            </a:r>
            <a:r>
              <a:rPr lang="it-IT" sz="2800" dirty="0" smtClean="0"/>
              <a:t>1.920 </a:t>
            </a:r>
            <a:r>
              <a:rPr lang="it-IT" sz="2800" dirty="0"/>
              <a:t>euro.</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159</a:t>
            </a:fld>
            <a:endParaRPr lang="it-IT"/>
          </a:p>
        </p:txBody>
      </p:sp>
    </p:spTree>
    <p:extLst>
      <p:ext uri="{BB962C8B-B14F-4D97-AF65-F5344CB8AC3E}">
        <p14:creationId xmlns:p14="http://schemas.microsoft.com/office/powerpoint/2010/main" val="5032569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DIS - COLL</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16</a:t>
            </a:fld>
            <a:endParaRPr lang="it-IT"/>
          </a:p>
        </p:txBody>
      </p:sp>
      <p:pic>
        <p:nvPicPr>
          <p:cNvPr id="6146" name="Picture 2" descr="C:\Users\Ettore\Desktop\downlo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76400"/>
            <a:ext cx="5562600" cy="3276599"/>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1927857"/>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Beneficiarie</a:t>
            </a:r>
            <a:endParaRPr lang="it-IT" dirty="0"/>
          </a:p>
        </p:txBody>
      </p:sp>
      <p:sp>
        <p:nvSpPr>
          <p:cNvPr id="3" name="Segnaposto contenuto 2"/>
          <p:cNvSpPr>
            <a:spLocks noGrp="1"/>
          </p:cNvSpPr>
          <p:nvPr>
            <p:ph idx="1"/>
          </p:nvPr>
        </p:nvSpPr>
        <p:spPr/>
        <p:txBody>
          <a:bodyPr/>
          <a:lstStyle/>
          <a:p>
            <a:r>
              <a:rPr lang="it-IT" sz="2000" dirty="0" smtClean="0"/>
              <a:t>Hanno </a:t>
            </a:r>
            <a:r>
              <a:rPr lang="it-IT" sz="2000" dirty="0"/>
              <a:t>diritto </a:t>
            </a:r>
            <a:r>
              <a:rPr lang="it-IT" sz="2000" dirty="0" smtClean="0"/>
              <a:t>al </a:t>
            </a:r>
            <a:r>
              <a:rPr lang="it-IT" sz="2000" dirty="0"/>
              <a:t>contributo economico le neo mamme, anche adottive o affidatarie, che risultano essere:</a:t>
            </a:r>
          </a:p>
          <a:p>
            <a:pPr indent="15875">
              <a:buFont typeface="Wingdings" pitchFamily="2" charset="2"/>
              <a:buChar char="Ø"/>
            </a:pPr>
            <a:r>
              <a:rPr lang="it-IT" sz="2000" dirty="0"/>
              <a:t>cittadine italiane;</a:t>
            </a:r>
          </a:p>
          <a:p>
            <a:pPr indent="15875">
              <a:buFont typeface="Wingdings" pitchFamily="2" charset="2"/>
              <a:buChar char="Ø"/>
            </a:pPr>
            <a:r>
              <a:rPr lang="it-IT" sz="2000" dirty="0"/>
              <a:t>cittadine di uno Stato membro dell’Unione Europea;</a:t>
            </a:r>
          </a:p>
          <a:p>
            <a:pPr marL="631825" indent="-273050">
              <a:buFont typeface="Wingdings" pitchFamily="2" charset="2"/>
              <a:buChar char="Ø"/>
            </a:pPr>
            <a:r>
              <a:rPr lang="it-IT" sz="2000" dirty="0"/>
              <a:t>cittadine extracomunitarie munite di regolare permesso di soggiorno o carta di soggiorno.</a:t>
            </a:r>
          </a:p>
          <a:p>
            <a:r>
              <a:rPr lang="it-IT" sz="2000" dirty="0"/>
              <a:t>essere diventati genitori di figli nati, adottati o in affido, a partire dal 1° gennaio del 2018;</a:t>
            </a:r>
          </a:p>
          <a:p>
            <a:r>
              <a:rPr lang="it-IT" sz="2000" dirty="0"/>
              <a:t>essere residenti in Italia;</a:t>
            </a:r>
          </a:p>
          <a:p>
            <a:r>
              <a:rPr lang="it-IT" sz="2000" dirty="0"/>
              <a:t>essere conviventi con il figlio; genitore e figlio, cioè, devono essere coabitanti ed avere dimora abituale nello stesso comune.</a:t>
            </a:r>
          </a:p>
          <a:p>
            <a:pPr marL="0" indent="0">
              <a:buNone/>
            </a:pP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160</a:t>
            </a:fld>
            <a:endParaRPr lang="it-IT"/>
          </a:p>
        </p:txBody>
      </p:sp>
    </p:spTree>
    <p:extLst>
      <p:ext uri="{BB962C8B-B14F-4D97-AF65-F5344CB8AC3E}">
        <p14:creationId xmlns:p14="http://schemas.microsoft.com/office/powerpoint/2010/main" val="4150457188"/>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Termini presentazione</a:t>
            </a:r>
            <a:endParaRPr lang="it-IT" dirty="0"/>
          </a:p>
        </p:txBody>
      </p:sp>
      <p:sp>
        <p:nvSpPr>
          <p:cNvPr id="3" name="Segnaposto contenuto 2"/>
          <p:cNvSpPr>
            <a:spLocks noGrp="1"/>
          </p:cNvSpPr>
          <p:nvPr>
            <p:ph idx="1"/>
          </p:nvPr>
        </p:nvSpPr>
        <p:spPr/>
        <p:txBody>
          <a:bodyPr/>
          <a:lstStyle/>
          <a:p>
            <a:r>
              <a:rPr lang="it-IT" sz="2000" dirty="0"/>
              <a:t>La domanda per l’assegno di natalità deve essere presenta entro 90 giorni dalla nascita del bambino, o nel caso di affido o di adozione dal giorno di entrata a far parte della famiglia.</a:t>
            </a:r>
          </a:p>
          <a:p>
            <a:r>
              <a:rPr lang="it-IT" sz="2000" dirty="0"/>
              <a:t>Nel caso di inosservanza di tale termine, ovvero di richiesta oltre i 90 giorni, il bonus verrebbe corrisposto non a far data dalla nascita del bambino, bensì a partire dall’inoltro del modulo di richiesta per via telematica.</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161</a:t>
            </a:fld>
            <a:endParaRPr lang="it-IT"/>
          </a:p>
        </p:txBody>
      </p:sp>
    </p:spTree>
    <p:extLst>
      <p:ext uri="{BB962C8B-B14F-4D97-AF65-F5344CB8AC3E}">
        <p14:creationId xmlns:p14="http://schemas.microsoft.com/office/powerpoint/2010/main" val="2850849894"/>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Bonus mamma domani 2018</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162</a:t>
            </a:fld>
            <a:endParaRPr lang="it-IT"/>
          </a:p>
        </p:txBody>
      </p:sp>
      <p:pic>
        <p:nvPicPr>
          <p:cNvPr id="3074" name="Picture 2" descr="C:\Users\Ettore\Desktop\mamma-domani-bonu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905000"/>
            <a:ext cx="6858000" cy="409575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868473907"/>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a:t>
            </a:r>
            <a:endParaRPr lang="it-IT" dirty="0"/>
          </a:p>
        </p:txBody>
      </p:sp>
      <p:sp>
        <p:nvSpPr>
          <p:cNvPr id="3" name="Segnaposto contenuto 2"/>
          <p:cNvSpPr>
            <a:spLocks noGrp="1"/>
          </p:cNvSpPr>
          <p:nvPr>
            <p:ph idx="1"/>
          </p:nvPr>
        </p:nvSpPr>
        <p:spPr/>
        <p:txBody>
          <a:bodyPr/>
          <a:lstStyle/>
          <a:p>
            <a:r>
              <a:rPr lang="it-IT" sz="2800" b="1" dirty="0" smtClean="0"/>
              <a:t>Articolo 1, comma 353 legge </a:t>
            </a:r>
            <a:r>
              <a:rPr lang="it-IT" sz="2800" b="1" dirty="0"/>
              <a:t>11 dicembre 2016, n. </a:t>
            </a:r>
            <a:r>
              <a:rPr lang="it-IT" sz="2800" b="1" dirty="0" smtClean="0"/>
              <a:t>232 «</a:t>
            </a:r>
            <a:r>
              <a:rPr lang="it-IT" sz="2800" dirty="0" smtClean="0"/>
              <a:t>Bilancio </a:t>
            </a:r>
            <a:r>
              <a:rPr lang="it-IT" sz="2800" dirty="0"/>
              <a:t>di previsione dello Stato per l'anno finanziario 2017 e bilancio pluriennale per il triennio </a:t>
            </a:r>
            <a:r>
              <a:rPr lang="it-IT" sz="2800" dirty="0" smtClean="0"/>
              <a:t>2017-2019</a:t>
            </a:r>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163</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785416737"/>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Cos’è</a:t>
            </a:r>
            <a:endParaRPr lang="it-IT" dirty="0"/>
          </a:p>
        </p:txBody>
      </p:sp>
      <p:sp>
        <p:nvSpPr>
          <p:cNvPr id="3" name="Segnaposto contenuto 2"/>
          <p:cNvSpPr>
            <a:spLocks noGrp="1"/>
          </p:cNvSpPr>
          <p:nvPr>
            <p:ph idx="1"/>
          </p:nvPr>
        </p:nvSpPr>
        <p:spPr/>
        <p:txBody>
          <a:bodyPr/>
          <a:lstStyle/>
          <a:p>
            <a:r>
              <a:rPr lang="it-IT" sz="2400" dirty="0"/>
              <a:t>Il premio alla nascita di 800 euro (bonus mamma domani) viene corrisposto dall’INPS per la nascita o l’adozione di un minore, a partire dal 1° gennaio 2017, su domanda della futura madre al compimento del settimo mese di gravidanza (inizio dell’ottavo mese di gravidanza) o alla nascita, adozione o affidamento preadottivo.</a:t>
            </a:r>
          </a:p>
          <a:p>
            <a:r>
              <a:rPr lang="it-IT" sz="2400" dirty="0"/>
              <a:t>Il premio non concorre alla formazione del reddito complessivo di cui all'articolo 8 del Testo Unico delle imposte sui redditi.</a:t>
            </a:r>
          </a:p>
          <a:p>
            <a:pPr marL="0" indent="0">
              <a:buNone/>
            </a:pPr>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164</a:t>
            </a:fld>
            <a:endParaRPr lang="it-IT"/>
          </a:p>
        </p:txBody>
      </p:sp>
    </p:spTree>
    <p:extLst>
      <p:ext uri="{BB962C8B-B14F-4D97-AF65-F5344CB8AC3E}">
        <p14:creationId xmlns:p14="http://schemas.microsoft.com/office/powerpoint/2010/main" val="1802452497"/>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Beneficiarie</a:t>
            </a:r>
            <a:endParaRPr lang="it-IT" dirty="0"/>
          </a:p>
        </p:txBody>
      </p:sp>
      <p:sp>
        <p:nvSpPr>
          <p:cNvPr id="3" name="Segnaposto contenuto 2"/>
          <p:cNvSpPr>
            <a:spLocks noGrp="1"/>
          </p:cNvSpPr>
          <p:nvPr>
            <p:ph idx="1"/>
          </p:nvPr>
        </p:nvSpPr>
        <p:spPr/>
        <p:txBody>
          <a:bodyPr/>
          <a:lstStyle/>
          <a:p>
            <a:r>
              <a:rPr lang="it-IT" sz="2000" dirty="0"/>
              <a:t>La </a:t>
            </a:r>
            <a:r>
              <a:rPr lang="it-IT" sz="2000" dirty="0" smtClean="0"/>
              <a:t>prestazione </a:t>
            </a:r>
            <a:r>
              <a:rPr lang="it-IT" sz="2000" dirty="0"/>
              <a:t>è rivolta alle donne in gravidanza o alle madri per uno dei seguenti eventi verificatisi dal 1° gennaio 2017:</a:t>
            </a:r>
          </a:p>
          <a:p>
            <a:pPr indent="15875">
              <a:buFont typeface="Wingdings" pitchFamily="2" charset="2"/>
              <a:buChar char="q"/>
            </a:pPr>
            <a:r>
              <a:rPr lang="it-IT" sz="2000" dirty="0"/>
              <a:t>compimento del settimo mese di gravidanza;</a:t>
            </a:r>
          </a:p>
          <a:p>
            <a:pPr indent="15875">
              <a:buFont typeface="Wingdings" pitchFamily="2" charset="2"/>
              <a:buChar char="q"/>
            </a:pPr>
            <a:r>
              <a:rPr lang="it-IT" sz="2000" dirty="0"/>
              <a:t>parto, anche se antecedente all’inizio dell’ottavo mese di gravidanza;</a:t>
            </a:r>
          </a:p>
          <a:p>
            <a:pPr indent="15875">
              <a:buFont typeface="Wingdings" pitchFamily="2" charset="2"/>
              <a:buChar char="q"/>
            </a:pPr>
            <a:r>
              <a:rPr lang="it-IT" sz="2000" dirty="0"/>
              <a:t>adozione nazionale o internazionale del minore, disposta con sentenza divenuta definitiva </a:t>
            </a:r>
            <a:r>
              <a:rPr lang="it-IT" sz="2000" dirty="0" smtClean="0"/>
              <a:t>ex </a:t>
            </a:r>
            <a:r>
              <a:rPr lang="it-IT" sz="2000" dirty="0"/>
              <a:t>legge 4 maggio 1983, n. 184;</a:t>
            </a:r>
          </a:p>
          <a:p>
            <a:pPr indent="15875">
              <a:buFont typeface="Wingdings" pitchFamily="2" charset="2"/>
              <a:buChar char="q"/>
            </a:pPr>
            <a:r>
              <a:rPr lang="it-IT" sz="2000" dirty="0"/>
              <a:t>affidamento preadottivo nazionale disposto con ordinanza ai sensi dell’art. 22, c. 6, l. 184/1983 o affidamento preadottivo internazionale ai sensi dell’art. 34, l. 184/1983.</a:t>
            </a:r>
          </a:p>
          <a:p>
            <a:pPr indent="15875">
              <a:buFont typeface="Wingdings" pitchFamily="2" charset="2"/>
              <a:buChar char="q"/>
            </a:pPr>
            <a:r>
              <a:rPr lang="it-IT" sz="2000" dirty="0"/>
              <a:t>Il beneficio è concesso in un’unica soluzione per ogni evento (gravidanza, parto, adozione o affidamento) e in relazione a ogni figlio nato, adottato o affidato.</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165</a:t>
            </a:fld>
            <a:endParaRPr lang="it-IT"/>
          </a:p>
        </p:txBody>
      </p:sp>
    </p:spTree>
    <p:extLst>
      <p:ext uri="{BB962C8B-B14F-4D97-AF65-F5344CB8AC3E}">
        <p14:creationId xmlns:p14="http://schemas.microsoft.com/office/powerpoint/2010/main" val="1995628971"/>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Quanto spetta</a:t>
            </a:r>
            <a:endParaRPr lang="it-IT" dirty="0"/>
          </a:p>
        </p:txBody>
      </p:sp>
      <p:sp>
        <p:nvSpPr>
          <p:cNvPr id="3" name="Segnaposto contenuto 2"/>
          <p:cNvSpPr>
            <a:spLocks noGrp="1"/>
          </p:cNvSpPr>
          <p:nvPr>
            <p:ph idx="1"/>
          </p:nvPr>
        </p:nvSpPr>
        <p:spPr/>
        <p:txBody>
          <a:bodyPr/>
          <a:lstStyle/>
          <a:p>
            <a:r>
              <a:rPr lang="it-IT" sz="2800" dirty="0"/>
              <a:t>L’importo dell’assegno è di </a:t>
            </a:r>
            <a:r>
              <a:rPr lang="it-IT" sz="2800" b="1" dirty="0"/>
              <a:t>800 euro</a:t>
            </a:r>
            <a:r>
              <a:rPr lang="it-IT" sz="2800" dirty="0"/>
              <a:t>.</a:t>
            </a:r>
          </a:p>
          <a:p>
            <a:r>
              <a:rPr lang="it-IT" sz="2800" dirty="0"/>
              <a:t>Le modalità di pagamento previste sono:</a:t>
            </a:r>
          </a:p>
          <a:p>
            <a:pPr indent="-71438">
              <a:buFont typeface="Wingdings" pitchFamily="2" charset="2"/>
              <a:buChar char="q"/>
            </a:pPr>
            <a:r>
              <a:rPr lang="it-IT" sz="2800" dirty="0"/>
              <a:t>bonifico domiciliato presso ufficio postale;</a:t>
            </a:r>
          </a:p>
          <a:p>
            <a:pPr indent="-71438">
              <a:buFont typeface="Wingdings" pitchFamily="2" charset="2"/>
              <a:buChar char="q"/>
            </a:pPr>
            <a:r>
              <a:rPr lang="it-IT" sz="2800" dirty="0"/>
              <a:t>accredito su conto corrente bancario;</a:t>
            </a:r>
          </a:p>
          <a:p>
            <a:pPr indent="-71438">
              <a:buFont typeface="Wingdings" pitchFamily="2" charset="2"/>
              <a:buChar char="q"/>
            </a:pPr>
            <a:r>
              <a:rPr lang="it-IT" sz="2800" dirty="0"/>
              <a:t>accredito su conto corrente postale;</a:t>
            </a:r>
          </a:p>
          <a:p>
            <a:pPr indent="-71438">
              <a:buFont typeface="Wingdings" pitchFamily="2" charset="2"/>
              <a:buChar char="q"/>
            </a:pPr>
            <a:r>
              <a:rPr lang="it-IT" sz="2800" dirty="0"/>
              <a:t>libretto postale;</a:t>
            </a:r>
          </a:p>
          <a:p>
            <a:pPr indent="-71438">
              <a:buFont typeface="Wingdings" pitchFamily="2" charset="2"/>
              <a:buChar char="q"/>
            </a:pPr>
            <a:r>
              <a:rPr lang="it-IT" sz="2800" dirty="0"/>
              <a:t>carta prepagata con IBAN.</a:t>
            </a:r>
          </a:p>
          <a:p>
            <a:r>
              <a:rPr lang="it-IT" sz="2800" dirty="0"/>
              <a:t>Per tutti i pagamenti, eccetto bonifico domiciliato presso ufficio postale, è richiesto il codice IBAN.</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166</a:t>
            </a:fld>
            <a:endParaRPr lang="it-IT"/>
          </a:p>
        </p:txBody>
      </p:sp>
    </p:spTree>
    <p:extLst>
      <p:ext uri="{BB962C8B-B14F-4D97-AF65-F5344CB8AC3E}">
        <p14:creationId xmlns:p14="http://schemas.microsoft.com/office/powerpoint/2010/main" val="495424118"/>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Requisiti e modalità</a:t>
            </a:r>
            <a:endParaRPr lang="it-IT" dirty="0"/>
          </a:p>
        </p:txBody>
      </p:sp>
      <p:sp>
        <p:nvSpPr>
          <p:cNvPr id="3" name="Segnaposto contenuto 2"/>
          <p:cNvSpPr>
            <a:spLocks noGrp="1"/>
          </p:cNvSpPr>
          <p:nvPr>
            <p:ph idx="1"/>
          </p:nvPr>
        </p:nvSpPr>
        <p:spPr/>
        <p:txBody>
          <a:bodyPr/>
          <a:lstStyle/>
          <a:p>
            <a:r>
              <a:rPr lang="it-IT" sz="2800" dirty="0"/>
              <a:t>Le gestanti e madri, cittadine italiane, comunitarie o non comunitarie, devono essere regolarmente presenti e residenti in Italia</a:t>
            </a:r>
            <a:r>
              <a:rPr lang="it-IT" sz="2800" dirty="0" smtClean="0"/>
              <a:t>.</a:t>
            </a:r>
          </a:p>
          <a:p>
            <a:r>
              <a:rPr lang="it-IT" sz="2800" dirty="0"/>
              <a:t>La domanda deve essere presentata dopo il compimento del settimo mese di gravidanza e comunque, improrogabilmente </a:t>
            </a:r>
            <a:r>
              <a:rPr lang="it-IT" sz="2800" b="1" dirty="0"/>
              <a:t>entro un anno dal verificarsi dell’evento </a:t>
            </a:r>
            <a:r>
              <a:rPr lang="it-IT" sz="2800" dirty="0"/>
              <a:t>(nascita, adozione o affidamento).</a:t>
            </a:r>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167</a:t>
            </a:fld>
            <a:endParaRPr lang="it-IT"/>
          </a:p>
        </p:txBody>
      </p:sp>
    </p:spTree>
    <p:extLst>
      <p:ext uri="{BB962C8B-B14F-4D97-AF65-F5344CB8AC3E}">
        <p14:creationId xmlns:p14="http://schemas.microsoft.com/office/powerpoint/2010/main" val="1369142340"/>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Fondo credito nuovi nati</a:t>
            </a:r>
          </a:p>
        </p:txBody>
      </p:sp>
      <p:sp>
        <p:nvSpPr>
          <p:cNvPr id="3" name="Segnaposto contenuto 2"/>
          <p:cNvSpPr>
            <a:spLocks noGrp="1"/>
          </p:cNvSpPr>
          <p:nvPr>
            <p:ph idx="1"/>
          </p:nvPr>
        </p:nvSpPr>
        <p:spPr/>
        <p:txBody>
          <a:bodyPr/>
          <a:lstStyle/>
          <a:p>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168</a:t>
            </a:fld>
            <a:endParaRPr lang="it-IT"/>
          </a:p>
        </p:txBody>
      </p:sp>
      <p:pic>
        <p:nvPicPr>
          <p:cNvPr id="2050" name="Picture 2" descr="C:\Users\Ettore\Desktop\fondo-di-credito-per-i-nuovi-nati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371600"/>
            <a:ext cx="3581400" cy="4466705"/>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91517905"/>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a:t>
            </a:r>
            <a:endParaRPr lang="it-IT" dirty="0"/>
          </a:p>
        </p:txBody>
      </p:sp>
      <p:sp>
        <p:nvSpPr>
          <p:cNvPr id="3" name="Segnaposto contenuto 2"/>
          <p:cNvSpPr>
            <a:spLocks noGrp="1"/>
          </p:cNvSpPr>
          <p:nvPr>
            <p:ph idx="1"/>
          </p:nvPr>
        </p:nvSpPr>
        <p:spPr/>
        <p:txBody>
          <a:bodyPr/>
          <a:lstStyle/>
          <a:p>
            <a:r>
              <a:rPr lang="it-IT" sz="2800" dirty="0"/>
              <a:t>È un fondo di garanzia, istituito (legge Bilancio 2017, articolo 1 commi 348 e 349) presso la Presidenza del Consiglio dei ministri, per favorire l’accesso al credito per famiglie con uno o più figli, nati o adottati dal 1° gennaio 2017. </a:t>
            </a:r>
            <a:endParaRPr lang="it-IT" sz="2800" dirty="0" smtClean="0"/>
          </a:p>
          <a:p>
            <a:r>
              <a:rPr lang="it-IT" sz="2800" dirty="0" smtClean="0"/>
              <a:t>Decreto 8 giugno 2017 «Fondo di sostegno alla natalità»</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169</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330877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b="1" dirty="0"/>
              <a:t>Indennità di disoccupazione – DIS-COLL</a:t>
            </a:r>
          </a:p>
        </p:txBody>
      </p:sp>
      <p:sp>
        <p:nvSpPr>
          <p:cNvPr id="3" name="Segnaposto contenuto 2"/>
          <p:cNvSpPr>
            <a:spLocks noGrp="1"/>
          </p:cNvSpPr>
          <p:nvPr>
            <p:ph idx="1"/>
          </p:nvPr>
        </p:nvSpPr>
        <p:spPr>
          <a:xfrm>
            <a:off x="457200" y="1371600"/>
            <a:ext cx="8229600" cy="4754563"/>
          </a:xfrm>
        </p:spPr>
        <p:txBody>
          <a:bodyPr/>
          <a:lstStyle/>
          <a:p>
            <a:pPr marL="0" indent="0" algn="ctr">
              <a:buNone/>
            </a:pPr>
            <a:r>
              <a:rPr lang="it-IT" dirty="0"/>
              <a:t>Normativa di riferimento</a:t>
            </a:r>
          </a:p>
          <a:p>
            <a:r>
              <a:rPr lang="it-IT" sz="2000" dirty="0"/>
              <a:t>D. Lgs. 4 marzo 2015, n. 22 «Disposizioni per il riordino della normativa in materia di ammortizzatori sociali in caso di disoccupazione involontaria e di ricollocazione dei lavoratori disoccupati, in attuazione della legge 10 dicembre 2014, n. 183»</a:t>
            </a:r>
          </a:p>
          <a:p>
            <a:r>
              <a:rPr lang="it-IT" sz="2000" dirty="0"/>
              <a:t>Circolare I.N.P.S. 27 aprile 2015, n. 83</a:t>
            </a:r>
          </a:p>
          <a:p>
            <a:r>
              <a:rPr lang="it-IT" sz="2000" dirty="0"/>
              <a:t>Circolare I.N.P.S. 5 maggio 106, n. 74</a:t>
            </a:r>
          </a:p>
          <a:p>
            <a:r>
              <a:rPr lang="it-IT" sz="2000" dirty="0"/>
              <a:t>Circolare I.N.P.S. 23 maggio 2017, n. 89</a:t>
            </a:r>
          </a:p>
          <a:p>
            <a:r>
              <a:rPr lang="it-IT" sz="2000" dirty="0"/>
              <a:t>Circolare I.N.P.S. 19 luglio 2017, n. 115</a:t>
            </a:r>
            <a:endParaRPr lang="it-IT" sz="2000" dirty="0">
              <a:hlinkClick r:id="rId2"/>
            </a:endParaRPr>
          </a:p>
          <a:p>
            <a:r>
              <a:rPr lang="it-IT" sz="2000" dirty="0">
                <a:hlinkClick r:id="rId2"/>
              </a:rPr>
              <a:t>https://www.inps.it/NuovoportaleINPS/default.aspx?itemdir=50183&amp;lang=IT</a:t>
            </a:r>
            <a:endParaRPr lang="it-IT" sz="2000" dirty="0"/>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17</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618724012"/>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Cos’è</a:t>
            </a:r>
            <a:endParaRPr lang="it-IT" dirty="0"/>
          </a:p>
        </p:txBody>
      </p:sp>
      <p:sp>
        <p:nvSpPr>
          <p:cNvPr id="3" name="Segnaposto contenuto 2"/>
          <p:cNvSpPr>
            <a:spLocks noGrp="1"/>
          </p:cNvSpPr>
          <p:nvPr>
            <p:ph idx="1"/>
          </p:nvPr>
        </p:nvSpPr>
        <p:spPr/>
        <p:txBody>
          <a:bodyPr/>
          <a:lstStyle/>
          <a:p>
            <a:r>
              <a:rPr lang="it-IT" sz="2400" dirty="0"/>
              <a:t>Il fondo interviene con rilascio di garanzie dirette, anche fideiussorie, a banche e intermediari finanziari, attraverso cui le famiglie possono accedere a finanziamenti agevolati garantiti dallo Stato. </a:t>
            </a:r>
          </a:p>
          <a:p>
            <a:r>
              <a:rPr lang="it-IT" sz="2400" dirty="0"/>
              <a:t>La garanzia (nella misura del 50% del finanziamento) può essere richiesta fino al compimento del terzo anno di età del bambino oppure entro tre anni dall’adozione, per prestiti non superiori a 10mila euro, da restituire in massimo 7 anni e a tasso fisso non superiore al Tasso effettivo globale medio</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170</a:t>
            </a:fld>
            <a:endParaRPr lang="it-IT"/>
          </a:p>
        </p:txBody>
      </p:sp>
    </p:spTree>
    <p:extLst>
      <p:ext uri="{BB962C8B-B14F-4D97-AF65-F5344CB8AC3E}">
        <p14:creationId xmlns:p14="http://schemas.microsoft.com/office/powerpoint/2010/main" val="1238410097"/>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Requisiti</a:t>
            </a:r>
            <a:endParaRPr lang="it-IT" dirty="0"/>
          </a:p>
        </p:txBody>
      </p:sp>
      <p:sp>
        <p:nvSpPr>
          <p:cNvPr id="3" name="Segnaposto contenuto 2"/>
          <p:cNvSpPr>
            <a:spLocks noGrp="1"/>
          </p:cNvSpPr>
          <p:nvPr>
            <p:ph idx="1"/>
          </p:nvPr>
        </p:nvSpPr>
        <p:spPr/>
        <p:txBody>
          <a:bodyPr/>
          <a:lstStyle/>
          <a:p>
            <a:r>
              <a:rPr lang="it-IT" sz="2000" dirty="0"/>
              <a:t>L'accesso al Fondo sostegno natalità 2018, è garantito ai soggetti esercenti la responsabilità genitoriale di bambini nati o adottati a partire dal 1° gennaio 2017 fino al compimento del terzo anno di età del bambino, ovvero entro tre anni dall'adozione, a patto di aver consegnato la certificazione attestante la nascita o l'adozione del proprio figlio con i seguenti requisiti: </a:t>
            </a:r>
            <a:endParaRPr lang="it-IT" sz="2000" dirty="0" smtClean="0"/>
          </a:p>
          <a:p>
            <a:pPr marL="358775" indent="0">
              <a:buNone/>
            </a:pPr>
            <a:r>
              <a:rPr lang="it-IT" sz="2000" dirty="0" smtClean="0"/>
              <a:t> </a:t>
            </a:r>
            <a:r>
              <a:rPr lang="it-IT" sz="2000" dirty="0"/>
              <a:t>Cittadinanza italiana; </a:t>
            </a:r>
            <a:endParaRPr lang="it-IT" sz="2000" dirty="0" smtClean="0"/>
          </a:p>
          <a:p>
            <a:pPr marL="358775" indent="0">
              <a:buNone/>
            </a:pPr>
            <a:r>
              <a:rPr lang="it-IT" sz="2000" dirty="0" smtClean="0"/>
              <a:t> </a:t>
            </a:r>
            <a:r>
              <a:rPr lang="it-IT" sz="2000" dirty="0"/>
              <a:t>Cittadinanza in uno Stato membro dell’Unione europea; </a:t>
            </a:r>
            <a:endParaRPr lang="it-IT" sz="2000" dirty="0" smtClean="0"/>
          </a:p>
          <a:p>
            <a:pPr marL="631825" indent="-273050">
              <a:buNone/>
            </a:pPr>
            <a:r>
              <a:rPr lang="it-IT" sz="2000" dirty="0" smtClean="0"/>
              <a:t> </a:t>
            </a:r>
            <a:r>
              <a:rPr lang="it-IT" sz="2000" dirty="0"/>
              <a:t>Cittadinanza extracomunitaria, purché in possesso del permesso di soggiorno CE per soggiornanti di lungo periodo, ed essere residenti in Italia. </a:t>
            </a:r>
            <a:endParaRPr lang="it-IT" sz="2000" dirty="0" smtClean="0"/>
          </a:p>
          <a:p>
            <a:r>
              <a:rPr lang="it-IT" sz="2000" dirty="0"/>
              <a:t>Non è richiesto alcun limite di reddito e neppure la presentazione dell’I.S.E.E.</a:t>
            </a:r>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171</a:t>
            </a:fld>
            <a:endParaRPr lang="it-IT"/>
          </a:p>
        </p:txBody>
      </p:sp>
    </p:spTree>
    <p:extLst>
      <p:ext uri="{BB962C8B-B14F-4D97-AF65-F5344CB8AC3E}">
        <p14:creationId xmlns:p14="http://schemas.microsoft.com/office/powerpoint/2010/main" val="1600665339"/>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Come funziona</a:t>
            </a:r>
            <a:endParaRPr lang="it-IT" dirty="0"/>
          </a:p>
        </p:txBody>
      </p:sp>
      <p:sp>
        <p:nvSpPr>
          <p:cNvPr id="3" name="Segnaposto contenuto 2"/>
          <p:cNvSpPr>
            <a:spLocks noGrp="1"/>
          </p:cNvSpPr>
          <p:nvPr>
            <p:ph idx="1"/>
          </p:nvPr>
        </p:nvSpPr>
        <p:spPr>
          <a:xfrm>
            <a:off x="457200" y="1295400"/>
            <a:ext cx="8382000" cy="4830763"/>
          </a:xfrm>
        </p:spPr>
        <p:txBody>
          <a:bodyPr/>
          <a:lstStyle/>
          <a:p>
            <a:r>
              <a:rPr lang="it-IT" sz="2000" dirty="0"/>
              <a:t>Il prestito </a:t>
            </a:r>
            <a:r>
              <a:rPr lang="it-IT" sz="2000" dirty="0" smtClean="0"/>
              <a:t>è </a:t>
            </a:r>
            <a:r>
              <a:rPr lang="it-IT" sz="2000" dirty="0"/>
              <a:t>assimilabile ad un prestito personale, per cui le famiglie interessate, per </a:t>
            </a:r>
            <a:r>
              <a:rPr lang="it-IT" sz="2000" dirty="0" smtClean="0"/>
              <a:t>presentare </a:t>
            </a:r>
            <a:r>
              <a:rPr lang="it-IT" sz="2000" dirty="0"/>
              <a:t>la domanda devono rivolgersi direttamente agli istituti bancari aderenti all’iniziativa, o la propria banca di fiducia che aderendo all’iniziativa s'impegnano ad applicare ai finanziamenti agevolati e garantiti per ogni nuovo nato o adottato, un tasso annuo effettivo globale (TAEG) fisso, non superiore al 50% del tasso effettivo globale medio (TEGM) sui prestiti personali, in vigore al momento in cui il prestito è concesso. </a:t>
            </a:r>
            <a:endParaRPr lang="it-IT" sz="2000" dirty="0" smtClean="0"/>
          </a:p>
          <a:p>
            <a:r>
              <a:rPr lang="it-IT" sz="2000" dirty="0" smtClean="0"/>
              <a:t>Lo </a:t>
            </a:r>
            <a:r>
              <a:rPr lang="it-IT" sz="2000" dirty="0"/>
              <a:t>Stato tramite il Fondo sostegno natalità, garantisce la banca/intermediario finanziario che in caso di insolvenza del </a:t>
            </a:r>
            <a:r>
              <a:rPr lang="it-IT" sz="2000" dirty="0" smtClean="0"/>
              <a:t>beneficiario </a:t>
            </a:r>
            <a:r>
              <a:rPr lang="it-IT" sz="2000" dirty="0"/>
              <a:t>s’impegna alla copertura del prestito fino al 50% dell’ammontare dello stesso. </a:t>
            </a:r>
            <a:r>
              <a:rPr lang="it-IT" sz="2000" dirty="0" smtClean="0"/>
              <a:t>E</a:t>
            </a:r>
            <a:r>
              <a:rPr lang="it-IT" sz="2000" dirty="0"/>
              <a:t>’ prevista un'ulteriore agevolazione per le famiglie di figli nati o adottati portatori di malattie rare, ossia, la riduzione del tasso d'interesse allo 0,5%.</a:t>
            </a:r>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172</a:t>
            </a:fld>
            <a:endParaRPr lang="it-IT"/>
          </a:p>
        </p:txBody>
      </p:sp>
    </p:spTree>
    <p:extLst>
      <p:ext uri="{BB962C8B-B14F-4D97-AF65-F5344CB8AC3E}">
        <p14:creationId xmlns:p14="http://schemas.microsoft.com/office/powerpoint/2010/main" val="164491782"/>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Bonus asilo nido</a:t>
            </a:r>
          </a:p>
        </p:txBody>
      </p:sp>
      <p:sp>
        <p:nvSpPr>
          <p:cNvPr id="3" name="Segnaposto contenuto 2"/>
          <p:cNvSpPr>
            <a:spLocks noGrp="1"/>
          </p:cNvSpPr>
          <p:nvPr>
            <p:ph idx="1"/>
          </p:nvPr>
        </p:nvSpPr>
        <p:spPr/>
        <p:txBody>
          <a:bodyPr/>
          <a:lstStyle/>
          <a:p>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173</a:t>
            </a:fld>
            <a:endParaRPr lang="it-IT"/>
          </a:p>
        </p:txBody>
      </p:sp>
      <p:pic>
        <p:nvPicPr>
          <p:cNvPr id="1026" name="Picture 2" descr="C:\Users\Ettore\Desktop\asilo-nido2-890x39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75" y="1547813"/>
            <a:ext cx="8477250" cy="3762375"/>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863666880"/>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a:t>
            </a:r>
            <a:endParaRPr lang="it-IT" dirty="0"/>
          </a:p>
        </p:txBody>
      </p:sp>
      <p:sp>
        <p:nvSpPr>
          <p:cNvPr id="3" name="Segnaposto contenuto 2"/>
          <p:cNvSpPr>
            <a:spLocks noGrp="1"/>
          </p:cNvSpPr>
          <p:nvPr>
            <p:ph idx="1"/>
          </p:nvPr>
        </p:nvSpPr>
        <p:spPr/>
        <p:txBody>
          <a:bodyPr/>
          <a:lstStyle/>
          <a:p>
            <a:r>
              <a:rPr lang="it-IT" sz="1800" dirty="0" smtClean="0"/>
              <a:t>Articolo 1</a:t>
            </a:r>
            <a:r>
              <a:rPr lang="it-IT" sz="1800" dirty="0"/>
              <a:t>, comma 355, della legge 11 dicembre 2016, n. </a:t>
            </a:r>
            <a:r>
              <a:rPr lang="it-IT" sz="1800" dirty="0" smtClean="0"/>
              <a:t>232 «</a:t>
            </a:r>
            <a:r>
              <a:rPr lang="it-IT" sz="1800" dirty="0"/>
              <a:t>Bilancio di previsione dello Stato per l'anno finanziario 2017 e bilancio pluriennale per il triennio </a:t>
            </a:r>
            <a:r>
              <a:rPr lang="it-IT" sz="1800" dirty="0" smtClean="0"/>
              <a:t>2017-2019</a:t>
            </a:r>
          </a:p>
          <a:p>
            <a:r>
              <a:rPr lang="it-IT" sz="1800" dirty="0" smtClean="0"/>
              <a:t>Decreto </a:t>
            </a:r>
            <a:r>
              <a:rPr lang="it-IT" sz="1800" dirty="0"/>
              <a:t>del Presidente del Consiglio dei Ministri 17 febbraio </a:t>
            </a:r>
            <a:r>
              <a:rPr lang="it-IT" sz="1800" dirty="0" smtClean="0"/>
              <a:t>2017 «</a:t>
            </a:r>
            <a:r>
              <a:rPr lang="it-IT" sz="1800" dirty="0"/>
              <a:t>Disposizioni per l'attuazione dell'articolo 1, comma 355, della </a:t>
            </a:r>
            <a:r>
              <a:rPr lang="it-IT" sz="1800" dirty="0" smtClean="0"/>
              <a:t>legge 11 </a:t>
            </a:r>
            <a:r>
              <a:rPr lang="it-IT" sz="1800" dirty="0"/>
              <a:t>dicembre 2016, n. 232 (legge di bilancio 2017) - Agevolazioni </a:t>
            </a:r>
            <a:r>
              <a:rPr lang="it-IT" sz="1800" dirty="0" smtClean="0"/>
              <a:t>per la </a:t>
            </a:r>
            <a:r>
              <a:rPr lang="it-IT" sz="1800" dirty="0"/>
              <a:t>frequenza di asili nido pubblici e </a:t>
            </a:r>
            <a:r>
              <a:rPr lang="it-IT" sz="1800" dirty="0" smtClean="0"/>
              <a:t>privati</a:t>
            </a:r>
          </a:p>
          <a:p>
            <a:r>
              <a:rPr lang="it-IT" sz="1800" dirty="0" smtClean="0"/>
              <a:t>Circolare I.N.P.S. 29 gennaio 2018, n. 14</a:t>
            </a:r>
            <a:endParaRPr lang="it-IT" sz="18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174</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208697340"/>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Cos’è</a:t>
            </a:r>
            <a:endParaRPr lang="it-IT" dirty="0"/>
          </a:p>
        </p:txBody>
      </p:sp>
      <p:sp>
        <p:nvSpPr>
          <p:cNvPr id="3" name="Segnaposto contenuto 2"/>
          <p:cNvSpPr>
            <a:spLocks noGrp="1"/>
          </p:cNvSpPr>
          <p:nvPr>
            <p:ph idx="1"/>
          </p:nvPr>
        </p:nvSpPr>
        <p:spPr>
          <a:xfrm>
            <a:off x="457200" y="1371600"/>
            <a:ext cx="8305800" cy="4754563"/>
          </a:xfrm>
        </p:spPr>
        <p:txBody>
          <a:bodyPr/>
          <a:lstStyle/>
          <a:p>
            <a:r>
              <a:rPr lang="it-IT" sz="2000" dirty="0" smtClean="0"/>
              <a:t>Il </a:t>
            </a:r>
            <a:r>
              <a:rPr lang="it-IT" sz="2000" dirty="0"/>
              <a:t>bonus, dell’importo massimo di </a:t>
            </a:r>
            <a:r>
              <a:rPr lang="it-IT" sz="2000" b="1" dirty="0"/>
              <a:t>1.000 euro</a:t>
            </a:r>
            <a:r>
              <a:rPr lang="it-IT" sz="2000" dirty="0"/>
              <a:t>, è destinato ai figli nati o adottati dal 1° gennaio 2016 ed è corrisposto dall’INPS su domanda del genitore</a:t>
            </a:r>
            <a:r>
              <a:rPr lang="it-IT" sz="2000" dirty="0" smtClean="0"/>
              <a:t>.</a:t>
            </a:r>
          </a:p>
          <a:p>
            <a:r>
              <a:rPr lang="it-IT" sz="2000" dirty="0"/>
              <a:t>Il contributo mensile erogato dall’Istituto non può eccedere la spesa sostenuta per il pagamento della singola retta.</a:t>
            </a:r>
          </a:p>
          <a:p>
            <a:r>
              <a:rPr lang="it-IT" sz="2000" dirty="0"/>
              <a:t>Il premio asilo nido non è cumulabile con la detrazione prevista dall'art. 2, comma 6, legge 22 dicembre 2008 (detrazioni fiscali frequenza asili nido), a prescindere dal numero di mensilità percepite.</a:t>
            </a:r>
          </a:p>
          <a:p>
            <a:r>
              <a:rPr lang="it-IT" sz="2000" dirty="0"/>
              <a:t>Il bonus asilo nido non può essere fruito, inoltre, in mensilità coincidenti con quelle di fruizione dei benefici di cui all’art.1, commi 356 e 357, legge n. 232 del 11 dicembre 2016 (cosiddetto bonus infanzia).</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175</a:t>
            </a:fld>
            <a:endParaRPr lang="it-IT"/>
          </a:p>
        </p:txBody>
      </p:sp>
    </p:spTree>
    <p:extLst>
      <p:ext uri="{BB962C8B-B14F-4D97-AF65-F5344CB8AC3E}">
        <p14:creationId xmlns:p14="http://schemas.microsoft.com/office/powerpoint/2010/main" val="704109990"/>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Come funziona</a:t>
            </a:r>
            <a:endParaRPr lang="it-IT" dirty="0"/>
          </a:p>
        </p:txBody>
      </p:sp>
      <p:sp>
        <p:nvSpPr>
          <p:cNvPr id="3" name="Segnaposto contenuto 2"/>
          <p:cNvSpPr>
            <a:spLocks noGrp="1"/>
          </p:cNvSpPr>
          <p:nvPr>
            <p:ph idx="1"/>
          </p:nvPr>
        </p:nvSpPr>
        <p:spPr/>
        <p:txBody>
          <a:bodyPr/>
          <a:lstStyle/>
          <a:p>
            <a:r>
              <a:rPr lang="it-IT" sz="2000" dirty="0" smtClean="0"/>
              <a:t>L’agevolazione </a:t>
            </a:r>
            <a:r>
              <a:rPr lang="it-IT" sz="2000" dirty="0"/>
              <a:t>per gli asili nido è stanziata in 11 rate mensili da</a:t>
            </a:r>
            <a:r>
              <a:rPr lang="it-IT" sz="2000" b="1" dirty="0"/>
              <a:t> 90,91 euro</a:t>
            </a:r>
            <a:r>
              <a:rPr lang="it-IT" sz="2000" dirty="0"/>
              <a:t> per ogni retta pagata e documentata.</a:t>
            </a:r>
          </a:p>
          <a:p>
            <a:r>
              <a:rPr lang="it-IT" sz="2000" dirty="0"/>
              <a:t>Per quanto riguarda le forme di assistenza presso la propria abitazione, invece, il</a:t>
            </a:r>
            <a:r>
              <a:rPr lang="it-IT" sz="2000" b="1" dirty="0"/>
              <a:t> bonus</a:t>
            </a:r>
            <a:r>
              <a:rPr lang="it-IT" sz="2000" dirty="0"/>
              <a:t> è riconosciuto in favore di bambini con meno di tre anni</a:t>
            </a:r>
            <a:r>
              <a:rPr lang="it-IT" sz="2000" b="1" dirty="0"/>
              <a:t> affetti da gravi patologie croniche</a:t>
            </a:r>
            <a:r>
              <a:rPr lang="it-IT" sz="2000" dirty="0"/>
              <a:t> . La somma di 1.000 euro, in questo caso, è erogata in un'unica soluzione direttamente al genitore richiedente.</a:t>
            </a:r>
          </a:p>
          <a:p>
            <a:r>
              <a:rPr lang="it-IT" sz="2000" dirty="0"/>
              <a:t>Può accedere al</a:t>
            </a:r>
            <a:r>
              <a:rPr lang="it-IT" sz="2000" b="1" dirty="0"/>
              <a:t> bonus</a:t>
            </a:r>
            <a:r>
              <a:rPr lang="it-IT" sz="2000" dirty="0"/>
              <a:t> il genitore di un minore nato o adottato dal 1° gennaio 2016 che sia residente in Italia, con cittadinanza italiana o comunitaria. Il beneficio è valido anche per gli extracomunitari in possesso del permesso di soggiorno di lungo periodo o di una delle carte di soggiorno per familiari extracomunitari e per i cittadini stranieri con status di rifugiato politico o di protezione sussidiaria.</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176</a:t>
            </a:fld>
            <a:endParaRPr lang="it-IT"/>
          </a:p>
        </p:txBody>
      </p:sp>
    </p:spTree>
    <p:extLst>
      <p:ext uri="{BB962C8B-B14F-4D97-AF65-F5344CB8AC3E}">
        <p14:creationId xmlns:p14="http://schemas.microsoft.com/office/powerpoint/2010/main" val="71220297"/>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bonus presso l’abitazione</a:t>
            </a:r>
            <a:endParaRPr lang="it-IT" dirty="0"/>
          </a:p>
        </p:txBody>
      </p:sp>
      <p:sp>
        <p:nvSpPr>
          <p:cNvPr id="3" name="Segnaposto contenuto 2"/>
          <p:cNvSpPr>
            <a:spLocks noGrp="1"/>
          </p:cNvSpPr>
          <p:nvPr>
            <p:ph idx="1"/>
          </p:nvPr>
        </p:nvSpPr>
        <p:spPr>
          <a:xfrm>
            <a:off x="457200" y="1295400"/>
            <a:ext cx="8534400" cy="4830763"/>
          </a:xfrm>
        </p:spPr>
        <p:txBody>
          <a:bodyPr/>
          <a:lstStyle/>
          <a:p>
            <a:r>
              <a:rPr lang="it-IT" sz="2000" dirty="0"/>
              <a:t>Il </a:t>
            </a:r>
            <a:r>
              <a:rPr lang="it-IT" sz="2000" b="1" dirty="0"/>
              <a:t>bonus per le</a:t>
            </a:r>
            <a:r>
              <a:rPr lang="it-IT" sz="2000" dirty="0"/>
              <a:t> </a:t>
            </a:r>
            <a:r>
              <a:rPr lang="it-IT" sz="2000" b="1" dirty="0"/>
              <a:t>forme di supporto presso la propria abitazione</a:t>
            </a:r>
            <a:r>
              <a:rPr lang="it-IT" sz="2000" dirty="0"/>
              <a:t> viene erogato </a:t>
            </a:r>
            <a:r>
              <a:rPr lang="it-IT" sz="2000" dirty="0" smtClean="0"/>
              <a:t>a </a:t>
            </a:r>
            <a:r>
              <a:rPr lang="it-IT" sz="2000" dirty="0"/>
              <a:t>seguito di presentazione da parte del genitore richiedente, che risulti convivente con il bambino,  di </a:t>
            </a:r>
            <a:r>
              <a:rPr lang="it-IT" sz="2000" b="1" dirty="0"/>
              <a:t>un attestato rilasciato dal pediatra</a:t>
            </a:r>
            <a:r>
              <a:rPr lang="it-IT" sz="2000" dirty="0"/>
              <a:t> di libera scelta che attesti per l’intero anno di riferimento “l’impossibilità del bambino a frequentare gli asili nido in ragione di una grave patologia cronica”. </a:t>
            </a:r>
          </a:p>
          <a:p>
            <a:r>
              <a:rPr lang="it-IT" sz="2000" dirty="0"/>
              <a:t>L’I.N.P.S. eroga il bonus di 1.000 euro in </a:t>
            </a:r>
            <a:r>
              <a:rPr lang="it-IT" sz="2000" dirty="0" smtClean="0"/>
              <a:t>un'unica soluzione direttamente </a:t>
            </a:r>
            <a:r>
              <a:rPr lang="it-IT" sz="2000" dirty="0"/>
              <a:t>al genitore richiedente.</a:t>
            </a:r>
          </a:p>
          <a:p>
            <a:r>
              <a:rPr lang="it-IT" sz="2000" dirty="0"/>
              <a:t>Il bonus richiesto, sia asilo nido che per forme di supporto presso la propria abitazione, può essere erogato, nel limite di spesa indicato (per il 2018 è di 250 milioni di euro), secondo l’ordine di presentazione della domanda online.</a:t>
            </a:r>
          </a:p>
          <a:p>
            <a:r>
              <a:rPr lang="it-IT" sz="2000" dirty="0"/>
              <a:t>Nel caso in cui, a seguito del numero delle domande presentate venga raggiunto il limite di spesa, l’INPS non prenderà in considerazione ulteriori domande.</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177</a:t>
            </a:fld>
            <a:endParaRPr lang="it-IT"/>
          </a:p>
        </p:txBody>
      </p:sp>
    </p:spTree>
    <p:extLst>
      <p:ext uri="{BB962C8B-B14F-4D97-AF65-F5344CB8AC3E}">
        <p14:creationId xmlns:p14="http://schemas.microsoft.com/office/powerpoint/2010/main" val="3435288575"/>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Requisiti</a:t>
            </a:r>
            <a:endParaRPr lang="it-IT" dirty="0"/>
          </a:p>
        </p:txBody>
      </p:sp>
      <p:sp>
        <p:nvSpPr>
          <p:cNvPr id="3" name="Segnaposto contenuto 2"/>
          <p:cNvSpPr>
            <a:spLocks noGrp="1"/>
          </p:cNvSpPr>
          <p:nvPr>
            <p:ph idx="1"/>
          </p:nvPr>
        </p:nvSpPr>
        <p:spPr>
          <a:xfrm>
            <a:off x="457200" y="1295400"/>
            <a:ext cx="8382000" cy="4830763"/>
          </a:xfrm>
        </p:spPr>
        <p:txBody>
          <a:bodyPr/>
          <a:lstStyle/>
          <a:p>
            <a:r>
              <a:rPr lang="it-IT" sz="2000" dirty="0"/>
              <a:t>La domanda può essere presentata dal genitore di un minore nato o adottato dal 1° gennaio 2016 in possesso dei seguenti </a:t>
            </a:r>
            <a:r>
              <a:rPr lang="it-IT" sz="2000" dirty="0" smtClean="0"/>
              <a:t>requisiti:</a:t>
            </a:r>
            <a:r>
              <a:rPr lang="it-IT" sz="2000" dirty="0"/>
              <a:t> </a:t>
            </a:r>
          </a:p>
          <a:p>
            <a:r>
              <a:rPr lang="it-IT" sz="2000" dirty="0"/>
              <a:t>cittadinanza italiana;</a:t>
            </a:r>
          </a:p>
          <a:p>
            <a:r>
              <a:rPr lang="it-IT" sz="2000" dirty="0"/>
              <a:t>cittadinanza UE;</a:t>
            </a:r>
          </a:p>
          <a:p>
            <a:r>
              <a:rPr lang="it-IT" sz="2000" dirty="0"/>
              <a:t>permesso di soggiorno UE per soggiornanti di lungo periodo;</a:t>
            </a:r>
          </a:p>
          <a:p>
            <a:r>
              <a:rPr lang="it-IT" sz="2000" dirty="0"/>
              <a:t>carte di soggiorno per familiari extracomunitari di cittadini dell’Unione europea; </a:t>
            </a:r>
          </a:p>
          <a:p>
            <a:r>
              <a:rPr lang="it-IT" sz="2000" dirty="0"/>
              <a:t>carta di soggiorno permanente per i familiari non aventi la cittadinanza dell’Unione </a:t>
            </a:r>
            <a:r>
              <a:rPr lang="it-IT" sz="2000" dirty="0" smtClean="0"/>
              <a:t>europea;</a:t>
            </a:r>
            <a:endParaRPr lang="it-IT" sz="2000" dirty="0"/>
          </a:p>
          <a:p>
            <a:r>
              <a:rPr lang="it-IT" sz="2000" dirty="0"/>
              <a:t>status di rifugiato politico o di protezione sussidiaria;</a:t>
            </a:r>
          </a:p>
          <a:p>
            <a:r>
              <a:rPr lang="it-IT" sz="2000" dirty="0"/>
              <a:t>residenza in Italia;</a:t>
            </a:r>
          </a:p>
          <a:p>
            <a:r>
              <a:rPr lang="it-IT" sz="2000" dirty="0"/>
              <a:t>relativamente al contributo asilo nido, il richiedente è il genitore che sostiene l’onere del pagamento della retta;</a:t>
            </a:r>
          </a:p>
          <a:p>
            <a:pPr marL="0" indent="0">
              <a:buNone/>
            </a:pPr>
            <a:endParaRPr lang="it-IT" sz="2000" dirty="0"/>
          </a:p>
        </p:txBody>
      </p:sp>
      <p:sp>
        <p:nvSpPr>
          <p:cNvPr id="4" name="Segnaposto piè di pagina 3"/>
          <p:cNvSpPr>
            <a:spLocks noGrp="1"/>
          </p:cNvSpPr>
          <p:nvPr>
            <p:ph type="ftr" sz="quarter" idx="11"/>
          </p:nvPr>
        </p:nvSpPr>
        <p:spPr/>
        <p:txBody>
          <a:bodyPr/>
          <a:lstStyle/>
          <a:p>
            <a:r>
              <a:rPr lang="it-IT" dirty="0" smtClean="0"/>
              <a:t>Ettore Vittorio Uccellini</a:t>
            </a: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178</a:t>
            </a:fld>
            <a:endParaRPr lang="it-IT"/>
          </a:p>
        </p:txBody>
      </p:sp>
    </p:spTree>
    <p:extLst>
      <p:ext uri="{BB962C8B-B14F-4D97-AF65-F5344CB8AC3E}">
        <p14:creationId xmlns:p14="http://schemas.microsoft.com/office/powerpoint/2010/main" val="3688306340"/>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Requisiti</a:t>
            </a:r>
            <a:endParaRPr lang="it-IT" dirty="0"/>
          </a:p>
        </p:txBody>
      </p:sp>
      <p:sp>
        <p:nvSpPr>
          <p:cNvPr id="3" name="Segnaposto contenuto 2"/>
          <p:cNvSpPr>
            <a:spLocks noGrp="1"/>
          </p:cNvSpPr>
          <p:nvPr>
            <p:ph idx="1"/>
          </p:nvPr>
        </p:nvSpPr>
        <p:spPr/>
        <p:txBody>
          <a:bodyPr/>
          <a:lstStyle/>
          <a:p>
            <a:r>
              <a:rPr lang="it-IT" sz="2400" dirty="0" smtClean="0"/>
              <a:t>Per il contributo </a:t>
            </a:r>
            <a:r>
              <a:rPr lang="it-IT" sz="2400" dirty="0"/>
              <a:t>per forme di assistenza domiciliare, il richiedente deve coabitare con il figlio e avere dimora abituale nello stesso </a:t>
            </a:r>
            <a:r>
              <a:rPr lang="it-IT" sz="2400" dirty="0" smtClean="0"/>
              <a:t>Comune</a:t>
            </a:r>
            <a:r>
              <a:rPr lang="it-IT" sz="2400" dirty="0"/>
              <a:t>.</a:t>
            </a:r>
          </a:p>
          <a:p>
            <a:r>
              <a:rPr lang="it-IT" sz="2400" dirty="0"/>
              <a:t>Tutti i requisiti devono essere posseduti alla data di presentazione della domanda.</a:t>
            </a:r>
          </a:p>
          <a:p>
            <a:r>
              <a:rPr lang="it-IT" sz="2400" dirty="0"/>
              <a:t>In caso di adozioni o affidamenti preadottivi verrà presa in considerazione la data più favorevole tra il provvedimento di adozione e la data di ingresso in famiglia del minore, </a:t>
            </a:r>
            <a:r>
              <a:rPr lang="it-IT" sz="2400" dirty="0" smtClean="0"/>
              <a:t>purché </a:t>
            </a:r>
            <a:r>
              <a:rPr lang="it-IT" sz="2400" dirty="0"/>
              <a:t>successivo al 1° gennaio 2016.</a:t>
            </a:r>
          </a:p>
          <a:p>
            <a:endParaRPr lang="it-IT" sz="24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179</a:t>
            </a:fld>
            <a:endParaRPr lang="it-IT"/>
          </a:p>
        </p:txBody>
      </p:sp>
    </p:spTree>
    <p:extLst>
      <p:ext uri="{BB962C8B-B14F-4D97-AF65-F5344CB8AC3E}">
        <p14:creationId xmlns:p14="http://schemas.microsoft.com/office/powerpoint/2010/main" val="1270522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Beneficiari e soggetto erogatore</a:t>
            </a:r>
          </a:p>
        </p:txBody>
      </p:sp>
      <p:sp>
        <p:nvSpPr>
          <p:cNvPr id="3" name="Segnaposto contenuto 2"/>
          <p:cNvSpPr>
            <a:spLocks noGrp="1"/>
          </p:cNvSpPr>
          <p:nvPr>
            <p:ph idx="1"/>
          </p:nvPr>
        </p:nvSpPr>
        <p:spPr/>
        <p:txBody>
          <a:bodyPr/>
          <a:lstStyle/>
          <a:p>
            <a:pPr lvl="0"/>
            <a:r>
              <a:rPr lang="it-IT" b="1" dirty="0"/>
              <a:t>Collaboratori coordinati e continuativi, anche a progetto, i quali abbiano perduto involontariamente la propria occupazione</a:t>
            </a:r>
          </a:p>
          <a:p>
            <a:pPr lvl="0"/>
            <a:r>
              <a:rPr lang="it-IT" b="1" dirty="0"/>
              <a:t>Soggetto erogatore: I.N.P.S.</a:t>
            </a:r>
            <a:endParaRPr lang="it-IT" dirty="0"/>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18</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75830538"/>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domanda</a:t>
            </a:r>
            <a:endParaRPr lang="it-IT" dirty="0"/>
          </a:p>
        </p:txBody>
      </p:sp>
      <p:sp>
        <p:nvSpPr>
          <p:cNvPr id="3" name="Segnaposto contenuto 2"/>
          <p:cNvSpPr>
            <a:spLocks noGrp="1"/>
          </p:cNvSpPr>
          <p:nvPr>
            <p:ph idx="1"/>
          </p:nvPr>
        </p:nvSpPr>
        <p:spPr>
          <a:xfrm>
            <a:off x="381000" y="1066800"/>
            <a:ext cx="8458200" cy="5059363"/>
          </a:xfrm>
        </p:spPr>
        <p:txBody>
          <a:bodyPr/>
          <a:lstStyle/>
          <a:p>
            <a:pPr marL="0" indent="0">
              <a:buNone/>
            </a:pPr>
            <a:r>
              <a:rPr lang="it-IT" sz="2000" dirty="0" smtClean="0"/>
              <a:t>In </a:t>
            </a:r>
            <a:r>
              <a:rPr lang="it-IT" sz="2000" dirty="0"/>
              <a:t>sede di presentazione della domanda è necessario </a:t>
            </a:r>
            <a:r>
              <a:rPr lang="it-IT" sz="2000" b="1" dirty="0"/>
              <a:t>specificare l’evento</a:t>
            </a:r>
            <a:r>
              <a:rPr lang="it-IT" sz="2000" dirty="0"/>
              <a:t> per il quale si richiede il beneficio e precisamente:</a:t>
            </a:r>
          </a:p>
          <a:p>
            <a:r>
              <a:rPr lang="it-IT" sz="2000" dirty="0"/>
              <a:t>pagamento di rette relative alla frequenza di asili nido pubblici e privati autorizzati (“</a:t>
            </a:r>
            <a:r>
              <a:rPr lang="it-IT" sz="2000" b="1" dirty="0"/>
              <a:t>Contributo asilo nido</a:t>
            </a:r>
            <a:r>
              <a:rPr lang="it-IT" sz="2000" dirty="0"/>
              <a:t>”). Va evidenziato che per “asili nido privati autorizzati” si intendono le strutture che abbiano ottenuto l’autorizzazione all’apertura e al funzionamento da parte dell’ente locale competente, a seguito della verifica del rispetto di tutti i requisiti tecnico-strutturali, igienico-sanitari, pedagogici e di qualità previsti dalle vigenti normative nazionale e locale, ai fini dello svolgimento del servizio educativo di asilo nido. Sono, pertanto, escluse dal rimborso le spese sostenute per i servizi educativi integrativi all’asilo nido (ad esempio ludoteche, spazi gioco, spazi baby, pre-scuola, ecc.);</a:t>
            </a:r>
          </a:p>
          <a:p>
            <a:r>
              <a:rPr lang="it-IT" sz="2000" dirty="0"/>
              <a:t>introduzione di forme assistenza domiciliare a favore dei bambini, di età inferiore a tre anni, affetti da gravi patologie croniche (“</a:t>
            </a:r>
            <a:r>
              <a:rPr lang="it-IT" sz="2000" b="1" dirty="0"/>
              <a:t>Contributo per introduzione di forme di supporto presso la propria abitazione</a:t>
            </a:r>
            <a:r>
              <a:rPr lang="it-IT" sz="2000" dirty="0"/>
              <a:t>”).</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180</a:t>
            </a:fld>
            <a:endParaRPr lang="it-IT"/>
          </a:p>
        </p:txBody>
      </p:sp>
    </p:spTree>
    <p:extLst>
      <p:ext uri="{BB962C8B-B14F-4D97-AF65-F5344CB8AC3E}">
        <p14:creationId xmlns:p14="http://schemas.microsoft.com/office/powerpoint/2010/main" val="767718987"/>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domanda</a:t>
            </a:r>
            <a:endParaRPr lang="it-IT" dirty="0"/>
          </a:p>
        </p:txBody>
      </p:sp>
      <p:sp>
        <p:nvSpPr>
          <p:cNvPr id="3" name="Segnaposto contenuto 2"/>
          <p:cNvSpPr>
            <a:spLocks noGrp="1"/>
          </p:cNvSpPr>
          <p:nvPr>
            <p:ph idx="1"/>
          </p:nvPr>
        </p:nvSpPr>
        <p:spPr/>
        <p:txBody>
          <a:bodyPr/>
          <a:lstStyle/>
          <a:p>
            <a:r>
              <a:rPr lang="it-IT" sz="2000" dirty="0"/>
              <a:t>Qualora il richiedente intenda fruire del beneficio per più figli sarà necessario presentare una domanda per ciascuno di essi.</a:t>
            </a:r>
          </a:p>
          <a:p>
            <a:r>
              <a:rPr lang="it-IT" sz="2000" dirty="0"/>
              <a:t>Nel caso in cui il richiedente intenda accedere al </a:t>
            </a:r>
            <a:r>
              <a:rPr lang="it-IT" sz="2000" b="1" dirty="0"/>
              <a:t>bonus asilo </a:t>
            </a:r>
            <a:r>
              <a:rPr lang="it-IT" sz="2000" b="1" dirty="0" smtClean="0"/>
              <a:t>nido </a:t>
            </a:r>
            <a:r>
              <a:rPr lang="it-IT" sz="2000" dirty="0" smtClean="0"/>
              <a:t>dovrà </a:t>
            </a:r>
            <a:r>
              <a:rPr lang="it-IT" sz="2000" dirty="0"/>
              <a:t>specificare nella domanda se l’asilo nido frequentato dal minore sia pubblico o privato autorizzato e indicare, in tal caso, oltre alla denominazione e al codice fiscale della struttura, anche gli estremi del provvedimento autorizzativo.</a:t>
            </a:r>
          </a:p>
          <a:p>
            <a:r>
              <a:rPr lang="it-IT" sz="2000" dirty="0"/>
              <a:t>Il richiedente dovrà indicare, inoltre, le </a:t>
            </a:r>
            <a:r>
              <a:rPr lang="it-IT" sz="2000" b="1" dirty="0"/>
              <a:t>mensilità</a:t>
            </a:r>
            <a:r>
              <a:rPr lang="it-IT" sz="2000" dirty="0"/>
              <a:t> relative ai periodi di frequenza scolastica compresi </a:t>
            </a:r>
            <a:r>
              <a:rPr lang="it-IT" sz="2000" b="1" dirty="0"/>
              <a:t>tra gennaio e dicembre 2018</a:t>
            </a:r>
            <a:r>
              <a:rPr lang="it-IT" sz="2000" dirty="0"/>
              <a:t>, per le quali intende ottenere il beneficio. Ciò permetterà di accantonare gli importi relativi ai mesi prenotati. Il sistema di acquisizione della documentazione non permetterà quindi di allegare documentazione per mensilità non specificate in fase di domanda.</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181</a:t>
            </a:fld>
            <a:endParaRPr lang="it-IT"/>
          </a:p>
        </p:txBody>
      </p:sp>
    </p:spTree>
    <p:extLst>
      <p:ext uri="{BB962C8B-B14F-4D97-AF65-F5344CB8AC3E}">
        <p14:creationId xmlns:p14="http://schemas.microsoft.com/office/powerpoint/2010/main" val="574696591"/>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domanda</a:t>
            </a:r>
            <a:endParaRPr lang="it-IT" dirty="0"/>
          </a:p>
        </p:txBody>
      </p:sp>
      <p:sp>
        <p:nvSpPr>
          <p:cNvPr id="3" name="Segnaposto contenuto 2"/>
          <p:cNvSpPr>
            <a:spLocks noGrp="1"/>
          </p:cNvSpPr>
          <p:nvPr>
            <p:ph idx="1"/>
          </p:nvPr>
        </p:nvSpPr>
        <p:spPr/>
        <p:txBody>
          <a:bodyPr/>
          <a:lstStyle/>
          <a:p>
            <a:r>
              <a:rPr lang="it-IT" sz="2400" dirty="0"/>
              <a:t>Alla presentazione della domanda dovrà essere allegata la documentazione che dimostra il pagamento almeno della </a:t>
            </a:r>
            <a:r>
              <a:rPr lang="it-IT" sz="2400" b="1" dirty="0"/>
              <a:t>retta relativa al primo mese</a:t>
            </a:r>
            <a:r>
              <a:rPr lang="it-IT" sz="2400" dirty="0"/>
              <a:t> </a:t>
            </a:r>
            <a:r>
              <a:rPr lang="it-IT" sz="2400" b="1" dirty="0"/>
              <a:t>di frequenza</a:t>
            </a:r>
            <a:r>
              <a:rPr lang="it-IT" sz="2400" dirty="0"/>
              <a:t> per cui si richiede il beneficio oppure, nel caso di asili nido pubblici che prevedono il pagamento delle rette posticipato rispetto al periodo di frequenza, la documentazione da cui risulti l’</a:t>
            </a:r>
            <a:r>
              <a:rPr lang="it-IT" sz="2400" b="1" dirty="0"/>
              <a:t>iscrizione</a:t>
            </a:r>
            <a:r>
              <a:rPr lang="it-IT" sz="2400" dirty="0"/>
              <a:t> o comunque l’</a:t>
            </a:r>
            <a:r>
              <a:rPr lang="it-IT" sz="2400" b="1" dirty="0"/>
              <a:t>avvenuto inserimento</a:t>
            </a:r>
            <a:r>
              <a:rPr lang="it-IT" sz="2400" dirty="0"/>
              <a:t> </a:t>
            </a:r>
            <a:r>
              <a:rPr lang="it-IT" sz="2400" b="1" dirty="0"/>
              <a:t>in graduatoria</a:t>
            </a:r>
            <a:r>
              <a:rPr lang="it-IT" sz="2400" dirty="0"/>
              <a:t> del bambino.</a:t>
            </a:r>
          </a:p>
          <a:p>
            <a:r>
              <a:rPr lang="it-IT" sz="2400" dirty="0"/>
              <a:t>Inserite tutte le informazioni richieste, la domanda sarà protocollata ai fini dell’impegno del budget richiesto.</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182</a:t>
            </a:fld>
            <a:endParaRPr lang="it-IT"/>
          </a:p>
        </p:txBody>
      </p:sp>
    </p:spTree>
    <p:extLst>
      <p:ext uri="{BB962C8B-B14F-4D97-AF65-F5344CB8AC3E}">
        <p14:creationId xmlns:p14="http://schemas.microsoft.com/office/powerpoint/2010/main" val="892152316"/>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Decadenza</a:t>
            </a:r>
            <a:endParaRPr lang="it-IT" dirty="0"/>
          </a:p>
        </p:txBody>
      </p:sp>
      <p:sp>
        <p:nvSpPr>
          <p:cNvPr id="3" name="Segnaposto contenuto 2"/>
          <p:cNvSpPr>
            <a:spLocks noGrp="1"/>
          </p:cNvSpPr>
          <p:nvPr>
            <p:ph idx="1"/>
          </p:nvPr>
        </p:nvSpPr>
        <p:spPr>
          <a:xfrm>
            <a:off x="457200" y="1371600"/>
            <a:ext cx="8229600" cy="4754563"/>
          </a:xfrm>
        </p:spPr>
        <p:txBody>
          <a:bodyPr/>
          <a:lstStyle/>
          <a:p>
            <a:r>
              <a:rPr lang="it-IT" sz="2000" dirty="0" smtClean="0"/>
              <a:t>Il </a:t>
            </a:r>
            <a:r>
              <a:rPr lang="it-IT" sz="2000" dirty="0"/>
              <a:t>richiedente deve confermare, all’atto dell’allegazione della documentazione a ogni mensilità l’invarianza dei requisiti rispetto a quanto dichiarato nella domanda.</a:t>
            </a:r>
          </a:p>
          <a:p>
            <a:r>
              <a:rPr lang="it-IT" sz="2000" dirty="0"/>
              <a:t>L’erogazione del bonus decade in caso di perdita di uno dei requisiti di legge o di provvedimento negativo del giudice che determina il venir meno dell’affidamento preadottivo.</a:t>
            </a:r>
          </a:p>
          <a:p>
            <a:r>
              <a:rPr lang="it-IT" sz="2000" dirty="0"/>
              <a:t>L’INPS interrompe l’erogazione dell’assegno a partire dal mese successivo all’effettiva conoscenza di uno dei seguenti eventi che determinano decadenza:</a:t>
            </a:r>
          </a:p>
          <a:p>
            <a:r>
              <a:rPr lang="it-IT" sz="2000" dirty="0"/>
              <a:t>perdita della cittadinanza;</a:t>
            </a:r>
          </a:p>
          <a:p>
            <a:r>
              <a:rPr lang="it-IT" sz="2000" dirty="0"/>
              <a:t>decesso del genitore richiedente;</a:t>
            </a:r>
          </a:p>
          <a:p>
            <a:r>
              <a:rPr lang="it-IT" sz="2000" dirty="0"/>
              <a:t>decadenza dall’esercizio della responsabilità genitoriale;</a:t>
            </a:r>
          </a:p>
          <a:p>
            <a:r>
              <a:rPr lang="it-IT" sz="2000" dirty="0"/>
              <a:t>affidamento esclusivo del minore al genitore che non ha presentato la domanda (affidamento del minore a terzi</a:t>
            </a:r>
            <a:r>
              <a:rPr lang="it-IT" sz="2000" dirty="0" smtClean="0"/>
              <a:t>).</a:t>
            </a: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183</a:t>
            </a:fld>
            <a:endParaRPr lang="it-IT"/>
          </a:p>
        </p:txBody>
      </p:sp>
    </p:spTree>
    <p:extLst>
      <p:ext uri="{BB962C8B-B14F-4D97-AF65-F5344CB8AC3E}">
        <p14:creationId xmlns:p14="http://schemas.microsoft.com/office/powerpoint/2010/main" val="1153539769"/>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Decadenza</a:t>
            </a:r>
            <a:endParaRPr lang="it-IT" dirty="0"/>
          </a:p>
        </p:txBody>
      </p:sp>
      <p:sp>
        <p:nvSpPr>
          <p:cNvPr id="3" name="Segnaposto contenuto 2"/>
          <p:cNvSpPr>
            <a:spLocks noGrp="1"/>
          </p:cNvSpPr>
          <p:nvPr>
            <p:ph idx="1"/>
          </p:nvPr>
        </p:nvSpPr>
        <p:spPr/>
        <p:txBody>
          <a:bodyPr/>
          <a:lstStyle/>
          <a:p>
            <a:r>
              <a:rPr lang="it-IT" sz="2800" dirty="0"/>
              <a:t>Il verificarsi delle cause di decadenza relative al richiedente non impedisce il subentro nel beneficio da parte di un soggetto diverso, qualora per quest’ultimo sussistano i presupposti di legge per accedere al premio alla data di presentazione della prima domanda. I termini previsti per il subentro sono fissati improrogabilmente </a:t>
            </a:r>
            <a:r>
              <a:rPr lang="it-IT" sz="2800" b="1" dirty="0"/>
              <a:t>entro 90 giorni</a:t>
            </a:r>
            <a:r>
              <a:rPr lang="it-IT" sz="2800" dirty="0"/>
              <a:t> dal verificarsi di una delle cause di decadenza sopra riportate.</a:t>
            </a:r>
          </a:p>
          <a:p>
            <a:endParaRPr lang="it-IT" dirty="0"/>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184</a:t>
            </a:fld>
            <a:endParaRPr lang="it-IT"/>
          </a:p>
        </p:txBody>
      </p:sp>
    </p:spTree>
    <p:extLst>
      <p:ext uri="{BB962C8B-B14F-4D97-AF65-F5344CB8AC3E}">
        <p14:creationId xmlns:p14="http://schemas.microsoft.com/office/powerpoint/2010/main" val="187431073"/>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Assegno di cura</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185</a:t>
            </a:fld>
            <a:endParaRPr lang="it-IT"/>
          </a:p>
        </p:txBody>
      </p:sp>
      <p:pic>
        <p:nvPicPr>
          <p:cNvPr id="8194" name="Picture 2" descr="C:\Users\Ettore\Desktop\anziani_non_autosufficienti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828800"/>
            <a:ext cx="3200400" cy="2971799"/>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46685733"/>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Carta Acquisti</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186</a:t>
            </a:fld>
            <a:endParaRPr lang="it-IT"/>
          </a:p>
        </p:txBody>
      </p:sp>
      <p:pic>
        <p:nvPicPr>
          <p:cNvPr id="26626" name="Picture 2" descr="C:\Users\Ettore\Desktop\logo_vetro.3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600200"/>
            <a:ext cx="3581400" cy="30480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50241647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a:t>
            </a:r>
            <a:endParaRPr lang="it-IT" dirty="0"/>
          </a:p>
        </p:txBody>
      </p:sp>
      <p:sp>
        <p:nvSpPr>
          <p:cNvPr id="3" name="Segnaposto contenuto 2"/>
          <p:cNvSpPr>
            <a:spLocks noGrp="1"/>
          </p:cNvSpPr>
          <p:nvPr>
            <p:ph idx="1"/>
          </p:nvPr>
        </p:nvSpPr>
        <p:spPr/>
        <p:txBody>
          <a:bodyPr/>
          <a:lstStyle/>
          <a:p>
            <a:r>
              <a:rPr lang="it-IT" sz="2400" dirty="0" smtClean="0"/>
              <a:t>Articolo 81</a:t>
            </a:r>
            <a:r>
              <a:rPr lang="it-IT" sz="2400" dirty="0"/>
              <a:t>, comma 32, del decreto-legge 25 giugno 2008, n. 112, convertito, con modificazioni, dalla legge 6 agosto 2008, n. </a:t>
            </a:r>
            <a:r>
              <a:rPr lang="it-IT" sz="2400" dirty="0" smtClean="0"/>
              <a:t>133 «Disposizioni </a:t>
            </a:r>
            <a:r>
              <a:rPr lang="it-IT" sz="2400" dirty="0"/>
              <a:t>urgenti per lo sviluppo economico, la semplificazione, la </a:t>
            </a:r>
            <a:r>
              <a:rPr lang="it-IT" sz="2400" dirty="0" smtClean="0"/>
              <a:t>competitività, </a:t>
            </a:r>
            <a:r>
              <a:rPr lang="it-IT" sz="2400" dirty="0"/>
              <a:t>la stabilizzazione della finanza pubblica e la perequazione </a:t>
            </a:r>
            <a:r>
              <a:rPr lang="it-IT" sz="2400" dirty="0" smtClean="0"/>
              <a:t>Tributaria</a:t>
            </a:r>
          </a:p>
          <a:p>
            <a:r>
              <a:rPr lang="it-IT" sz="2400" dirty="0" smtClean="0"/>
              <a:t>Decreto Ministero Economia e Finanze 1</a:t>
            </a:r>
            <a:r>
              <a:rPr lang="nn-NO" sz="2400" dirty="0" smtClean="0"/>
              <a:t>6 </a:t>
            </a:r>
            <a:r>
              <a:rPr lang="nn-NO" sz="2400" dirty="0"/>
              <a:t>Sett. 2008, n. </a:t>
            </a:r>
            <a:r>
              <a:rPr lang="nn-NO" sz="2400" dirty="0" smtClean="0"/>
              <a:t>89030</a:t>
            </a:r>
          </a:p>
          <a:p>
            <a:r>
              <a:rPr lang="nn-NO" sz="2400" dirty="0" smtClean="0"/>
              <a:t>Decreto Legislativo 15 settembre 2017, n. 147</a:t>
            </a:r>
          </a:p>
          <a:p>
            <a:r>
              <a:rPr lang="nn-NO" sz="2400" dirty="0" smtClean="0"/>
              <a:t>D.P.C.M. 5 dicembre 2013, n. 159</a:t>
            </a:r>
            <a:endParaRPr lang="it-IT" sz="24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187</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266352912"/>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Cos’è</a:t>
            </a:r>
            <a:endParaRPr lang="it-IT" dirty="0"/>
          </a:p>
        </p:txBody>
      </p:sp>
      <p:sp>
        <p:nvSpPr>
          <p:cNvPr id="3" name="Segnaposto contenuto 2"/>
          <p:cNvSpPr>
            <a:spLocks noGrp="1"/>
          </p:cNvSpPr>
          <p:nvPr>
            <p:ph idx="1"/>
          </p:nvPr>
        </p:nvSpPr>
        <p:spPr>
          <a:xfrm>
            <a:off x="457200" y="1447800"/>
            <a:ext cx="8458200" cy="4678363"/>
          </a:xfrm>
        </p:spPr>
        <p:txBody>
          <a:bodyPr/>
          <a:lstStyle/>
          <a:p>
            <a:r>
              <a:rPr lang="it-IT" sz="2000" dirty="0"/>
              <a:t>La Carta acquisti ordinaria è una </a:t>
            </a:r>
            <a:r>
              <a:rPr lang="it-IT" sz="2000" b="1" dirty="0"/>
              <a:t>carta di pagamento </a:t>
            </a:r>
            <a:r>
              <a:rPr lang="it-IT" sz="2000" b="1" dirty="0" smtClean="0"/>
              <a:t>elettronica </a:t>
            </a:r>
            <a:r>
              <a:rPr lang="it-IT" sz="2000" dirty="0" smtClean="0"/>
              <a:t>concessa </a:t>
            </a:r>
            <a:r>
              <a:rPr lang="it-IT" sz="2000" dirty="0"/>
              <a:t>a cittadini che si trovano in condizioni di disagio economico. Sulla carta si accredita </a:t>
            </a:r>
            <a:r>
              <a:rPr lang="it-IT" sz="2000" b="1" dirty="0"/>
              <a:t>bimestralmente</a:t>
            </a:r>
            <a:r>
              <a:rPr lang="it-IT" sz="2000" dirty="0"/>
              <a:t> una somma di denaro che può essere utilizzata per la spesa alimentare negli esercizi convenzionati e per il pagamento delle bollette di gas e luce presso gli uffici postali. La carta non è comunque abilitata al prelievo di contanti.</a:t>
            </a:r>
          </a:p>
          <a:p>
            <a:r>
              <a:rPr lang="it-IT" sz="2000" dirty="0"/>
              <a:t>Ai sensi dell’articolo 19, decreto legislativo 15 settembre 2017, n. 147, </a:t>
            </a:r>
            <a:r>
              <a:rPr lang="it-IT" sz="2000" b="1" dirty="0"/>
              <a:t>dal 1° gennaio 2018</a:t>
            </a:r>
            <a:r>
              <a:rPr lang="it-IT" sz="2000" dirty="0"/>
              <a:t>, ai nuclei familiari con componenti minorenni beneficiari della Carta acquisti che abbiano fatto richiesta del </a:t>
            </a:r>
            <a:r>
              <a:rPr lang="it-IT" sz="2000" dirty="0">
                <a:hlinkClick r:id="rId2"/>
              </a:rPr>
              <a:t>Reddito di Inclusione (REI)</a:t>
            </a:r>
            <a:r>
              <a:rPr lang="it-IT" sz="2000" dirty="0"/>
              <a:t>, il beneficio economico connesso è erogato sulla medesima carta,  che in questo caso viene denominato Carta REI, assorbendo integralmente il beneficio della Carta acquisti eventualmente già </a:t>
            </a:r>
            <a:r>
              <a:rPr lang="it-IT" sz="2000" dirty="0" smtClean="0"/>
              <a:t>riconosciuto.</a:t>
            </a:r>
            <a:endParaRPr lang="it-IT" sz="2000" dirty="0"/>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188</a:t>
            </a:fld>
            <a:endParaRPr lang="it-IT"/>
          </a:p>
        </p:txBody>
      </p:sp>
    </p:spTree>
    <p:extLst>
      <p:ext uri="{BB962C8B-B14F-4D97-AF65-F5344CB8AC3E}">
        <p14:creationId xmlns:p14="http://schemas.microsoft.com/office/powerpoint/2010/main" val="3450351999"/>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 chi è rivolta</a:t>
            </a:r>
            <a:endParaRPr lang="it-IT" dirty="0"/>
          </a:p>
        </p:txBody>
      </p:sp>
      <p:sp>
        <p:nvSpPr>
          <p:cNvPr id="3" name="Segnaposto contenuto 2"/>
          <p:cNvSpPr>
            <a:spLocks noGrp="1"/>
          </p:cNvSpPr>
          <p:nvPr>
            <p:ph idx="1"/>
          </p:nvPr>
        </p:nvSpPr>
        <p:spPr>
          <a:xfrm>
            <a:off x="457200" y="1371600"/>
            <a:ext cx="8382000" cy="4754563"/>
          </a:xfrm>
        </p:spPr>
        <p:txBody>
          <a:bodyPr/>
          <a:lstStyle/>
          <a:p>
            <a:pPr marL="0" indent="0">
              <a:buNone/>
            </a:pPr>
            <a:r>
              <a:rPr lang="it-IT" sz="2000" dirty="0"/>
              <a:t>Disponibile da ottobre 2008, la Carta acquisti ordinaria è </a:t>
            </a:r>
            <a:r>
              <a:rPr lang="it-IT" sz="2000" dirty="0" smtClean="0"/>
              <a:t>concessa a:</a:t>
            </a:r>
          </a:p>
          <a:p>
            <a:pPr marL="0" indent="0">
              <a:buNone/>
            </a:pPr>
            <a:r>
              <a:rPr lang="it-IT" sz="2000" dirty="0" smtClean="0"/>
              <a:t> a) cittadini </a:t>
            </a:r>
            <a:r>
              <a:rPr lang="it-IT" sz="2000" dirty="0"/>
              <a:t>di nazionalità italiana dai 65 anni in su o di età inferiore a </a:t>
            </a:r>
            <a:r>
              <a:rPr lang="it-IT" sz="2000" dirty="0" smtClean="0"/>
              <a:t>tre</a:t>
            </a:r>
          </a:p>
          <a:p>
            <a:pPr marL="0" indent="0">
              <a:buNone/>
            </a:pPr>
            <a:r>
              <a:rPr lang="it-IT" sz="2000" dirty="0"/>
              <a:t> </a:t>
            </a:r>
            <a:r>
              <a:rPr lang="it-IT" sz="2000" dirty="0" smtClean="0"/>
              <a:t>    </a:t>
            </a:r>
            <a:r>
              <a:rPr lang="it-IT" sz="2000" dirty="0"/>
              <a:t>anni</a:t>
            </a:r>
            <a:r>
              <a:rPr lang="it-IT" sz="2000" dirty="0" smtClean="0"/>
              <a:t>.</a:t>
            </a:r>
          </a:p>
          <a:p>
            <a:pPr marL="0" indent="0">
              <a:buNone/>
            </a:pPr>
            <a:r>
              <a:rPr lang="it-IT" sz="2000" dirty="0" smtClean="0"/>
              <a:t>b) cittadini </a:t>
            </a:r>
            <a:r>
              <a:rPr lang="it-IT" sz="2000" dirty="0"/>
              <a:t>di </a:t>
            </a:r>
            <a:r>
              <a:rPr lang="it-IT" sz="2000" dirty="0" smtClean="0"/>
              <a:t>Stati </a:t>
            </a:r>
            <a:r>
              <a:rPr lang="it-IT" sz="2000" dirty="0"/>
              <a:t>membri dell’Unione </a:t>
            </a:r>
            <a:r>
              <a:rPr lang="it-IT" sz="2000" dirty="0" smtClean="0"/>
              <a:t>europea</a:t>
            </a:r>
          </a:p>
          <a:p>
            <a:pPr marL="271463" indent="-271463">
              <a:buNone/>
            </a:pPr>
            <a:r>
              <a:rPr lang="it-IT" sz="2000" dirty="0" smtClean="0"/>
              <a:t>c) familiari </a:t>
            </a:r>
            <a:r>
              <a:rPr lang="it-IT" sz="2000" dirty="0"/>
              <a:t>di cittadini italiani o di stati membri dell’Unione europea non aventi la cittadinanza di uno stato membro, titolari del diritto di </a:t>
            </a:r>
            <a:r>
              <a:rPr lang="it-IT" sz="2000" dirty="0" smtClean="0"/>
              <a:t>soggiorno </a:t>
            </a:r>
            <a:r>
              <a:rPr lang="it-IT" sz="2000" dirty="0"/>
              <a:t>o del diritto di soggiorno </a:t>
            </a:r>
            <a:r>
              <a:rPr lang="it-IT" sz="2000" dirty="0" smtClean="0"/>
              <a:t>permanente</a:t>
            </a:r>
          </a:p>
          <a:p>
            <a:pPr marL="271463" indent="-271463">
              <a:buNone/>
            </a:pPr>
            <a:r>
              <a:rPr lang="it-IT" sz="2000" dirty="0" smtClean="0"/>
              <a:t>d) stranieri </a:t>
            </a:r>
            <a:r>
              <a:rPr lang="it-IT" sz="2000" dirty="0"/>
              <a:t>in possesso di permesso di soggiorno CE per soggiornanti di lungo periodo (legge 147/2013 art. 1, co. 216).</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189</a:t>
            </a:fld>
            <a:endParaRPr lang="it-IT"/>
          </a:p>
        </p:txBody>
      </p:sp>
    </p:spTree>
    <p:extLst>
      <p:ext uri="{BB962C8B-B14F-4D97-AF65-F5344CB8AC3E}">
        <p14:creationId xmlns:p14="http://schemas.microsoft.com/office/powerpoint/2010/main" val="39686874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Requisiti</a:t>
            </a:r>
          </a:p>
        </p:txBody>
      </p:sp>
      <p:sp>
        <p:nvSpPr>
          <p:cNvPr id="3" name="Segnaposto contenuto 2"/>
          <p:cNvSpPr>
            <a:spLocks noGrp="1"/>
          </p:cNvSpPr>
          <p:nvPr>
            <p:ph idx="1"/>
          </p:nvPr>
        </p:nvSpPr>
        <p:spPr/>
        <p:txBody>
          <a:bodyPr/>
          <a:lstStyle/>
          <a:p>
            <a:pPr lvl="0"/>
            <a:r>
              <a:rPr lang="it-IT" sz="2800" dirty="0"/>
              <a:t>Stato di disoccupazione</a:t>
            </a:r>
          </a:p>
          <a:p>
            <a:pPr lvl="0"/>
            <a:r>
              <a:rPr lang="it-IT" sz="2800" dirty="0"/>
              <a:t>Tre mesi di contribuzione nel periodo che va dal 1^ gennaio dell’anno solare precedente l’evento di cessazione dal lavoro al predetto evento; </a:t>
            </a:r>
          </a:p>
          <a:p>
            <a:pPr lvl="0"/>
            <a:r>
              <a:rPr lang="it-IT" sz="2800" dirty="0"/>
              <a:t>Un mese di contribuzione nell’anno solare in cui si verifica l’evento di cessazione dal lavoro.</a:t>
            </a:r>
          </a:p>
          <a:p>
            <a:pPr lvl="0"/>
            <a:r>
              <a:rPr lang="it-IT" sz="2800" dirty="0"/>
              <a:t>Nessun limite I.S.E.E.</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19</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559563883"/>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Requisiti over 65</a:t>
            </a:r>
            <a:endParaRPr lang="it-IT" dirty="0"/>
          </a:p>
        </p:txBody>
      </p:sp>
      <p:sp>
        <p:nvSpPr>
          <p:cNvPr id="3" name="Segnaposto contenuto 2"/>
          <p:cNvSpPr>
            <a:spLocks noGrp="1"/>
          </p:cNvSpPr>
          <p:nvPr>
            <p:ph idx="1"/>
          </p:nvPr>
        </p:nvSpPr>
        <p:spPr>
          <a:xfrm>
            <a:off x="457200" y="1600200"/>
            <a:ext cx="8458200" cy="4525963"/>
          </a:xfrm>
        </p:spPr>
        <p:txBody>
          <a:bodyPr/>
          <a:lstStyle/>
          <a:p>
            <a:r>
              <a:rPr lang="it-IT" sz="2000" dirty="0" smtClean="0"/>
              <a:t>non </a:t>
            </a:r>
            <a:r>
              <a:rPr lang="it-IT" sz="2000" dirty="0"/>
              <a:t>godere di trattamenti o, nell'anno di competenza del beneficio, godere di trattamenti di importo inferiore a 6.863,28 euro per l'anno 2018 se di età compresa tra 65 anni e 70 anni o a 9.151,05 euro per l'anno 2018 dai 70 anni in su. Nel caso in cui una quota dei trattamenti sia collegata alla situazione reddituale del pensionato, il cumulo dei redditi e dei trattamenti deve essere inferiore a tali soglie;</a:t>
            </a:r>
          </a:p>
          <a:p>
            <a:r>
              <a:rPr lang="it-IT" sz="2000" dirty="0"/>
              <a:t>avere un ISEE in corso di validità inferiore a 6.863,28 euro per l'anno 2018 ;</a:t>
            </a:r>
          </a:p>
          <a:p>
            <a:r>
              <a:rPr lang="it-IT" sz="2000" dirty="0"/>
              <a:t>non essere, da soli o insieme al coniuge, intestatari di più di una utenza elettrica domestica, di più di una utenza elettrica non domestica, di più di due utenze del </a:t>
            </a:r>
            <a:r>
              <a:rPr lang="it-IT" sz="2000" dirty="0" smtClean="0"/>
              <a:t>gas</a:t>
            </a: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190</a:t>
            </a:fld>
            <a:endParaRPr lang="it-IT"/>
          </a:p>
        </p:txBody>
      </p:sp>
    </p:spTree>
    <p:extLst>
      <p:ext uri="{BB962C8B-B14F-4D97-AF65-F5344CB8AC3E}">
        <p14:creationId xmlns:p14="http://schemas.microsoft.com/office/powerpoint/2010/main" val="3411390501"/>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Requisiti over 65</a:t>
            </a:r>
            <a:endParaRPr lang="it-IT" dirty="0"/>
          </a:p>
        </p:txBody>
      </p:sp>
      <p:sp>
        <p:nvSpPr>
          <p:cNvPr id="3" name="Segnaposto contenuto 2"/>
          <p:cNvSpPr>
            <a:spLocks noGrp="1"/>
          </p:cNvSpPr>
          <p:nvPr>
            <p:ph idx="1"/>
          </p:nvPr>
        </p:nvSpPr>
        <p:spPr>
          <a:xfrm>
            <a:off x="228600" y="1524000"/>
            <a:ext cx="8686800" cy="4602163"/>
          </a:xfrm>
        </p:spPr>
        <p:txBody>
          <a:bodyPr/>
          <a:lstStyle/>
          <a:p>
            <a:r>
              <a:rPr lang="it-IT" sz="2000" dirty="0"/>
              <a:t>non essere, da soli o insieme al coniuge, proprietari di più di due autoveicoli, di più di un immobile ad uso abitativo con una quota superiore o uguale al 25%, di immobili che non siano ad uso abitativo o di categoria catastale C7 con una quota superiore o uguale al 10%;</a:t>
            </a:r>
          </a:p>
          <a:p>
            <a:r>
              <a:rPr lang="it-IT" sz="2000" dirty="0"/>
              <a:t>non essere, da soli o insieme al coniuge, titolari di un patrimonio mobiliare superiore a 15.000 euro come rilevato nella  </a:t>
            </a:r>
            <a:r>
              <a:rPr lang="it-IT" sz="2000" dirty="0" smtClean="0"/>
              <a:t>D.S.U. ISEE</a:t>
            </a:r>
            <a:r>
              <a:rPr lang="it-IT" sz="2000" dirty="0"/>
              <a:t>;</a:t>
            </a:r>
          </a:p>
          <a:p>
            <a:r>
              <a:rPr lang="it-IT" sz="2000" dirty="0"/>
              <a:t>non essere fruitori di vitto assicurato dallo Stato o da altre pubbliche amministrazioni perché ricoverati in istituto di cura di lunga degenza o detenuto in istituto di pena.</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191</a:t>
            </a:fld>
            <a:endParaRPr lang="it-IT"/>
          </a:p>
        </p:txBody>
      </p:sp>
    </p:spTree>
    <p:extLst>
      <p:ext uri="{BB962C8B-B14F-4D97-AF65-F5344CB8AC3E}">
        <p14:creationId xmlns:p14="http://schemas.microsoft.com/office/powerpoint/2010/main" val="596676169"/>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Requisiti per minori anni tre</a:t>
            </a:r>
            <a:endParaRPr lang="it-IT" dirty="0"/>
          </a:p>
        </p:txBody>
      </p:sp>
      <p:sp>
        <p:nvSpPr>
          <p:cNvPr id="3" name="Segnaposto contenuto 2"/>
          <p:cNvSpPr>
            <a:spLocks noGrp="1"/>
          </p:cNvSpPr>
          <p:nvPr>
            <p:ph idx="1"/>
          </p:nvPr>
        </p:nvSpPr>
        <p:spPr/>
        <p:txBody>
          <a:bodyPr/>
          <a:lstStyle/>
          <a:p>
            <a:r>
              <a:rPr lang="it-IT" sz="2000" dirty="0" smtClean="0"/>
              <a:t>devono </a:t>
            </a:r>
            <a:r>
              <a:rPr lang="it-IT" sz="2000" dirty="0"/>
              <a:t>avere un ISEE in corso di validità inferiore a 6.863,28 euro per l’anno 2018;</a:t>
            </a:r>
          </a:p>
          <a:p>
            <a:r>
              <a:rPr lang="it-IT" sz="2000" dirty="0"/>
              <a:t>non devono essere, insieme agli esercenti la potestà o ai soggetti affidatari intestatari di più di un’utenza elettrica domestica, di più di un’utenza elettrica non domestica, di più di due utenze del gas, di più di due autoveicoli;</a:t>
            </a:r>
          </a:p>
          <a:p>
            <a:r>
              <a:rPr lang="it-IT" sz="2000" dirty="0"/>
              <a:t>non devono essere proprietari, insieme agli esercenti la potestà o ai soggetti affidatari, di più di un immobile ad uso abitativo con una quota superiore o uguale al 25%, di immobili che non sono ad uso abitativo o di categoria catastale C7 con una quota superiore o uguale al 10%;</a:t>
            </a:r>
          </a:p>
          <a:p>
            <a:r>
              <a:rPr lang="it-IT" sz="2000" dirty="0"/>
              <a:t>non devono essere titolari, insieme agli esercenti la potestà o ai soggetti affidatari, di un patrimonio mobiliare superiore a 15.000 euro come rilevato nella dichiarazione ISEE.</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192</a:t>
            </a:fld>
            <a:endParaRPr lang="it-IT"/>
          </a:p>
        </p:txBody>
      </p:sp>
    </p:spTree>
    <p:extLst>
      <p:ext uri="{BB962C8B-B14F-4D97-AF65-F5344CB8AC3E}">
        <p14:creationId xmlns:p14="http://schemas.microsoft.com/office/powerpoint/2010/main" val="434946231"/>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domanda</a:t>
            </a:r>
            <a:endParaRPr lang="it-IT" dirty="0"/>
          </a:p>
        </p:txBody>
      </p:sp>
      <p:sp>
        <p:nvSpPr>
          <p:cNvPr id="3" name="Segnaposto contenuto 2"/>
          <p:cNvSpPr>
            <a:spLocks noGrp="1"/>
          </p:cNvSpPr>
          <p:nvPr>
            <p:ph idx="1"/>
          </p:nvPr>
        </p:nvSpPr>
        <p:spPr>
          <a:xfrm>
            <a:off x="457200" y="1295400"/>
            <a:ext cx="8382000" cy="4830763"/>
          </a:xfrm>
        </p:spPr>
        <p:txBody>
          <a:bodyPr/>
          <a:lstStyle/>
          <a:p>
            <a:r>
              <a:rPr lang="it-IT" sz="2000" dirty="0"/>
              <a:t>La domanda deve essere presentata presso un ufficio postale utilizzando i moduli disponibili sul sito di Poste Italiane.</a:t>
            </a:r>
          </a:p>
          <a:p>
            <a:r>
              <a:rPr lang="it-IT" sz="2000" dirty="0"/>
              <a:t>I cittadini dai 65 anni in su devono compilare il modulo domanda per beneficiari dai 65 anni in </a:t>
            </a:r>
            <a:r>
              <a:rPr lang="it-IT" sz="2000" dirty="0" smtClean="0"/>
              <a:t>su.</a:t>
            </a:r>
            <a:endParaRPr lang="it-IT" sz="2000" dirty="0"/>
          </a:p>
          <a:p>
            <a:r>
              <a:rPr lang="it-IT" sz="2000" dirty="0"/>
              <a:t>I tutori, gli esercenti la patria potestà o i soggetti affidatari possono presentare la domanda tramite il modulo domanda per i minori di tre </a:t>
            </a:r>
            <a:r>
              <a:rPr lang="it-IT" sz="2000" dirty="0" smtClean="0"/>
              <a:t>anni.</a:t>
            </a:r>
            <a:endParaRPr lang="it-IT" sz="2000" dirty="0"/>
          </a:p>
          <a:p>
            <a:r>
              <a:rPr lang="it-IT" sz="2000" dirty="0"/>
              <a:t>Nella domanda l’interessato deve dichiarare, sotto la propria responsabilità, di essere in possesso di tutti i requisiti previsti dalla legge.</a:t>
            </a:r>
          </a:p>
          <a:p>
            <a:r>
              <a:rPr lang="it-IT" sz="2000" dirty="0"/>
              <a:t>L’ufficio postale trasmetterà in via telematica all’INPS la domanda per le necessarie verifiche e, in caso di </a:t>
            </a:r>
            <a:r>
              <a:rPr lang="it-IT" sz="2000" b="1" dirty="0"/>
              <a:t>esito positivo,</a:t>
            </a:r>
            <a:r>
              <a:rPr lang="it-IT" sz="2000" dirty="0"/>
              <a:t> inviterà il titolare a recarsi presso un ufficio postale per ritirare la carta su cui sarà già stato accreditato l'importo del bimestre di presentazione della domanda</a:t>
            </a:r>
            <a:r>
              <a:rPr lang="it-IT" sz="2000" dirty="0" smtClean="0"/>
              <a:t>.</a:t>
            </a: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193</a:t>
            </a:fld>
            <a:endParaRPr lang="it-IT"/>
          </a:p>
        </p:txBody>
      </p:sp>
    </p:spTree>
    <p:extLst>
      <p:ext uri="{BB962C8B-B14F-4D97-AF65-F5344CB8AC3E}">
        <p14:creationId xmlns:p14="http://schemas.microsoft.com/office/powerpoint/2010/main" val="3547074163"/>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domanda</a:t>
            </a:r>
            <a:endParaRPr lang="it-IT" dirty="0"/>
          </a:p>
        </p:txBody>
      </p:sp>
      <p:sp>
        <p:nvSpPr>
          <p:cNvPr id="3" name="Segnaposto contenuto 2"/>
          <p:cNvSpPr>
            <a:spLocks noGrp="1"/>
          </p:cNvSpPr>
          <p:nvPr>
            <p:ph idx="1"/>
          </p:nvPr>
        </p:nvSpPr>
        <p:spPr>
          <a:xfrm>
            <a:off x="457200" y="1295400"/>
            <a:ext cx="8382000" cy="4830763"/>
          </a:xfrm>
        </p:spPr>
        <p:txBody>
          <a:bodyPr/>
          <a:lstStyle/>
          <a:p>
            <a:r>
              <a:rPr lang="it-IT" sz="2000" dirty="0"/>
              <a:t>In caso di </a:t>
            </a:r>
            <a:r>
              <a:rPr lang="it-IT" sz="2000" b="1" dirty="0"/>
              <a:t>mancata accettazione</a:t>
            </a:r>
            <a:r>
              <a:rPr lang="it-IT" sz="2000" dirty="0"/>
              <a:t> della domanda, INPS lo comunicherà ai richiedenti indicando nella lettera di reiezione le motivazioni dell’esito negativo.</a:t>
            </a:r>
          </a:p>
          <a:p>
            <a:r>
              <a:rPr lang="it-IT" sz="2000" dirty="0"/>
              <a:t>Il beneficiario della Carta (in caso di ultrasessantacinquenne) o il titolare (in caso di beneficiario minore) possono modificare le informazioni relative alla </a:t>
            </a:r>
            <a:r>
              <a:rPr lang="it-IT" sz="2000" b="1" dirty="0"/>
              <a:t>residenza</a:t>
            </a:r>
            <a:r>
              <a:rPr lang="it-IT" sz="2000" dirty="0"/>
              <a:t> </a:t>
            </a:r>
            <a:r>
              <a:rPr lang="it-IT" sz="2000" dirty="0" smtClean="0"/>
              <a:t>e </a:t>
            </a:r>
            <a:r>
              <a:rPr lang="it-IT" sz="2000" dirty="0"/>
              <a:t>chiedere che la Carta venga </a:t>
            </a:r>
            <a:r>
              <a:rPr lang="it-IT" sz="2000" b="1" dirty="0"/>
              <a:t>intestata a un altro soggetto</a:t>
            </a:r>
            <a:r>
              <a:rPr lang="it-IT" sz="2000" dirty="0"/>
              <a:t> utilizzando gli appositi moduli presso gli uffici postali. </a:t>
            </a:r>
            <a:endParaRPr lang="it-IT" sz="2000" dirty="0" smtClean="0"/>
          </a:p>
          <a:p>
            <a:r>
              <a:rPr lang="it-IT" sz="2000" dirty="0" smtClean="0"/>
              <a:t>I </a:t>
            </a:r>
            <a:r>
              <a:rPr lang="it-IT" sz="2000" dirty="0"/>
              <a:t>moduli di variazione dati devono essere presentati alla sede INPS competente per territorio.</a:t>
            </a:r>
          </a:p>
          <a:p>
            <a:pPr marL="0" indent="0">
              <a:buNone/>
            </a:pP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194</a:t>
            </a:fld>
            <a:endParaRPr lang="it-IT"/>
          </a:p>
        </p:txBody>
      </p:sp>
    </p:spTree>
    <p:extLst>
      <p:ext uri="{BB962C8B-B14F-4D97-AF65-F5344CB8AC3E}">
        <p14:creationId xmlns:p14="http://schemas.microsoft.com/office/powerpoint/2010/main" val="2237962594"/>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Come funziona</a:t>
            </a:r>
            <a:endParaRPr lang="it-IT" dirty="0"/>
          </a:p>
        </p:txBody>
      </p:sp>
      <p:sp>
        <p:nvSpPr>
          <p:cNvPr id="3" name="Segnaposto contenuto 2"/>
          <p:cNvSpPr>
            <a:spLocks noGrp="1"/>
          </p:cNvSpPr>
          <p:nvPr>
            <p:ph idx="1"/>
          </p:nvPr>
        </p:nvSpPr>
        <p:spPr>
          <a:xfrm>
            <a:off x="457200" y="1295400"/>
            <a:ext cx="8305800" cy="4830763"/>
          </a:xfrm>
        </p:spPr>
        <p:txBody>
          <a:bodyPr/>
          <a:lstStyle/>
          <a:p>
            <a:r>
              <a:rPr lang="it-IT" sz="2000" dirty="0" smtClean="0"/>
              <a:t>Sulla </a:t>
            </a:r>
            <a:r>
              <a:rPr lang="it-IT" sz="2000" dirty="0"/>
              <a:t>Carta sono accreditati 80 euro con cadenza bimestrale da utilizzare per fare la spesa o pagare gas e luce. I negozi che aderiscono all'iniziativa </a:t>
            </a:r>
            <a:r>
              <a:rPr lang="it-IT" sz="2000" dirty="0" smtClean="0"/>
              <a:t>espongono specifica etichetta adesiva.</a:t>
            </a:r>
            <a:endParaRPr lang="it-IT" sz="2000" dirty="0"/>
          </a:p>
          <a:p>
            <a:r>
              <a:rPr lang="it-IT" sz="2000" dirty="0"/>
              <a:t> </a:t>
            </a:r>
            <a:r>
              <a:rPr lang="it-IT" sz="2000" dirty="0" smtClean="0"/>
              <a:t>I </a:t>
            </a:r>
            <a:r>
              <a:rPr lang="it-IT" sz="2000" dirty="0"/>
              <a:t>titolari di Carta acquisti possono, inoltre, avere uno </a:t>
            </a:r>
            <a:r>
              <a:rPr lang="it-IT" sz="2000" b="1" dirty="0"/>
              <a:t>sconto del 5%</a:t>
            </a:r>
            <a:r>
              <a:rPr lang="it-IT" sz="2000" dirty="0"/>
              <a:t> nei negozi e nelle farmacie che aderiscono all’iniziativa. Lo sconto è riconosciuto esclusivamente per gli acquisti effettuati con la Carta acquisti e non è applicabile all'acquisto di specialità medicinali o per il pagamento di ticket sanitari. Gli acquisti con la Carta, presso le farmacie convenzionate e attrezzate, danno anche il diritto alla </a:t>
            </a:r>
            <a:r>
              <a:rPr lang="it-IT" sz="2000" b="1" dirty="0"/>
              <a:t>misurazione gratuita</a:t>
            </a:r>
            <a:r>
              <a:rPr lang="it-IT" sz="2000" dirty="0"/>
              <a:t> della pressione arteriosa e del peso corporeo.</a:t>
            </a:r>
          </a:p>
          <a:p>
            <a:r>
              <a:rPr lang="it-IT" sz="2000" dirty="0"/>
              <a:t>Lo sconto è cumulabile con altre iniziative promozionali o sconti applicati a tutta la clientela, oltre a quelle riservate ai titolari di carte fedeltà rilasciate dai negozi stessi (ad esempio, dai supermercati).</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195</a:t>
            </a:fld>
            <a:endParaRPr lang="it-IT"/>
          </a:p>
        </p:txBody>
      </p:sp>
    </p:spTree>
    <p:extLst>
      <p:ext uri="{BB962C8B-B14F-4D97-AF65-F5344CB8AC3E}">
        <p14:creationId xmlns:p14="http://schemas.microsoft.com/office/powerpoint/2010/main" val="2739803405"/>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Come funziona</a:t>
            </a:r>
            <a:endParaRPr lang="it-IT" dirty="0"/>
          </a:p>
        </p:txBody>
      </p:sp>
      <p:sp>
        <p:nvSpPr>
          <p:cNvPr id="3" name="Segnaposto contenuto 2"/>
          <p:cNvSpPr>
            <a:spLocks noGrp="1"/>
          </p:cNvSpPr>
          <p:nvPr>
            <p:ph idx="1"/>
          </p:nvPr>
        </p:nvSpPr>
        <p:spPr>
          <a:xfrm>
            <a:off x="457200" y="1371600"/>
            <a:ext cx="8305800" cy="4754563"/>
          </a:xfrm>
        </p:spPr>
        <p:txBody>
          <a:bodyPr/>
          <a:lstStyle/>
          <a:p>
            <a:r>
              <a:rPr lang="it-IT" sz="2000" dirty="0"/>
              <a:t>In caso di smarrimento, disattivazione, danneggiamento o furto della carta, il titolare potrà chiederne il </a:t>
            </a:r>
            <a:r>
              <a:rPr lang="it-IT" sz="2000" b="1" dirty="0"/>
              <a:t>blocco immediato</a:t>
            </a:r>
            <a:r>
              <a:rPr lang="it-IT" sz="2000" dirty="0"/>
              <a:t> telefonando, 24 ore su 24, al</a:t>
            </a:r>
            <a:r>
              <a:rPr lang="it-IT" sz="2000" b="1" dirty="0"/>
              <a:t> numero verde 800 902 122</a:t>
            </a:r>
            <a:r>
              <a:rPr lang="it-IT" sz="2000" dirty="0"/>
              <a:t>. Nel corso della telefonata verrà comunicato il numero di blocco e sarà necessario fornire il proprio nome, cognome, luogo, data di nascita e il giorno in cui si è verificato l’evento. Successivamente, il titolare dovrà confermare l’avvenuta richiesta di blocco a un ufficio postale.</a:t>
            </a:r>
          </a:p>
          <a:p>
            <a:r>
              <a:rPr lang="it-IT" sz="2000" dirty="0"/>
              <a:t>In caso di smarrimento o furto della Carta, il titolare deve anche presentare apposita denuncia alle competenti autorità (autorità giudiziaria o di pubblica sicurezza). Per ottenere il duplicato della carta, dovrà poi presentare copia della denuncia a un ufficio postale.</a:t>
            </a:r>
          </a:p>
          <a:p>
            <a:r>
              <a:rPr lang="it-IT" sz="2000" dirty="0"/>
              <a:t>Occorre rivolgersi a un ufficio postale anche in caso di smagnetizzazione o danneggiamento della carta.</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196</a:t>
            </a:fld>
            <a:endParaRPr lang="it-IT"/>
          </a:p>
        </p:txBody>
      </p:sp>
    </p:spTree>
    <p:extLst>
      <p:ext uri="{BB962C8B-B14F-4D97-AF65-F5344CB8AC3E}">
        <p14:creationId xmlns:p14="http://schemas.microsoft.com/office/powerpoint/2010/main" val="2196941350"/>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Bonus gas</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197</a:t>
            </a:fld>
            <a:endParaRPr lang="it-IT"/>
          </a:p>
        </p:txBody>
      </p:sp>
      <p:pic>
        <p:nvPicPr>
          <p:cNvPr id="25602" name="Picture 2" descr="C:\Users\Ettore\Desktop\bonus_g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559168"/>
            <a:ext cx="5791200" cy="4454769"/>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123050250"/>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304800"/>
            <a:ext cx="8229600" cy="1143000"/>
          </a:xfrm>
        </p:spPr>
        <p:txBody>
          <a:bodyPr/>
          <a:lstStyle/>
          <a:p>
            <a:r>
              <a:rPr lang="it-IT"/>
              <a:t>La normativa di riferimento</a:t>
            </a:r>
          </a:p>
        </p:txBody>
      </p:sp>
      <p:sp>
        <p:nvSpPr>
          <p:cNvPr id="10243" name="Rectangle 3"/>
          <p:cNvSpPr>
            <a:spLocks noGrp="1" noChangeArrowheads="1"/>
          </p:cNvSpPr>
          <p:nvPr>
            <p:ph type="body" idx="1"/>
          </p:nvPr>
        </p:nvSpPr>
        <p:spPr>
          <a:xfrm>
            <a:off x="457200" y="1295400"/>
            <a:ext cx="8458200" cy="4830763"/>
          </a:xfrm>
        </p:spPr>
        <p:txBody>
          <a:bodyPr/>
          <a:lstStyle/>
          <a:p>
            <a:pPr>
              <a:lnSpc>
                <a:spcPct val="90000"/>
              </a:lnSpc>
              <a:buClr>
                <a:schemeClr val="tx1"/>
              </a:buClr>
              <a:buFont typeface="Wingdings" pitchFamily="2" charset="2"/>
              <a:buChar char="§"/>
            </a:pPr>
            <a:r>
              <a:rPr lang="it-IT" sz="2400"/>
              <a:t>Art. 3, comma 9, del decreto legge 29 novembre 2008, n. 185, convertito con modificazioni nella legge 28 gennaio 2009, n. 2,  estende alle famiglie economicamente svantaggiate aventi diritto all’applicazione delle tariffe agevolate per la fornitura di energia elettrica, il diritto alla compensazione della spesa per la fornitura di gas naturale, con decorrenza 1^ gennaio 2009.</a:t>
            </a:r>
          </a:p>
          <a:p>
            <a:pPr>
              <a:lnSpc>
                <a:spcPct val="90000"/>
              </a:lnSpc>
              <a:buClr>
                <a:schemeClr val="tx1"/>
              </a:buClr>
              <a:buFont typeface="Wingdings" pitchFamily="2" charset="2"/>
              <a:buChar char="§"/>
            </a:pPr>
            <a:r>
              <a:rPr lang="it-IT" sz="2400"/>
              <a:t>La normativa nazionale si inserisce nel quadro normativo europeo che, con le Direttive 2003/55/CE e 2006/32/CE prevedono esplicitamente la possibilità di attuare misure di protezione per i clienti vulnerabili, consentendo che taluni elementi dei sistemi tariffari e delle strutture tariffarie abbiano finalità sociale. </a:t>
            </a:r>
          </a:p>
        </p:txBody>
      </p:sp>
      <p:sp>
        <p:nvSpPr>
          <p:cNvPr id="3" name="Segnaposto numero diapositiva 2"/>
          <p:cNvSpPr>
            <a:spLocks noGrp="1"/>
          </p:cNvSpPr>
          <p:nvPr>
            <p:ph type="sldNum" sz="quarter" idx="12"/>
          </p:nvPr>
        </p:nvSpPr>
        <p:spPr/>
        <p:txBody>
          <a:bodyPr/>
          <a:lstStyle/>
          <a:p>
            <a:fld id="{A7581D84-7EF4-411A-95D8-D466E837DBA1}" type="slidenum">
              <a:rPr lang="it-IT" smtClean="0"/>
              <a:pPr/>
              <a:t>198</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592483749"/>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p:txBody>
          <a:bodyPr/>
          <a:lstStyle/>
          <a:p>
            <a:r>
              <a:rPr lang="it-IT" sz="4000"/>
              <a:t>La normativa per l’applicazione - 2</a:t>
            </a:r>
          </a:p>
        </p:txBody>
      </p:sp>
      <p:sp>
        <p:nvSpPr>
          <p:cNvPr id="238595" name="Rectangle 3"/>
          <p:cNvSpPr>
            <a:spLocks noGrp="1" noChangeArrowheads="1"/>
          </p:cNvSpPr>
          <p:nvPr>
            <p:ph type="body" idx="1"/>
          </p:nvPr>
        </p:nvSpPr>
        <p:spPr/>
        <p:txBody>
          <a:bodyPr/>
          <a:lstStyle/>
          <a:p>
            <a:r>
              <a:rPr lang="it-IT" sz="2800"/>
              <a:t>Deliberazione 6 luglio 2009 – Arg/gas 88/09 Autorità Energia Elettrica e Gas</a:t>
            </a:r>
            <a:r>
              <a:rPr lang="it-IT" sz="2800" b="1"/>
              <a:t> </a:t>
            </a:r>
            <a:r>
              <a:rPr lang="it-IT" sz="2800"/>
              <a:t>“Modalità applicative del regime di compensazione della spesa per la fornitura di gas naturale sostenuta dai clienti domestici economicamente svantaggiati, definite ai sensi del decreto legge 29 novembre 2008, n. 185, convertito in legge con modificazioni dall’articolo 1 della legge 28 gennaio 2009, n. 2”</a:t>
            </a:r>
          </a:p>
        </p:txBody>
      </p:sp>
      <p:sp>
        <p:nvSpPr>
          <p:cNvPr id="3" name="Segnaposto numero diapositiva 2"/>
          <p:cNvSpPr>
            <a:spLocks noGrp="1"/>
          </p:cNvSpPr>
          <p:nvPr>
            <p:ph type="sldNum" sz="quarter" idx="12"/>
          </p:nvPr>
        </p:nvSpPr>
        <p:spPr/>
        <p:txBody>
          <a:bodyPr/>
          <a:lstStyle/>
          <a:p>
            <a:fld id="{A7581D84-7EF4-411A-95D8-D466E837DBA1}" type="slidenum">
              <a:rPr lang="it-IT" smtClean="0"/>
              <a:pPr/>
              <a:t>199</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936816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it-IT" b="1" dirty="0"/>
              <a:t>Inquadramento</a:t>
            </a:r>
          </a:p>
        </p:txBody>
      </p:sp>
      <p:sp>
        <p:nvSpPr>
          <p:cNvPr id="9219" name="Rectangle 3"/>
          <p:cNvSpPr>
            <a:spLocks noGrp="1" noChangeArrowheads="1"/>
          </p:cNvSpPr>
          <p:nvPr>
            <p:ph type="body" idx="1"/>
          </p:nvPr>
        </p:nvSpPr>
        <p:spPr/>
        <p:txBody>
          <a:bodyPr/>
          <a:lstStyle/>
          <a:p>
            <a:r>
              <a:rPr lang="it-IT" sz="2400" dirty="0">
                <a:solidFill>
                  <a:schemeClr val="tx1"/>
                </a:solidFill>
                <a:latin typeface="+mn-lt"/>
                <a:ea typeface="+mn-ea"/>
                <a:cs typeface="+mn-cs"/>
              </a:rPr>
              <a:t>Il progetto personalizzato ex art. 6 </a:t>
            </a:r>
            <a:r>
              <a:rPr lang="it-IT" sz="2400" dirty="0"/>
              <a:t>del D. Lgs. 147/2017 </a:t>
            </a:r>
            <a:r>
              <a:rPr lang="it-IT" sz="2400" dirty="0">
                <a:solidFill>
                  <a:schemeClr val="tx1"/>
                </a:solidFill>
                <a:latin typeface="+mn-lt"/>
                <a:ea typeface="+mn-ea"/>
                <a:cs typeface="+mn-cs"/>
              </a:rPr>
              <a:t>individua sulla base dei fabbisogni del nucleo familiare:</a:t>
            </a:r>
          </a:p>
          <a:p>
            <a:pPr lvl="0"/>
            <a:r>
              <a:rPr lang="it-IT" sz="2400" dirty="0">
                <a:solidFill>
                  <a:schemeClr val="tx1"/>
                </a:solidFill>
                <a:latin typeface="+mn-lt"/>
                <a:ea typeface="+mn-ea"/>
                <a:cs typeface="+mn-cs"/>
              </a:rPr>
              <a:t>gli obiettivi generali e i risultati specifici che si intendono raggiungere in un percorso volto al superamento della condizione di povertà, all'inserimento o reinserimento lavorativo e all'inclusione sociale;</a:t>
            </a:r>
          </a:p>
          <a:p>
            <a:pPr lvl="0"/>
            <a:r>
              <a:rPr lang="it-IT" sz="2400" dirty="0">
                <a:solidFill>
                  <a:schemeClr val="tx1"/>
                </a:solidFill>
                <a:latin typeface="+mn-lt"/>
                <a:ea typeface="+mn-ea"/>
                <a:cs typeface="+mn-cs"/>
              </a:rPr>
              <a:t>i sostegni, in termini di specifici interventi e servizi, di cui il nucleo necessita, oltre al ReI;</a:t>
            </a:r>
          </a:p>
          <a:p>
            <a:pPr lvl="0"/>
            <a:r>
              <a:rPr lang="it-IT" sz="2400" dirty="0">
                <a:solidFill>
                  <a:schemeClr val="tx1"/>
                </a:solidFill>
                <a:latin typeface="+mn-lt"/>
                <a:ea typeface="+mn-ea"/>
                <a:cs typeface="+mn-cs"/>
              </a:rPr>
              <a:t>gli impegni da parte dei componenti il nucleo familiare.</a:t>
            </a:r>
            <a:endParaRPr lang="it-IT" dirty="0"/>
          </a:p>
        </p:txBody>
      </p:sp>
      <p:sp>
        <p:nvSpPr>
          <p:cNvPr id="3" name="Segnaposto numero diapositiva 2"/>
          <p:cNvSpPr>
            <a:spLocks noGrp="1"/>
          </p:cNvSpPr>
          <p:nvPr>
            <p:ph type="sldNum" sz="quarter" idx="12"/>
          </p:nvPr>
        </p:nvSpPr>
        <p:spPr/>
        <p:txBody>
          <a:bodyPr/>
          <a:lstStyle/>
          <a:p>
            <a:fld id="{A7581D84-7EF4-411A-95D8-D466E837DBA1}" type="slidenum">
              <a:rPr lang="it-IT" smtClean="0"/>
              <a:pPr/>
              <a:t>2</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Importo e durata</a:t>
            </a:r>
          </a:p>
        </p:txBody>
      </p:sp>
      <p:sp>
        <p:nvSpPr>
          <p:cNvPr id="3" name="Segnaposto contenuto 2"/>
          <p:cNvSpPr>
            <a:spLocks noGrp="1"/>
          </p:cNvSpPr>
          <p:nvPr>
            <p:ph idx="1"/>
          </p:nvPr>
        </p:nvSpPr>
        <p:spPr/>
        <p:txBody>
          <a:bodyPr/>
          <a:lstStyle/>
          <a:p>
            <a:pPr lvl="0"/>
            <a:r>
              <a:rPr lang="it-IT" dirty="0"/>
              <a:t>Importo del beneficio: fino ad un massimo di €. 1.300,00 mensili</a:t>
            </a:r>
          </a:p>
          <a:p>
            <a:pPr lvl="0"/>
            <a:r>
              <a:rPr lang="it-IT" dirty="0"/>
              <a:t>Durata: DIS-COLL è corrisposta mensilmente, per un numero di settimane pari alla metà delle settimane di contribuzione degli ultimi quattro anni</a:t>
            </a:r>
          </a:p>
          <a:p>
            <a:pPr lvl="0"/>
            <a:endParaRPr lang="it-IT" dirty="0"/>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20</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369733452"/>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ChangeArrowheads="1"/>
          </p:cNvSpPr>
          <p:nvPr>
            <p:ph type="title"/>
          </p:nvPr>
        </p:nvSpPr>
        <p:spPr/>
        <p:txBody>
          <a:bodyPr/>
          <a:lstStyle/>
          <a:p>
            <a:r>
              <a:rPr lang="it-IT" sz="4000"/>
              <a:t>La normativa per l’applicazione - 3</a:t>
            </a:r>
          </a:p>
        </p:txBody>
      </p:sp>
      <p:sp>
        <p:nvSpPr>
          <p:cNvPr id="272387" name="Rectangle 3"/>
          <p:cNvSpPr>
            <a:spLocks noGrp="1" noChangeArrowheads="1"/>
          </p:cNvSpPr>
          <p:nvPr>
            <p:ph type="body" idx="1"/>
          </p:nvPr>
        </p:nvSpPr>
        <p:spPr/>
        <p:txBody>
          <a:bodyPr/>
          <a:lstStyle/>
          <a:p>
            <a:pPr>
              <a:lnSpc>
                <a:spcPct val="80000"/>
              </a:lnSpc>
            </a:pPr>
            <a:r>
              <a:rPr lang="it-IT" sz="2000" b="1" dirty="0"/>
              <a:t>Deliberazione 6 agosto 2009 ARG/</a:t>
            </a:r>
            <a:r>
              <a:rPr lang="it-IT" sz="2000" b="1" dirty="0" err="1"/>
              <a:t>com</a:t>
            </a:r>
            <a:r>
              <a:rPr lang="it-IT" sz="2000" b="1" dirty="0"/>
              <a:t> 113/09 “Individuazione del soggetto erogatore della compensazione della spesa per la fornitura di gas naturale ai clienti domestici indiretti di cui all’Articolo 5 della delibera ARG/gas 88/09, disposizioni alla Cassa conguaglio per il settore elettrico e modificazioni delle deliberazioni dell’Autorità per l’energia elettrica e il gas, 6 agosto 2008, ARG/</a:t>
            </a:r>
            <a:r>
              <a:rPr lang="it-IT" sz="2000" b="1" dirty="0" err="1"/>
              <a:t>elt</a:t>
            </a:r>
            <a:r>
              <a:rPr lang="it-IT" sz="2000" b="1" dirty="0"/>
              <a:t> 117/08 e 6 luglio 2009, ARG/gas 88/09</a:t>
            </a:r>
          </a:p>
          <a:p>
            <a:pPr>
              <a:lnSpc>
                <a:spcPct val="80000"/>
              </a:lnSpc>
            </a:pPr>
            <a:r>
              <a:rPr lang="it-IT" sz="2000" b="1" dirty="0"/>
              <a:t>Deliberazione 17 novembre 2009 - ARG/gas 176/09 “Modificazioni e integrazioni alla deliberazione dell’Autorità per l’energia elettrica e il gas 6 luglio 2009, ARG/gas 88/09 in materia di modalità applicative dei regimi di compensazione della spesa per la fornitura di gas naturale sostenuta dai clienti domestici economicamente svantaggiati, definite ai sensi del decreto legge 29 novembre 2008, n. 185, convertito in legge con modificazioni dall’articolo 1 della legge 28 gennaio 2009, n. 2. Modificazioni e integrazioni alla deliberazione 6 agosto 2009, ARG/</a:t>
            </a:r>
            <a:r>
              <a:rPr lang="it-IT" sz="2000" b="1" dirty="0" err="1"/>
              <a:t>com</a:t>
            </a:r>
            <a:r>
              <a:rPr lang="it-IT" sz="2000" b="1" dirty="0"/>
              <a:t> </a:t>
            </a:r>
            <a:r>
              <a:rPr lang="it-IT" sz="2000" b="1" dirty="0" smtClean="0"/>
              <a:t>113/09</a:t>
            </a:r>
          </a:p>
          <a:p>
            <a:pPr>
              <a:lnSpc>
                <a:spcPct val="80000"/>
              </a:lnSpc>
            </a:pPr>
            <a:r>
              <a:rPr lang="it-IT" sz="2000" b="1" dirty="0" smtClean="0"/>
              <a:t>Le Deliberazioni assunte nel tempo</a:t>
            </a:r>
            <a:endParaRPr lang="it-IT" sz="2000" dirty="0"/>
          </a:p>
          <a:p>
            <a:pPr>
              <a:lnSpc>
                <a:spcPct val="80000"/>
              </a:lnSpc>
            </a:pPr>
            <a:endParaRPr lang="it-IT" sz="2000" dirty="0"/>
          </a:p>
        </p:txBody>
      </p:sp>
      <p:sp>
        <p:nvSpPr>
          <p:cNvPr id="3" name="Segnaposto numero diapositiva 2"/>
          <p:cNvSpPr>
            <a:spLocks noGrp="1"/>
          </p:cNvSpPr>
          <p:nvPr>
            <p:ph type="sldNum" sz="quarter" idx="12"/>
          </p:nvPr>
        </p:nvSpPr>
        <p:spPr/>
        <p:txBody>
          <a:bodyPr/>
          <a:lstStyle/>
          <a:p>
            <a:fld id="{A7581D84-7EF4-411A-95D8-D466E837DBA1}" type="slidenum">
              <a:rPr lang="it-IT" smtClean="0"/>
              <a:pPr/>
              <a:t>200</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249968535"/>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it-IT"/>
              <a:t>Il bonus gas</a:t>
            </a:r>
          </a:p>
        </p:txBody>
      </p:sp>
      <p:sp>
        <p:nvSpPr>
          <p:cNvPr id="9219" name="Rectangle 3"/>
          <p:cNvSpPr>
            <a:spLocks noGrp="1" noChangeArrowheads="1"/>
          </p:cNvSpPr>
          <p:nvPr>
            <p:ph type="body" idx="1"/>
          </p:nvPr>
        </p:nvSpPr>
        <p:spPr/>
        <p:txBody>
          <a:bodyPr/>
          <a:lstStyle/>
          <a:p>
            <a:r>
              <a:rPr lang="it-IT"/>
              <a:t>Il cosiddetto "bonus gas" (ovvero il regime di compensazione della spesa sostenuta per la fornitura di gas naturale) è uno strumento introdotto con l'obiettivo di sostenere le famiglie in condizione di disagio economico.</a:t>
            </a:r>
          </a:p>
        </p:txBody>
      </p:sp>
      <p:sp>
        <p:nvSpPr>
          <p:cNvPr id="3" name="Segnaposto numero diapositiva 2"/>
          <p:cNvSpPr>
            <a:spLocks noGrp="1"/>
          </p:cNvSpPr>
          <p:nvPr>
            <p:ph type="sldNum" sz="quarter" idx="12"/>
          </p:nvPr>
        </p:nvSpPr>
        <p:spPr/>
        <p:txBody>
          <a:bodyPr/>
          <a:lstStyle/>
          <a:p>
            <a:fld id="{A7581D84-7EF4-411A-95D8-D466E837DBA1}" type="slidenum">
              <a:rPr lang="it-IT" smtClean="0"/>
              <a:pPr/>
              <a:t>201</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141576052"/>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Beneficiari</a:t>
            </a:r>
            <a:endParaRPr lang="it-IT" dirty="0"/>
          </a:p>
        </p:txBody>
      </p:sp>
      <p:sp>
        <p:nvSpPr>
          <p:cNvPr id="3" name="Segnaposto contenuto 2"/>
          <p:cNvSpPr>
            <a:spLocks noGrp="1"/>
          </p:cNvSpPr>
          <p:nvPr>
            <p:ph idx="1"/>
          </p:nvPr>
        </p:nvSpPr>
        <p:spPr>
          <a:xfrm>
            <a:off x="457200" y="1600200"/>
            <a:ext cx="8534400" cy="4525963"/>
          </a:xfrm>
        </p:spPr>
        <p:txBody>
          <a:bodyPr/>
          <a:lstStyle/>
          <a:p>
            <a:pPr marL="0" indent="0">
              <a:buNone/>
            </a:pPr>
            <a:r>
              <a:rPr lang="it-IT" sz="2000" dirty="0"/>
              <a:t>Possono ottenere il bonus tutti i clienti domestici intestatari di un contratto di fornitura di gas naturale appartenenti:</a:t>
            </a:r>
          </a:p>
          <a:p>
            <a:r>
              <a:rPr lang="it-IT" sz="2000" dirty="0"/>
              <a:t>ad un nucleo familiare con indicatore ISEE non superiore a 8.107,5 </a:t>
            </a:r>
            <a:r>
              <a:rPr lang="it-IT" sz="2000" dirty="0" smtClean="0"/>
              <a:t>€. </a:t>
            </a:r>
            <a:endParaRPr lang="it-IT" sz="2000" dirty="0"/>
          </a:p>
          <a:p>
            <a:r>
              <a:rPr lang="it-IT" sz="2000" dirty="0"/>
              <a:t>ad un nucleo famigliare con più di 3 figli a carico e indicatore ISEE non superiore a 20.000 euro;</a:t>
            </a:r>
          </a:p>
          <a:p>
            <a:r>
              <a:rPr lang="it-IT" sz="2000" dirty="0"/>
              <a:t>con misuratore gas di classe non superiore a G6 (la classe del misuratore è collegata alla quantità di gas che può essere trasportata in un punto di fornitura e distingue le utenza domestiche da quelle di tipo industriale o commerciale. Questo parametro viene verificato dal distributore).</a:t>
            </a:r>
          </a:p>
          <a:p>
            <a:r>
              <a:rPr lang="it-IT" sz="2000" dirty="0"/>
              <a:t>La compensazione è riconosciuta sia ai clienti che hanno stipulato un contratto di fornitura individuale (clienti domestici diretti), sia ai clienti che utilizzano impianti condominiali (clienti domestici indiretti).</a:t>
            </a:r>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202</a:t>
            </a:fld>
            <a:endParaRPr lang="it-IT"/>
          </a:p>
        </p:txBody>
      </p:sp>
    </p:spTree>
    <p:extLst>
      <p:ext uri="{BB962C8B-B14F-4D97-AF65-F5344CB8AC3E}">
        <p14:creationId xmlns:p14="http://schemas.microsoft.com/office/powerpoint/2010/main" val="3843796895"/>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cliente</a:t>
            </a:r>
            <a:endParaRPr lang="it-IT" dirty="0"/>
          </a:p>
        </p:txBody>
      </p:sp>
      <p:sp>
        <p:nvSpPr>
          <p:cNvPr id="3" name="Segnaposto contenuto 2"/>
          <p:cNvSpPr>
            <a:spLocks noGrp="1"/>
          </p:cNvSpPr>
          <p:nvPr>
            <p:ph idx="1"/>
          </p:nvPr>
        </p:nvSpPr>
        <p:spPr>
          <a:xfrm>
            <a:off x="457200" y="1219200"/>
            <a:ext cx="8305800" cy="4906963"/>
          </a:xfrm>
        </p:spPr>
        <p:txBody>
          <a:bodyPr/>
          <a:lstStyle/>
          <a:p>
            <a:r>
              <a:rPr lang="it-IT" sz="2000" dirty="0" smtClean="0"/>
              <a:t>Il </a:t>
            </a:r>
            <a:r>
              <a:rPr lang="it-IT" sz="2000" dirty="0"/>
              <a:t>cliente domestico diretto è il cliente che è direttamente titolare di un contratto di fornitura di gas naturale (fornitura individuale) per l'abitazione, a carattere familiare, di residenza. L'intestatario del contratto quindi è sempre una persona fisica: la domanda di bonus può essere fatta solo dall'intestatario del contratto.</a:t>
            </a:r>
          </a:p>
          <a:p>
            <a:r>
              <a:rPr lang="it-IT" sz="2000" dirty="0" smtClean="0"/>
              <a:t>Il </a:t>
            </a:r>
            <a:r>
              <a:rPr lang="it-IT" sz="2000" dirty="0"/>
              <a:t>cliente domestico indiretto è il cliente che non è direttamente titolare di un contratto fornitura di gas naturale per l'abitazione di residenza ma utilizza per i propri usi domestici un impianto a gas naturale di tipo condominiale (fornitura centralizzata). </a:t>
            </a:r>
            <a:r>
              <a:rPr lang="it-IT" sz="2000" dirty="0" smtClean="0"/>
              <a:t>Il </a:t>
            </a:r>
            <a:r>
              <a:rPr lang="it-IT" sz="2000" dirty="0"/>
              <a:t>titolare del contratto della fornitura centralizzata può essere sia una persona fisica o anche una persona giuridica (il condominio).</a:t>
            </a:r>
          </a:p>
          <a:p>
            <a:r>
              <a:rPr lang="it-IT" sz="2000" dirty="0" smtClean="0"/>
              <a:t>Il </a:t>
            </a:r>
            <a:r>
              <a:rPr lang="it-IT" sz="2000" dirty="0"/>
              <a:t>bonus è riconosciuto anche alla forniture miste (ad esempio fornitura individuale per l'acqua calda e la cottura cibi e fornitura centralizzata per il riscaldamento) purché il richiedente sia in possesso dei requisiti per l'accesso.</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203</a:t>
            </a:fld>
            <a:endParaRPr lang="it-IT"/>
          </a:p>
        </p:txBody>
      </p:sp>
    </p:spTree>
    <p:extLst>
      <p:ext uri="{BB962C8B-B14F-4D97-AF65-F5344CB8AC3E}">
        <p14:creationId xmlns:p14="http://schemas.microsoft.com/office/powerpoint/2010/main" val="20240831"/>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Come si richiede</a:t>
            </a:r>
            <a:endParaRPr lang="it-IT" dirty="0"/>
          </a:p>
        </p:txBody>
      </p:sp>
      <p:sp>
        <p:nvSpPr>
          <p:cNvPr id="3" name="Segnaposto contenuto 2"/>
          <p:cNvSpPr>
            <a:spLocks noGrp="1"/>
          </p:cNvSpPr>
          <p:nvPr>
            <p:ph idx="1"/>
          </p:nvPr>
        </p:nvSpPr>
        <p:spPr>
          <a:xfrm>
            <a:off x="228600" y="1219200"/>
            <a:ext cx="8534400" cy="4906963"/>
          </a:xfrm>
        </p:spPr>
        <p:txBody>
          <a:bodyPr/>
          <a:lstStyle/>
          <a:p>
            <a:pPr marL="174625" indent="-174625"/>
            <a:r>
              <a:rPr lang="it-IT" sz="2000" dirty="0" smtClean="0"/>
              <a:t>La </a:t>
            </a:r>
            <a:r>
              <a:rPr lang="it-IT" sz="2000" dirty="0"/>
              <a:t>domanda va presentata presso il Comune di residenza o presso </a:t>
            </a:r>
            <a:r>
              <a:rPr lang="it-IT" sz="2000" dirty="0" smtClean="0"/>
              <a:t>altro </a:t>
            </a:r>
            <a:r>
              <a:rPr lang="it-IT" sz="2000" dirty="0"/>
              <a:t>ente designato dal Comune (CAF, </a:t>
            </a:r>
            <a:r>
              <a:rPr lang="it-IT" sz="2000" dirty="0" smtClean="0"/>
              <a:t>ecc.) </a:t>
            </a:r>
            <a:r>
              <a:rPr lang="it-IT" sz="2000" dirty="0"/>
              <a:t>utilizzando </a:t>
            </a:r>
            <a:r>
              <a:rPr lang="it-IT" sz="2000" dirty="0" smtClean="0"/>
              <a:t>appositi </a:t>
            </a:r>
            <a:r>
              <a:rPr lang="it-IT" sz="2000" dirty="0"/>
              <a:t>moduli.</a:t>
            </a:r>
          </a:p>
          <a:p>
            <a:pPr marL="174625" indent="-174625"/>
            <a:r>
              <a:rPr lang="it-IT" sz="2000" dirty="0"/>
              <a:t>Per presentare la domanda servono</a:t>
            </a:r>
            <a:r>
              <a:rPr lang="it-IT" sz="2000" dirty="0" smtClean="0"/>
              <a:t>:</a:t>
            </a:r>
          </a:p>
          <a:p>
            <a:pPr>
              <a:buFont typeface="Wingdings" pitchFamily="2" charset="2"/>
              <a:buChar char="q"/>
            </a:pPr>
            <a:r>
              <a:rPr lang="it-IT" sz="2000" dirty="0" smtClean="0"/>
              <a:t>documento </a:t>
            </a:r>
            <a:r>
              <a:rPr lang="it-IT" sz="2000" dirty="0"/>
              <a:t>di </a:t>
            </a:r>
            <a:r>
              <a:rPr lang="it-IT" sz="2000" dirty="0" smtClean="0"/>
              <a:t>identità</a:t>
            </a:r>
          </a:p>
          <a:p>
            <a:pPr>
              <a:buFont typeface="Wingdings" pitchFamily="2" charset="2"/>
              <a:buChar char="q"/>
            </a:pPr>
            <a:r>
              <a:rPr lang="it-IT" sz="2000" dirty="0" smtClean="0"/>
              <a:t>eventuale</a:t>
            </a:r>
            <a:r>
              <a:rPr lang="it-IT" sz="2000" dirty="0"/>
              <a:t> </a:t>
            </a:r>
            <a:r>
              <a:rPr lang="it-IT" sz="2000" u="sng" dirty="0">
                <a:hlinkClick r:id="rId2"/>
              </a:rPr>
              <a:t>allegato D</a:t>
            </a:r>
            <a:r>
              <a:rPr lang="it-IT" sz="2000" dirty="0"/>
              <a:t> di delega (se la domanda è presentata da un delegato e non dall'intestatario della fornitura</a:t>
            </a:r>
            <a:r>
              <a:rPr lang="it-IT" sz="2000" dirty="0" smtClean="0"/>
              <a:t>)</a:t>
            </a:r>
          </a:p>
          <a:p>
            <a:pPr>
              <a:buFont typeface="Wingdings" pitchFamily="2" charset="2"/>
              <a:buChar char="q"/>
            </a:pPr>
            <a:r>
              <a:rPr lang="it-IT" sz="2000" u="sng" dirty="0" smtClean="0">
                <a:hlinkClick r:id="rId3"/>
              </a:rPr>
              <a:t>modulo </a:t>
            </a:r>
            <a:r>
              <a:rPr lang="it-IT" sz="2000" u="sng" dirty="0">
                <a:hlinkClick r:id="rId3"/>
              </a:rPr>
              <a:t>A</a:t>
            </a:r>
            <a:r>
              <a:rPr lang="it-IT" sz="2000" dirty="0"/>
              <a:t> compilato. Anche se si richiede un solo bonus è sufficiente compilare i riquadri relativi alla sola fornitura (elettrica o gas) per la quale si sta facendo la domanda di agevolazione</a:t>
            </a:r>
          </a:p>
          <a:p>
            <a:r>
              <a:rPr lang="it-IT" sz="2000" dirty="0"/>
              <a:t>attestazione ISEE in corso di </a:t>
            </a:r>
            <a:r>
              <a:rPr lang="it-IT" sz="2000" dirty="0" smtClean="0"/>
              <a:t>validità e </a:t>
            </a:r>
            <a:r>
              <a:rPr lang="it-IT" sz="2000" u="sng" dirty="0" smtClean="0">
                <a:hlinkClick r:id="rId4"/>
              </a:rPr>
              <a:t>allegato </a:t>
            </a:r>
            <a:r>
              <a:rPr lang="it-IT" sz="2000" u="sng" dirty="0">
                <a:hlinkClick r:id="rId4"/>
              </a:rPr>
              <a:t>CF </a:t>
            </a:r>
            <a:r>
              <a:rPr lang="it-IT" sz="2000" dirty="0"/>
              <a:t>con i componenti del nucleo ISEE</a:t>
            </a:r>
          </a:p>
          <a:p>
            <a:r>
              <a:rPr lang="it-IT" sz="2000" u="sng" dirty="0">
                <a:hlinkClick r:id="rId5"/>
              </a:rPr>
              <a:t>l'allegato FN</a:t>
            </a:r>
            <a:r>
              <a:rPr lang="it-IT" sz="2000" dirty="0"/>
              <a:t> per il riconoscimento di famiglia numerosa, se l'ISEE è superiore a 8.107,5 euro (ma entro i 20.000);</a:t>
            </a:r>
          </a:p>
          <a:p>
            <a:r>
              <a:rPr lang="it-IT" sz="2000" dirty="0"/>
              <a:t>autocertificazione dell'utilizzo del gas </a:t>
            </a:r>
            <a:r>
              <a:rPr lang="it-IT" sz="2000" dirty="0" smtClean="0"/>
              <a:t>naturale e bolletta</a:t>
            </a: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204</a:t>
            </a:fld>
            <a:endParaRPr lang="it-IT"/>
          </a:p>
        </p:txBody>
      </p:sp>
    </p:spTree>
    <p:extLst>
      <p:ext uri="{BB962C8B-B14F-4D97-AF65-F5344CB8AC3E}">
        <p14:creationId xmlns:p14="http://schemas.microsoft.com/office/powerpoint/2010/main" val="3370906972"/>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it-IT" sz="2800"/>
              <a:t>Limitazione soggettive e di destinazione d’uso per le forniture individuali</a:t>
            </a:r>
          </a:p>
        </p:txBody>
      </p:sp>
      <p:sp>
        <p:nvSpPr>
          <p:cNvPr id="156675" name="Rectangle 3"/>
          <p:cNvSpPr>
            <a:spLocks noGrp="1" noChangeArrowheads="1"/>
          </p:cNvSpPr>
          <p:nvPr>
            <p:ph type="body" idx="1"/>
          </p:nvPr>
        </p:nvSpPr>
        <p:spPr/>
        <p:txBody>
          <a:bodyPr/>
          <a:lstStyle/>
          <a:p>
            <a:pPr>
              <a:lnSpc>
                <a:spcPct val="80000"/>
              </a:lnSpc>
              <a:buFontTx/>
              <a:buNone/>
            </a:pPr>
            <a:r>
              <a:rPr lang="it-IT" sz="2400"/>
              <a:t>a) si fa riferimento a contratti di fornitura intestati ad una persona fisica;</a:t>
            </a:r>
          </a:p>
          <a:p>
            <a:pPr>
              <a:lnSpc>
                <a:spcPct val="80000"/>
              </a:lnSpc>
              <a:buFontTx/>
              <a:buNone/>
            </a:pPr>
            <a:r>
              <a:rPr lang="it-IT" sz="2400"/>
              <a:t>b) la fornitura deve essere destinata agli usi previsti dalla precedente Tabella 1, codici 001, 002, 003, 006, 007, 008 o 009;</a:t>
            </a:r>
          </a:p>
          <a:p>
            <a:pPr>
              <a:lnSpc>
                <a:spcPct val="80000"/>
              </a:lnSpc>
              <a:buFontTx/>
              <a:buNone/>
            </a:pPr>
            <a:r>
              <a:rPr lang="it-IT" sz="2400"/>
              <a:t>c) la fornitura è asservita a locali adibiti a civile abitazione a carattere familiare o collettivo, con l’esclusione di forniture centralizzate, alberghi, scuole, collegi, convitti, ospedali, istituti penitenziari e strutture abitative similari;</a:t>
            </a:r>
          </a:p>
          <a:p>
            <a:pPr>
              <a:lnSpc>
                <a:spcPct val="80000"/>
              </a:lnSpc>
              <a:buFontTx/>
              <a:buNone/>
            </a:pPr>
            <a:r>
              <a:rPr lang="it-IT" sz="2400"/>
              <a:t>d) i locali di cui alla precedente lettera, corrispondono all’abitazione di residenza del richiedente l’agevolazione;</a:t>
            </a:r>
          </a:p>
          <a:p>
            <a:pPr>
              <a:lnSpc>
                <a:spcPct val="80000"/>
              </a:lnSpc>
              <a:buFontTx/>
              <a:buNone/>
            </a:pPr>
            <a:r>
              <a:rPr lang="it-IT" sz="2400"/>
              <a:t>e) il contratto di fornitura non prevede il riferimento ad una partita IVA.</a:t>
            </a:r>
          </a:p>
          <a:p>
            <a:pPr>
              <a:lnSpc>
                <a:spcPct val="80000"/>
              </a:lnSpc>
            </a:pPr>
            <a:endParaRPr lang="it-IT" sz="2400"/>
          </a:p>
          <a:p>
            <a:pPr>
              <a:lnSpc>
                <a:spcPct val="80000"/>
              </a:lnSpc>
            </a:pPr>
            <a:endParaRPr lang="it-IT" sz="2400"/>
          </a:p>
        </p:txBody>
      </p:sp>
      <p:sp>
        <p:nvSpPr>
          <p:cNvPr id="3" name="Segnaposto numero diapositiva 2"/>
          <p:cNvSpPr>
            <a:spLocks noGrp="1"/>
          </p:cNvSpPr>
          <p:nvPr>
            <p:ph type="sldNum" sz="quarter" idx="12"/>
          </p:nvPr>
        </p:nvSpPr>
        <p:spPr/>
        <p:txBody>
          <a:bodyPr/>
          <a:lstStyle/>
          <a:p>
            <a:fld id="{A7581D84-7EF4-411A-95D8-D466E837DBA1}" type="slidenum">
              <a:rPr lang="it-IT" smtClean="0"/>
              <a:pPr/>
              <a:t>205</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594855695"/>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it-IT" sz="2800"/>
              <a:t>Limitazioni soggettive e destinazione d’uso per le forniture centralizzate</a:t>
            </a:r>
          </a:p>
        </p:txBody>
      </p:sp>
      <p:sp>
        <p:nvSpPr>
          <p:cNvPr id="160771" name="Rectangle 3"/>
          <p:cNvSpPr>
            <a:spLocks noGrp="1" noChangeArrowheads="1"/>
          </p:cNvSpPr>
          <p:nvPr>
            <p:ph type="body" idx="1"/>
          </p:nvPr>
        </p:nvSpPr>
        <p:spPr/>
        <p:txBody>
          <a:bodyPr/>
          <a:lstStyle/>
          <a:p>
            <a:pPr>
              <a:lnSpc>
                <a:spcPct val="90000"/>
              </a:lnSpc>
              <a:buFontTx/>
              <a:buNone/>
            </a:pPr>
            <a:r>
              <a:rPr lang="it-IT" sz="2800"/>
              <a:t>L’Autorità ritiene che debbano essere confermati i </a:t>
            </a:r>
          </a:p>
          <a:p>
            <a:pPr>
              <a:lnSpc>
                <a:spcPct val="90000"/>
              </a:lnSpc>
              <a:buFontTx/>
              <a:buNone/>
            </a:pPr>
            <a:r>
              <a:rPr lang="it-IT" sz="2800"/>
              <a:t>seguenti principi:</a:t>
            </a:r>
          </a:p>
          <a:p>
            <a:pPr>
              <a:lnSpc>
                <a:spcPct val="90000"/>
              </a:lnSpc>
              <a:buFontTx/>
              <a:buNone/>
            </a:pPr>
            <a:r>
              <a:rPr lang="it-IT" sz="2800"/>
              <a:t>a) il beneficiario ultimo della compensazione della spesa debba essere una persona fisica, </a:t>
            </a:r>
          </a:p>
          <a:p>
            <a:pPr>
              <a:lnSpc>
                <a:spcPct val="90000"/>
              </a:lnSpc>
              <a:buFontTx/>
              <a:buNone/>
            </a:pPr>
            <a:r>
              <a:rPr lang="it-IT" sz="2800"/>
              <a:t>b) il beneficio debba tenere conto anche dell’eventuale utilizzazione di impianti centralizzati alimentati a gas naturale asserviti a locali adibiti ad uso abitativo,</a:t>
            </a:r>
          </a:p>
          <a:p>
            <a:pPr>
              <a:lnSpc>
                <a:spcPct val="90000"/>
              </a:lnSpc>
              <a:buFontTx/>
              <a:buNone/>
            </a:pPr>
            <a:r>
              <a:rPr lang="it-IT" sz="2800"/>
              <a:t>c)tali locali debbano corrispondere all’abitazione di residenza del beneficiario del </a:t>
            </a:r>
            <a:r>
              <a:rPr lang="it-IT" sz="2800" i="1"/>
              <a:t>bonus</a:t>
            </a:r>
            <a:r>
              <a:rPr lang="it-IT" sz="2800"/>
              <a:t>.</a:t>
            </a:r>
          </a:p>
          <a:p>
            <a:pPr>
              <a:lnSpc>
                <a:spcPct val="90000"/>
              </a:lnSpc>
            </a:pPr>
            <a:endParaRPr lang="it-IT" sz="2800"/>
          </a:p>
        </p:txBody>
      </p:sp>
      <p:sp>
        <p:nvSpPr>
          <p:cNvPr id="3" name="Segnaposto numero diapositiva 2"/>
          <p:cNvSpPr>
            <a:spLocks noGrp="1"/>
          </p:cNvSpPr>
          <p:nvPr>
            <p:ph type="sldNum" sz="quarter" idx="12"/>
          </p:nvPr>
        </p:nvSpPr>
        <p:spPr/>
        <p:txBody>
          <a:bodyPr/>
          <a:lstStyle/>
          <a:p>
            <a:fld id="{A7581D84-7EF4-411A-95D8-D466E837DBA1}" type="slidenum">
              <a:rPr lang="it-IT" smtClean="0"/>
              <a:pPr/>
              <a:t>206</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136692510"/>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p:txBody>
          <a:bodyPr/>
          <a:lstStyle/>
          <a:p>
            <a:r>
              <a:rPr lang="it-IT" sz="2800"/>
              <a:t>Valore della compensazione €/anno</a:t>
            </a:r>
          </a:p>
        </p:txBody>
      </p:sp>
      <p:graphicFrame>
        <p:nvGraphicFramePr>
          <p:cNvPr id="204915" name="Group 115"/>
          <p:cNvGraphicFramePr>
            <a:graphicFrameLocks noGrp="1"/>
          </p:cNvGraphicFramePr>
          <p:nvPr>
            <p:ph idx="1"/>
            <p:extLst>
              <p:ext uri="{D42A27DB-BD31-4B8C-83A1-F6EECF244321}">
                <p14:modId xmlns:p14="http://schemas.microsoft.com/office/powerpoint/2010/main" val="3992956894"/>
              </p:ext>
            </p:extLst>
          </p:nvPr>
        </p:nvGraphicFramePr>
        <p:xfrm>
          <a:off x="457200" y="1600200"/>
          <a:ext cx="8229600" cy="4108452"/>
        </p:xfrm>
        <a:graphic>
          <a:graphicData uri="http://schemas.openxmlformats.org/drawingml/2006/table">
            <a:tbl>
              <a:tblPr/>
              <a:tblGrid>
                <a:gridCol w="4297363">
                  <a:extLst>
                    <a:ext uri="{9D8B030D-6E8A-4147-A177-3AD203B41FA5}">
                      <a16:colId xmlns="" xmlns:a16="http://schemas.microsoft.com/office/drawing/2014/main" val="20000"/>
                    </a:ext>
                  </a:extLst>
                </a:gridCol>
                <a:gridCol w="655637">
                  <a:extLst>
                    <a:ext uri="{9D8B030D-6E8A-4147-A177-3AD203B41FA5}">
                      <a16:colId xmlns="" xmlns:a16="http://schemas.microsoft.com/office/drawing/2014/main" val="20001"/>
                    </a:ext>
                  </a:extLst>
                </a:gridCol>
                <a:gridCol w="182563">
                  <a:extLst>
                    <a:ext uri="{9D8B030D-6E8A-4147-A177-3AD203B41FA5}">
                      <a16:colId xmlns="" xmlns:a16="http://schemas.microsoft.com/office/drawing/2014/main" val="20002"/>
                    </a:ext>
                  </a:extLst>
                </a:gridCol>
                <a:gridCol w="655637">
                  <a:extLst>
                    <a:ext uri="{9D8B030D-6E8A-4147-A177-3AD203B41FA5}">
                      <a16:colId xmlns="" xmlns:a16="http://schemas.microsoft.com/office/drawing/2014/main" val="20003"/>
                    </a:ext>
                  </a:extLst>
                </a:gridCol>
                <a:gridCol w="762000">
                  <a:extLst>
                    <a:ext uri="{9D8B030D-6E8A-4147-A177-3AD203B41FA5}">
                      <a16:colId xmlns="" xmlns:a16="http://schemas.microsoft.com/office/drawing/2014/main" val="20004"/>
                    </a:ext>
                  </a:extLst>
                </a:gridCol>
                <a:gridCol w="838200">
                  <a:extLst>
                    <a:ext uri="{9D8B030D-6E8A-4147-A177-3AD203B41FA5}">
                      <a16:colId xmlns="" xmlns:a16="http://schemas.microsoft.com/office/drawing/2014/main" val="20005"/>
                    </a:ext>
                  </a:extLst>
                </a:gridCol>
                <a:gridCol w="838200">
                  <a:extLst>
                    <a:ext uri="{9D8B030D-6E8A-4147-A177-3AD203B41FA5}">
                      <a16:colId xmlns="" xmlns:a16="http://schemas.microsoft.com/office/drawing/2014/main" val="20006"/>
                    </a:ext>
                  </a:extLst>
                </a:gridCol>
              </a:tblGrid>
              <a:tr h="450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400" b="0" i="0" u="none" strike="noStrike" cap="none" normalizeH="0" baseline="0">
                          <a:ln>
                            <a:noFill/>
                          </a:ln>
                          <a:solidFill>
                            <a:schemeClr val="tx1"/>
                          </a:solidFill>
                          <a:effectLst/>
                          <a:latin typeface="Arial" charset="0"/>
                        </a:rPr>
                        <a:t>Zona climatica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400" b="0" i="0" u="none" strike="noStrike" cap="none" normalizeH="0" baseline="0">
                          <a:ln>
                            <a:noFill/>
                          </a:ln>
                          <a:solidFill>
                            <a:schemeClr val="tx1"/>
                          </a:solidFill>
                          <a:effectLst/>
                          <a:latin typeface="Arial" charset="0"/>
                        </a:rPr>
                        <a:t>A/B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it-IT"/>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400" b="0" i="0" u="none" strike="noStrike" cap="none" normalizeH="0" baseline="0">
                          <a:ln>
                            <a:noFill/>
                          </a:ln>
                          <a:solidFill>
                            <a:schemeClr val="tx1"/>
                          </a:solidFill>
                          <a:effectLst/>
                          <a:latin typeface="Arial" charset="0"/>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400" b="0" i="0" u="none" strike="noStrike" cap="none" normalizeH="0" baseline="0">
                          <a:ln>
                            <a:noFill/>
                          </a:ln>
                          <a:solidFill>
                            <a:schemeClr val="tx1"/>
                          </a:solidFill>
                          <a:effectLst/>
                          <a:latin typeface="Arial" charset="0"/>
                        </a:rPr>
                        <a:t>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400" b="0" i="0" u="none" strike="noStrike" cap="none" normalizeH="0" baseline="0">
                          <a:ln>
                            <a:noFill/>
                          </a:ln>
                          <a:solidFill>
                            <a:schemeClr val="tx1"/>
                          </a:solidFill>
                          <a:effectLst/>
                          <a:latin typeface="Arial" charset="0"/>
                        </a:rPr>
                        <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2400" b="0" i="0" u="none" strike="noStrike" cap="none" normalizeH="0" baseline="0">
                          <a:ln>
                            <a:noFill/>
                          </a:ln>
                          <a:solidFill>
                            <a:schemeClr val="tx1"/>
                          </a:solidFill>
                          <a:effectLst/>
                          <a:latin typeface="Arial" charset="0"/>
                        </a:rPr>
                        <a:t>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452438">
                <a:tc gridSpan="7">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a:ln>
                            <a:noFill/>
                          </a:ln>
                          <a:solidFill>
                            <a:schemeClr val="tx1"/>
                          </a:solidFill>
                          <a:effectLst/>
                          <a:latin typeface="Arial" charset="0"/>
                        </a:rPr>
                        <a:t>Famiglie fino a 4 componenti</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 xmlns:a16="http://schemas.microsoft.com/office/drawing/2014/main" val="10001"/>
                  </a:ext>
                </a:extLst>
              </a:tr>
              <a:tr h="4508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a:ln>
                            <a:noFill/>
                          </a:ln>
                          <a:solidFill>
                            <a:schemeClr val="tx1"/>
                          </a:solidFill>
                          <a:effectLst/>
                          <a:latin typeface="Arial" charset="0"/>
                        </a:rPr>
                        <a:t>Acqua calda sanitaria – cottura cibi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32</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32</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it-IT"/>
                    </a:p>
                  </a:txBody>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32</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32</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32</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90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a:ln>
                            <a:noFill/>
                          </a:ln>
                          <a:solidFill>
                            <a:schemeClr val="tx1"/>
                          </a:solidFill>
                          <a:effectLst/>
                          <a:latin typeface="Arial" charset="0"/>
                        </a:rPr>
                        <a:t>Riscaldamento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74</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92</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it-IT"/>
                    </a:p>
                  </a:txBody>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121</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150</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189</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4508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a:ln>
                            <a:noFill/>
                          </a:ln>
                          <a:solidFill>
                            <a:schemeClr val="tx1"/>
                          </a:solidFill>
                          <a:effectLst/>
                          <a:latin typeface="Arial" charset="0"/>
                        </a:rPr>
                        <a:t>Totale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106</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124</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it-IT"/>
                    </a:p>
                  </a:txBody>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153</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182</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221</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452438">
                <a:tc gridSpan="7">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a:ln>
                            <a:noFill/>
                          </a:ln>
                          <a:solidFill>
                            <a:schemeClr val="tx1"/>
                          </a:solidFill>
                          <a:effectLst/>
                          <a:latin typeface="Arial" charset="0"/>
                        </a:rPr>
                        <a:t>Famiglie oltre 4 componenti</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 xmlns:a16="http://schemas.microsoft.com/office/drawing/2014/main" val="10005"/>
                  </a:ext>
                </a:extLst>
              </a:tr>
              <a:tr h="4508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a:ln>
                            <a:noFill/>
                          </a:ln>
                          <a:solidFill>
                            <a:schemeClr val="tx1"/>
                          </a:solidFill>
                          <a:effectLst/>
                          <a:latin typeface="Arial" charset="0"/>
                        </a:rPr>
                        <a:t>Acqua calda sanitaria – cottura cibi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50</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50</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it-IT"/>
                    </a:p>
                  </a:txBody>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50</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50</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50</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452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a:ln>
                            <a:noFill/>
                          </a:ln>
                          <a:solidFill>
                            <a:schemeClr val="tx1"/>
                          </a:solidFill>
                          <a:effectLst/>
                          <a:latin typeface="Arial" charset="0"/>
                        </a:rPr>
                        <a:t>Riscaldamento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103</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134</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it-IT"/>
                    </a:p>
                  </a:txBody>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175</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213</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273</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4508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a:ln>
                            <a:noFill/>
                          </a:ln>
                          <a:solidFill>
                            <a:schemeClr val="tx1"/>
                          </a:solidFill>
                          <a:effectLst/>
                          <a:latin typeface="Arial" charset="0"/>
                        </a:rPr>
                        <a:t>Totale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153</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184</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it-IT"/>
                    </a:p>
                  </a:txBody>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225</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263</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it-IT" sz="2000" b="0" i="0" u="none" strike="noStrike" cap="none" normalizeH="0" baseline="0" dirty="0" smtClean="0">
                          <a:ln>
                            <a:noFill/>
                          </a:ln>
                          <a:solidFill>
                            <a:schemeClr val="tx1"/>
                          </a:solidFill>
                          <a:effectLst/>
                          <a:latin typeface="Arial" charset="0"/>
                        </a:rPr>
                        <a:t>323</a:t>
                      </a:r>
                      <a:endParaRPr kumimoji="0" lang="it-IT" sz="20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bl>
          </a:graphicData>
        </a:graphic>
      </p:graphicFrame>
      <p:sp>
        <p:nvSpPr>
          <p:cNvPr id="3" name="Segnaposto numero diapositiva 2"/>
          <p:cNvSpPr>
            <a:spLocks noGrp="1"/>
          </p:cNvSpPr>
          <p:nvPr>
            <p:ph type="sldNum" sz="quarter" idx="12"/>
          </p:nvPr>
        </p:nvSpPr>
        <p:spPr/>
        <p:txBody>
          <a:bodyPr/>
          <a:lstStyle/>
          <a:p>
            <a:fld id="{C0ACD707-3B8A-4157-B557-0EAF3961FCD8}" type="slidenum">
              <a:rPr lang="it-IT" smtClean="0"/>
              <a:pPr/>
              <a:t>207</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798097838"/>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p:txBody>
          <a:bodyPr/>
          <a:lstStyle/>
          <a:p>
            <a:r>
              <a:rPr lang="it-IT"/>
              <a:t>Il bonus e le variazioni</a:t>
            </a:r>
          </a:p>
        </p:txBody>
      </p:sp>
      <p:sp>
        <p:nvSpPr>
          <p:cNvPr id="245763" name="Rectangle 3"/>
          <p:cNvSpPr>
            <a:spLocks noGrp="1" noChangeArrowheads="1"/>
          </p:cNvSpPr>
          <p:nvPr>
            <p:ph type="body" idx="1"/>
          </p:nvPr>
        </p:nvSpPr>
        <p:spPr/>
        <p:txBody>
          <a:bodyPr/>
          <a:lstStyle/>
          <a:p>
            <a:r>
              <a:rPr lang="it-IT"/>
              <a:t>In caso di cessazioni della fornitura, volture, subentri o modifiche contrattuali </a:t>
            </a:r>
            <a:r>
              <a:rPr lang="it-IT" i="1"/>
              <a:t>mortis causa </a:t>
            </a:r>
            <a:r>
              <a:rPr lang="it-IT"/>
              <a:t>che intervengano nel periodo di vigenza del diritto alla compensazione, l’impresa distributrice accredita, in occasione dell’ultima fatturazione utile, la quota residua del bonus eventualmente non ancora erogata.”</a:t>
            </a:r>
          </a:p>
          <a:p>
            <a:endParaRPr lang="it-IT"/>
          </a:p>
        </p:txBody>
      </p:sp>
      <p:sp>
        <p:nvSpPr>
          <p:cNvPr id="3" name="Segnaposto numero diapositiva 2"/>
          <p:cNvSpPr>
            <a:spLocks noGrp="1"/>
          </p:cNvSpPr>
          <p:nvPr>
            <p:ph type="sldNum" sz="quarter" idx="12"/>
          </p:nvPr>
        </p:nvSpPr>
        <p:spPr/>
        <p:txBody>
          <a:bodyPr/>
          <a:lstStyle/>
          <a:p>
            <a:fld id="{A7581D84-7EF4-411A-95D8-D466E837DBA1}" type="slidenum">
              <a:rPr lang="it-IT" smtClean="0"/>
              <a:pPr/>
              <a:t>208</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02857010"/>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p:txBody>
          <a:bodyPr/>
          <a:lstStyle/>
          <a:p>
            <a:r>
              <a:rPr lang="it-IT"/>
              <a:t>Variazione delle condizioni</a:t>
            </a:r>
          </a:p>
        </p:txBody>
      </p:sp>
      <p:sp>
        <p:nvSpPr>
          <p:cNvPr id="246787" name="Rectangle 3"/>
          <p:cNvSpPr>
            <a:spLocks noGrp="1" noChangeArrowheads="1"/>
          </p:cNvSpPr>
          <p:nvPr>
            <p:ph type="body" idx="1"/>
          </p:nvPr>
        </p:nvSpPr>
        <p:spPr/>
        <p:txBody>
          <a:bodyPr/>
          <a:lstStyle/>
          <a:p>
            <a:r>
              <a:rPr lang="it-IT" sz="2800"/>
              <a:t>Per i clienti domestici diretti, nel caso di cessazione della fornitura, volture, subentri o modifiche contrattuali </a:t>
            </a:r>
            <a:r>
              <a:rPr lang="it-IT" sz="2800" i="1"/>
              <a:t>mortis causa </a:t>
            </a:r>
            <a:r>
              <a:rPr lang="it-IT" sz="2800"/>
              <a:t>la compensazione cessa contestualmente alla variazione contrattuale.</a:t>
            </a:r>
          </a:p>
          <a:p>
            <a:r>
              <a:rPr lang="it-IT" sz="2800"/>
              <a:t>Per i clienti domestici diretti, la compensazione cessa contestualmente alla modifica contrattuale che comporti il superamento dei limiti relativi alla classe del misuratore installato.</a:t>
            </a:r>
          </a:p>
          <a:p>
            <a:endParaRPr lang="it-IT" sz="2800"/>
          </a:p>
        </p:txBody>
      </p:sp>
      <p:sp>
        <p:nvSpPr>
          <p:cNvPr id="3" name="Segnaposto numero diapositiva 2"/>
          <p:cNvSpPr>
            <a:spLocks noGrp="1"/>
          </p:cNvSpPr>
          <p:nvPr>
            <p:ph type="sldNum" sz="quarter" idx="12"/>
          </p:nvPr>
        </p:nvSpPr>
        <p:spPr/>
        <p:txBody>
          <a:bodyPr/>
          <a:lstStyle/>
          <a:p>
            <a:fld id="{A7581D84-7EF4-411A-95D8-D466E837DBA1}" type="slidenum">
              <a:rPr lang="it-IT" smtClean="0"/>
              <a:pPr/>
              <a:t>209</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321423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Modalità di attivazione</a:t>
            </a:r>
          </a:p>
        </p:txBody>
      </p:sp>
      <p:sp>
        <p:nvSpPr>
          <p:cNvPr id="3" name="Segnaposto contenuto 2"/>
          <p:cNvSpPr>
            <a:spLocks noGrp="1"/>
          </p:cNvSpPr>
          <p:nvPr>
            <p:ph idx="1"/>
          </p:nvPr>
        </p:nvSpPr>
        <p:spPr/>
        <p:txBody>
          <a:bodyPr/>
          <a:lstStyle/>
          <a:p>
            <a:pPr lvl="0"/>
            <a:r>
              <a:rPr lang="it-IT" b="1" dirty="0"/>
              <a:t>Direttamente da parte della persona interessata con proprio PIN dispositivo o rivolgendosi a Enti di Patronato</a:t>
            </a:r>
            <a:endParaRPr lang="it-IT" dirty="0"/>
          </a:p>
          <a:p>
            <a:pPr lvl="0"/>
            <a:r>
              <a:rPr lang="it-IT" b="1" dirty="0"/>
              <a:t>Come e quando: domanda on line entro sessantotto giorni dal verificarsi dello stato di disoccupazione involontaria</a:t>
            </a:r>
            <a:endParaRPr lang="it-IT" dirty="0"/>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21</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362698933"/>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r>
              <a:rPr lang="it-IT"/>
              <a:t>Cambio di residenza</a:t>
            </a:r>
          </a:p>
        </p:txBody>
      </p:sp>
      <p:sp>
        <p:nvSpPr>
          <p:cNvPr id="247811" name="Rectangle 3"/>
          <p:cNvSpPr>
            <a:spLocks noGrp="1" noChangeArrowheads="1"/>
          </p:cNvSpPr>
          <p:nvPr>
            <p:ph type="body" idx="1"/>
          </p:nvPr>
        </p:nvSpPr>
        <p:spPr/>
        <p:txBody>
          <a:bodyPr/>
          <a:lstStyle/>
          <a:p>
            <a:pPr>
              <a:lnSpc>
                <a:spcPct val="90000"/>
              </a:lnSpc>
            </a:pPr>
            <a:r>
              <a:rPr lang="it-IT" sz="2400"/>
              <a:t>Nel caso di cambio di residenza del cliente domestico diretto avente diritto alla compensazione, la segnalazione della nuova residenza è effettuata tramite il Comune di nuova residenza. </a:t>
            </a:r>
          </a:p>
          <a:p>
            <a:pPr>
              <a:lnSpc>
                <a:spcPct val="90000"/>
              </a:lnSpc>
            </a:pPr>
            <a:r>
              <a:rPr lang="it-IT" sz="2400"/>
              <a:t>La compensazione in corrispondenza del punto di riconsegna di nuova residenza decorre dalla data della nuova residenza in corrispondenza del nuovo punto di riconsegna indicato dal cliente beneficiario della compensazione ovvero, se successiva, dalla data di cessazione dell’agevolazione nel precedente punto di riconsegna e, ove previsto, mantiene il medesimo termine di scadenza. </a:t>
            </a:r>
          </a:p>
        </p:txBody>
      </p:sp>
      <p:sp>
        <p:nvSpPr>
          <p:cNvPr id="3" name="Segnaposto numero diapositiva 2"/>
          <p:cNvSpPr>
            <a:spLocks noGrp="1"/>
          </p:cNvSpPr>
          <p:nvPr>
            <p:ph type="sldNum" sz="quarter" idx="12"/>
          </p:nvPr>
        </p:nvSpPr>
        <p:spPr/>
        <p:txBody>
          <a:bodyPr/>
          <a:lstStyle/>
          <a:p>
            <a:fld id="{A7581D84-7EF4-411A-95D8-D466E837DBA1}" type="slidenum">
              <a:rPr lang="it-IT" smtClean="0"/>
              <a:pPr/>
              <a:t>210</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698014261"/>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it-IT" sz="2400"/>
              <a:t>Il ruolo dei Comuni</a:t>
            </a:r>
          </a:p>
        </p:txBody>
      </p:sp>
      <p:sp>
        <p:nvSpPr>
          <p:cNvPr id="175107" name="Rectangle 3"/>
          <p:cNvSpPr>
            <a:spLocks noGrp="1" noChangeArrowheads="1"/>
          </p:cNvSpPr>
          <p:nvPr>
            <p:ph type="body" idx="1"/>
          </p:nvPr>
        </p:nvSpPr>
        <p:spPr/>
        <p:txBody>
          <a:bodyPr/>
          <a:lstStyle/>
          <a:p>
            <a:pPr>
              <a:lnSpc>
                <a:spcPct val="80000"/>
              </a:lnSpc>
            </a:pPr>
            <a:r>
              <a:rPr lang="it-IT" sz="1800"/>
              <a:t>Il D.L. 185/08 individua nei Comuni i soggetti deputati al recepimento delle istanze di ammissione al regime di compensazione e dispone che l’accesso avvenga sulla base dei medesimi requisiti previsti per l’accesso al </a:t>
            </a:r>
            <a:r>
              <a:rPr lang="it-IT" sz="1800" i="1"/>
              <a:t>bonus elettrico</a:t>
            </a:r>
            <a:r>
              <a:rPr lang="it-IT" sz="1800"/>
              <a:t>.</a:t>
            </a:r>
          </a:p>
          <a:p>
            <a:pPr>
              <a:lnSpc>
                <a:spcPct val="80000"/>
              </a:lnSpc>
            </a:pPr>
            <a:r>
              <a:rPr lang="it-IT" sz="1800"/>
              <a:t>Tali disposizioni consentono di porre in capo ai Comuni obblighi di verifica del tutto analoghi a quelli già predisposti in relazione al processo di ammissione al </a:t>
            </a:r>
            <a:r>
              <a:rPr lang="it-IT" sz="1800" i="1"/>
              <a:t>bonus elettrico </a:t>
            </a:r>
            <a:r>
              <a:rPr lang="it-IT" sz="1800"/>
              <a:t>e riassumibili almeno nei seguenti:</a:t>
            </a:r>
          </a:p>
          <a:p>
            <a:pPr>
              <a:lnSpc>
                <a:spcPct val="80000"/>
              </a:lnSpc>
              <a:buFontTx/>
              <a:buNone/>
            </a:pPr>
            <a:r>
              <a:rPr lang="it-IT" sz="1800"/>
              <a:t>       - verifica della completezza dell’istanza, ovvero che l’istanza sia compilata </a:t>
            </a:r>
          </a:p>
          <a:p>
            <a:pPr>
              <a:lnSpc>
                <a:spcPct val="80000"/>
              </a:lnSpc>
              <a:buFontTx/>
              <a:buNone/>
            </a:pPr>
            <a:r>
              <a:rPr lang="it-IT" sz="1800"/>
              <a:t>          in ogni sua parte e sia corredata dagli allegati necessari;</a:t>
            </a:r>
          </a:p>
          <a:p>
            <a:pPr>
              <a:lnSpc>
                <a:spcPct val="80000"/>
              </a:lnSpc>
              <a:buFontTx/>
              <a:buNone/>
            </a:pPr>
            <a:r>
              <a:rPr lang="it-IT" sz="1800"/>
              <a:t>       - verifica della residenza dichiarata dal cittadino;</a:t>
            </a:r>
          </a:p>
          <a:p>
            <a:pPr>
              <a:lnSpc>
                <a:spcPct val="80000"/>
              </a:lnSpc>
              <a:buFontTx/>
              <a:buNone/>
            </a:pPr>
            <a:r>
              <a:rPr lang="it-IT" sz="1800"/>
              <a:t>       - verifica che il livello dell’indicatore ISEE (desumibile dalla relativa </a:t>
            </a:r>
          </a:p>
          <a:p>
            <a:pPr>
              <a:lnSpc>
                <a:spcPct val="80000"/>
              </a:lnSpc>
              <a:buFontTx/>
              <a:buNone/>
            </a:pPr>
            <a:r>
              <a:rPr lang="it-IT" sz="1800"/>
              <a:t>         attestazione allegata all’istanza di ammissione) sia compreso nelle soglie</a:t>
            </a:r>
          </a:p>
          <a:p>
            <a:pPr>
              <a:lnSpc>
                <a:spcPct val="80000"/>
              </a:lnSpc>
              <a:buFontTx/>
              <a:buNone/>
            </a:pPr>
            <a:r>
              <a:rPr lang="it-IT" sz="1800"/>
              <a:t>         fissate dal Legislatore;</a:t>
            </a:r>
          </a:p>
          <a:p>
            <a:pPr>
              <a:lnSpc>
                <a:spcPct val="80000"/>
              </a:lnSpc>
              <a:buFontTx/>
              <a:buNone/>
            </a:pPr>
            <a:r>
              <a:rPr lang="it-IT" sz="1800"/>
              <a:t>       - verifica della numerosità anagrafica dichiarata dal richiedente;</a:t>
            </a:r>
          </a:p>
          <a:p>
            <a:pPr>
              <a:lnSpc>
                <a:spcPct val="80000"/>
              </a:lnSpc>
              <a:buFontTx/>
              <a:buNone/>
            </a:pPr>
            <a:r>
              <a:rPr lang="it-IT" sz="1800"/>
              <a:t>       - verifica della condizione di civile abitazione.</a:t>
            </a:r>
          </a:p>
          <a:p>
            <a:pPr>
              <a:lnSpc>
                <a:spcPct val="80000"/>
              </a:lnSpc>
            </a:pPr>
            <a:endParaRPr lang="it-IT" sz="1800"/>
          </a:p>
        </p:txBody>
      </p:sp>
      <p:sp>
        <p:nvSpPr>
          <p:cNvPr id="3" name="Segnaposto numero diapositiva 2"/>
          <p:cNvSpPr>
            <a:spLocks noGrp="1"/>
          </p:cNvSpPr>
          <p:nvPr>
            <p:ph type="sldNum" sz="quarter" idx="12"/>
          </p:nvPr>
        </p:nvSpPr>
        <p:spPr/>
        <p:txBody>
          <a:bodyPr/>
          <a:lstStyle/>
          <a:p>
            <a:fld id="{A7581D84-7EF4-411A-95D8-D466E837DBA1}" type="slidenum">
              <a:rPr lang="it-IT" smtClean="0"/>
              <a:pPr/>
              <a:t>211</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203968594"/>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it-IT" sz="2400"/>
              <a:t>Il ruolo di Sgate</a:t>
            </a:r>
          </a:p>
        </p:txBody>
      </p:sp>
      <p:sp>
        <p:nvSpPr>
          <p:cNvPr id="177155" name="Rectangle 3"/>
          <p:cNvSpPr>
            <a:spLocks noGrp="1" noChangeArrowheads="1"/>
          </p:cNvSpPr>
          <p:nvPr>
            <p:ph type="body" idx="1"/>
          </p:nvPr>
        </p:nvSpPr>
        <p:spPr/>
        <p:txBody>
          <a:bodyPr/>
          <a:lstStyle/>
          <a:p>
            <a:pPr>
              <a:lnSpc>
                <a:spcPct val="90000"/>
              </a:lnSpc>
              <a:buFontTx/>
              <a:buNone/>
            </a:pPr>
            <a:r>
              <a:rPr lang="it-IT" sz="2800"/>
              <a:t>L’Autorità ritiene che il sistema SGATE possa:</a:t>
            </a:r>
          </a:p>
          <a:p>
            <a:pPr>
              <a:lnSpc>
                <a:spcPct val="90000"/>
              </a:lnSpc>
              <a:buFontTx/>
              <a:buNone/>
            </a:pPr>
            <a:r>
              <a:rPr lang="it-IT" sz="2800"/>
              <a:t>a) rilevare la data di presentazione dell’istanza;</a:t>
            </a:r>
          </a:p>
          <a:p>
            <a:pPr>
              <a:lnSpc>
                <a:spcPct val="90000"/>
              </a:lnSpc>
              <a:buFontTx/>
              <a:buNone/>
            </a:pPr>
            <a:r>
              <a:rPr lang="it-IT" sz="2800"/>
              <a:t>b) sulla base di tale informazione, determinare la decorrenza a partire dalla quale il richiedente, in caso di esito positivo delle verifiche dei vari soggetti, è ammesso al godimento del beneficio;</a:t>
            </a:r>
          </a:p>
          <a:p>
            <a:pPr>
              <a:lnSpc>
                <a:spcPct val="90000"/>
              </a:lnSpc>
              <a:buFontTx/>
              <a:buNone/>
            </a:pPr>
            <a:r>
              <a:rPr lang="it-IT" sz="2800"/>
              <a:t>c) determinare la data di termine della validità di tale diritto;</a:t>
            </a:r>
          </a:p>
          <a:p>
            <a:pPr>
              <a:lnSpc>
                <a:spcPct val="90000"/>
              </a:lnSpc>
              <a:buFontTx/>
              <a:buNone/>
            </a:pPr>
            <a:r>
              <a:rPr lang="it-IT" sz="2800"/>
              <a:t>d) individuare l’ammontare della compensazione da erogare al cliente domestico disagiato.</a:t>
            </a:r>
          </a:p>
          <a:p>
            <a:pPr>
              <a:lnSpc>
                <a:spcPct val="90000"/>
              </a:lnSpc>
            </a:pPr>
            <a:endParaRPr lang="it-IT" sz="2800"/>
          </a:p>
        </p:txBody>
      </p:sp>
      <p:sp>
        <p:nvSpPr>
          <p:cNvPr id="3" name="Segnaposto numero diapositiva 2"/>
          <p:cNvSpPr>
            <a:spLocks noGrp="1"/>
          </p:cNvSpPr>
          <p:nvPr>
            <p:ph type="sldNum" sz="quarter" idx="12"/>
          </p:nvPr>
        </p:nvSpPr>
        <p:spPr/>
        <p:txBody>
          <a:bodyPr/>
          <a:lstStyle/>
          <a:p>
            <a:fld id="{A7581D84-7EF4-411A-95D8-D466E837DBA1}" type="slidenum">
              <a:rPr lang="it-IT" smtClean="0"/>
              <a:pPr/>
              <a:t>212</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173899276"/>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it-IT" sz="2400"/>
              <a:t>I controlli di Sgate</a:t>
            </a:r>
          </a:p>
        </p:txBody>
      </p:sp>
      <p:sp>
        <p:nvSpPr>
          <p:cNvPr id="178179" name="Rectangle 3"/>
          <p:cNvSpPr>
            <a:spLocks noGrp="1" noChangeArrowheads="1"/>
          </p:cNvSpPr>
          <p:nvPr>
            <p:ph type="body" idx="1"/>
          </p:nvPr>
        </p:nvSpPr>
        <p:spPr/>
        <p:txBody>
          <a:bodyPr/>
          <a:lstStyle/>
          <a:p>
            <a:pPr>
              <a:lnSpc>
                <a:spcPct val="80000"/>
              </a:lnSpc>
              <a:buFontTx/>
              <a:buNone/>
            </a:pPr>
            <a:r>
              <a:rPr lang="it-IT" sz="2000"/>
              <a:t>     SGATE è in grado di limitare efficacemente fenomeni di accesso indebito ovvero di duplicazione delle agevolazione erogate ad uno stesso nucleo familiare, attraverso la predisposizione di controlli automatici finalizzati a:</a:t>
            </a:r>
          </a:p>
          <a:p>
            <a:pPr>
              <a:lnSpc>
                <a:spcPct val="80000"/>
              </a:lnSpc>
              <a:buFontTx/>
              <a:buNone/>
            </a:pPr>
            <a:r>
              <a:rPr lang="it-IT" sz="2000"/>
              <a:t>     a) verificare la correttezza “formale” delle informazioni dichiarate dal</a:t>
            </a:r>
          </a:p>
          <a:p>
            <a:pPr>
              <a:lnSpc>
                <a:spcPct val="80000"/>
              </a:lnSpc>
              <a:buFontTx/>
              <a:buNone/>
            </a:pPr>
            <a:r>
              <a:rPr lang="it-IT" sz="2000"/>
              <a:t>        cittadino ed immesse nel medesimo sistema;</a:t>
            </a:r>
          </a:p>
          <a:p>
            <a:pPr>
              <a:lnSpc>
                <a:spcPct val="80000"/>
              </a:lnSpc>
              <a:buFontTx/>
              <a:buNone/>
            </a:pPr>
            <a:r>
              <a:rPr lang="it-IT" sz="2000"/>
              <a:t>     b) verificare che, con riferimento a ciascuna certificazione ISEE ed </a:t>
            </a:r>
          </a:p>
          <a:p>
            <a:pPr>
              <a:lnSpc>
                <a:spcPct val="80000"/>
              </a:lnSpc>
              <a:buFontTx/>
              <a:buNone/>
            </a:pPr>
            <a:r>
              <a:rPr lang="it-IT" sz="2000"/>
              <a:t>         ai codici fiscali in relazione ai quali la medesima certificazione è </a:t>
            </a:r>
          </a:p>
          <a:p>
            <a:pPr>
              <a:lnSpc>
                <a:spcPct val="80000"/>
              </a:lnSpc>
              <a:buFontTx/>
              <a:buNone/>
            </a:pPr>
            <a:r>
              <a:rPr lang="it-IT" sz="2000"/>
              <a:t>         stata rilasciata, sia attiva un’unica compensazione, evitando in tal</a:t>
            </a:r>
          </a:p>
          <a:p>
            <a:pPr>
              <a:lnSpc>
                <a:spcPct val="80000"/>
              </a:lnSpc>
              <a:buFontTx/>
              <a:buNone/>
            </a:pPr>
            <a:r>
              <a:rPr lang="it-IT" sz="2000"/>
              <a:t>         modo che il medesimo nucleo familiare (come desumibile dalla  </a:t>
            </a:r>
          </a:p>
          <a:p>
            <a:pPr>
              <a:lnSpc>
                <a:spcPct val="80000"/>
              </a:lnSpc>
              <a:buFontTx/>
              <a:buNone/>
            </a:pPr>
            <a:r>
              <a:rPr lang="it-IT" sz="2000"/>
              <a:t>         attestazione ISEE) possa beneficiare di compensazioni erogate a </a:t>
            </a:r>
          </a:p>
          <a:p>
            <a:pPr>
              <a:lnSpc>
                <a:spcPct val="80000"/>
              </a:lnSpc>
              <a:buFontTx/>
              <a:buNone/>
            </a:pPr>
            <a:r>
              <a:rPr lang="it-IT" sz="2000"/>
              <a:t>         più punti di riconsegna.</a:t>
            </a:r>
          </a:p>
          <a:p>
            <a:pPr>
              <a:lnSpc>
                <a:spcPct val="80000"/>
              </a:lnSpc>
            </a:pPr>
            <a:endParaRPr lang="it-IT" sz="2000"/>
          </a:p>
        </p:txBody>
      </p:sp>
      <p:sp>
        <p:nvSpPr>
          <p:cNvPr id="3" name="Segnaposto numero diapositiva 2"/>
          <p:cNvSpPr>
            <a:spLocks noGrp="1"/>
          </p:cNvSpPr>
          <p:nvPr>
            <p:ph type="sldNum" sz="quarter" idx="12"/>
          </p:nvPr>
        </p:nvSpPr>
        <p:spPr/>
        <p:txBody>
          <a:bodyPr/>
          <a:lstStyle/>
          <a:p>
            <a:fld id="{A7581D84-7EF4-411A-95D8-D466E837DBA1}" type="slidenum">
              <a:rPr lang="it-IT" smtClean="0"/>
              <a:pPr/>
              <a:t>213</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248085649"/>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p:txBody>
          <a:bodyPr/>
          <a:lstStyle/>
          <a:p>
            <a:r>
              <a:rPr lang="it-IT"/>
              <a:t>Particolari disposizioni	</a:t>
            </a:r>
          </a:p>
        </p:txBody>
      </p:sp>
      <p:sp>
        <p:nvSpPr>
          <p:cNvPr id="277507" name="Rectangle 3"/>
          <p:cNvSpPr>
            <a:spLocks noGrp="1" noChangeArrowheads="1"/>
          </p:cNvSpPr>
          <p:nvPr>
            <p:ph type="body" idx="1"/>
          </p:nvPr>
        </p:nvSpPr>
        <p:spPr/>
        <p:txBody>
          <a:bodyPr/>
          <a:lstStyle/>
          <a:p>
            <a:r>
              <a:rPr lang="it-IT" dirty="0"/>
              <a:t>Il compenso derivante da detta attività è esente dall’imposizione fiscale (IRPEF ed addizionali).</a:t>
            </a:r>
          </a:p>
          <a:p>
            <a:r>
              <a:rPr lang="it-IT" dirty="0"/>
              <a:t>Non incide sullo stato di </a:t>
            </a:r>
            <a:r>
              <a:rPr lang="it-IT" dirty="0" smtClean="0"/>
              <a:t>disoccupato.</a:t>
            </a:r>
            <a:endParaRPr lang="it-IT" dirty="0"/>
          </a:p>
          <a:p>
            <a:r>
              <a:rPr lang="it-IT" dirty="0"/>
              <a:t>È cumulabile con qualsiasi trattamento pensionistico</a:t>
            </a:r>
          </a:p>
        </p:txBody>
      </p:sp>
      <p:sp>
        <p:nvSpPr>
          <p:cNvPr id="3" name="Segnaposto numero diapositiva 2"/>
          <p:cNvSpPr>
            <a:spLocks noGrp="1"/>
          </p:cNvSpPr>
          <p:nvPr>
            <p:ph type="sldNum" sz="quarter" idx="12"/>
          </p:nvPr>
        </p:nvSpPr>
        <p:spPr/>
        <p:txBody>
          <a:bodyPr/>
          <a:lstStyle/>
          <a:p>
            <a:fld id="{A7581D84-7EF4-411A-95D8-D466E837DBA1}" type="slidenum">
              <a:rPr lang="it-IT" smtClean="0"/>
              <a:pPr/>
              <a:t>214</a:t>
            </a:fld>
            <a:endParaRPr lang="it-IT"/>
          </a:p>
        </p:txBody>
      </p:sp>
      <p:sp>
        <p:nvSpPr>
          <p:cNvPr id="2" name="Segnaposto piè di pagina 1"/>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45119400"/>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Bonus elettrico</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215</a:t>
            </a:fld>
            <a:endParaRPr lang="it-IT"/>
          </a:p>
        </p:txBody>
      </p:sp>
      <p:pic>
        <p:nvPicPr>
          <p:cNvPr id="24579" name="Picture 3" descr="C:\Users\Ettore\Desktop\images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057400"/>
            <a:ext cx="4419600" cy="22860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860550290"/>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a:t>
            </a:r>
            <a:endParaRPr lang="it-IT" dirty="0"/>
          </a:p>
        </p:txBody>
      </p:sp>
      <p:sp>
        <p:nvSpPr>
          <p:cNvPr id="3" name="Segnaposto contenuto 2"/>
          <p:cNvSpPr>
            <a:spLocks noGrp="1"/>
          </p:cNvSpPr>
          <p:nvPr>
            <p:ph idx="1"/>
          </p:nvPr>
        </p:nvSpPr>
        <p:spPr/>
        <p:txBody>
          <a:bodyPr/>
          <a:lstStyle/>
          <a:p>
            <a:r>
              <a:rPr lang="it-IT" sz="2000" dirty="0" smtClean="0"/>
              <a:t>Art</a:t>
            </a:r>
            <a:r>
              <a:rPr lang="it-IT" sz="2000" dirty="0"/>
              <a:t>.  1,  comma 375, della legge 23 dicembre 2005, n. </a:t>
            </a:r>
            <a:r>
              <a:rPr lang="it-IT" sz="2000" dirty="0" smtClean="0"/>
              <a:t>266 «</a:t>
            </a:r>
            <a:r>
              <a:rPr lang="it-IT" sz="2000" dirty="0"/>
              <a:t>Disposizioni per la formazione del bilancio annuale e pluriennale dello Stato (legge finanziaria 2006</a:t>
            </a:r>
            <a:r>
              <a:rPr lang="it-IT" sz="2000" dirty="0" smtClean="0"/>
              <a:t>)</a:t>
            </a:r>
          </a:p>
          <a:p>
            <a:r>
              <a:rPr lang="it-IT" sz="2000" dirty="0" smtClean="0"/>
              <a:t>Decreto Interministeriale 28 dicembre 2017 «Determinazione </a:t>
            </a:r>
            <a:r>
              <a:rPr lang="it-IT" sz="2000" dirty="0"/>
              <a:t>dei criteri per la definizione delle compensazioni della spesa sostenuta per la fornitura di energia elettrica per i clienti economicamente svantaggiati e per i clienti in gravi condizione di </a:t>
            </a:r>
            <a:r>
              <a:rPr lang="it-IT" sz="2000" dirty="0" smtClean="0"/>
              <a:t>salute»</a:t>
            </a:r>
          </a:p>
          <a:p>
            <a:r>
              <a:rPr lang="it-IT" sz="2000" dirty="0"/>
              <a:t>Deliberazione 6 agosto 2008 - ARG/</a:t>
            </a:r>
            <a:r>
              <a:rPr lang="it-IT" sz="2000" dirty="0" err="1"/>
              <a:t>elt</a:t>
            </a:r>
            <a:r>
              <a:rPr lang="it-IT" sz="2000" dirty="0"/>
              <a:t> 117/08 Modalità applicative del regime di compensazione della spesa per la fornitura di energia elettrica sostenuta dai clienti domestici disagiati, definite ai sensi del decreto interministeriale 28 dicembre </a:t>
            </a:r>
            <a:r>
              <a:rPr lang="it-IT" sz="2000" dirty="0" smtClean="0"/>
              <a:t>2007</a:t>
            </a:r>
          </a:p>
          <a:p>
            <a:r>
              <a:rPr lang="it-IT" sz="2000" dirty="0" smtClean="0"/>
              <a:t>Successive Deliberazione assunte dall’Autorità</a:t>
            </a:r>
            <a:endParaRPr lang="it-IT" sz="2000" dirty="0"/>
          </a:p>
          <a:p>
            <a:endParaRPr lang="it-IT" sz="2000" dirty="0"/>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216</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966490158"/>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Chi ne ha diritto</a:t>
            </a:r>
            <a:endParaRPr lang="it-IT" dirty="0"/>
          </a:p>
        </p:txBody>
      </p:sp>
      <p:sp>
        <p:nvSpPr>
          <p:cNvPr id="3" name="Segnaposto contenuto 2"/>
          <p:cNvSpPr>
            <a:spLocks noGrp="1"/>
          </p:cNvSpPr>
          <p:nvPr>
            <p:ph idx="1"/>
          </p:nvPr>
        </p:nvSpPr>
        <p:spPr/>
        <p:txBody>
          <a:bodyPr/>
          <a:lstStyle/>
          <a:p>
            <a:pPr marL="0" indent="0">
              <a:buNone/>
            </a:pPr>
            <a:r>
              <a:rPr lang="it-IT" sz="2000" dirty="0" smtClean="0"/>
              <a:t>Possono </a:t>
            </a:r>
            <a:r>
              <a:rPr lang="it-IT" sz="2000" dirty="0"/>
              <a:t>ottenere il bonus tutti i clienti domestici intestatari di un contratto di fornitura elettrica appartenenti:</a:t>
            </a:r>
          </a:p>
          <a:p>
            <a:r>
              <a:rPr lang="it-IT" sz="2000" dirty="0"/>
              <a:t>ad un nucleo familiare con indicatore ISEE non superiore a 8.107,5 euro;</a:t>
            </a:r>
          </a:p>
          <a:p>
            <a:r>
              <a:rPr lang="it-IT" sz="2000" dirty="0"/>
              <a:t>ad un nucleo famigliare con più di 3 figli a carico e indicatore ISEE non superiore a 20.000 euro;</a:t>
            </a:r>
          </a:p>
          <a:p>
            <a:r>
              <a:rPr lang="it-IT" sz="2000" dirty="0"/>
              <a:t>Ogni nucleo famigliare, che abbia i requisiti  può richiedere per disagio economico sia il bonus per la fornitura elettrica che per la fornitura gas. </a:t>
            </a:r>
            <a:br>
              <a:rPr lang="it-IT" sz="2000" dirty="0"/>
            </a:br>
            <a:r>
              <a:rPr lang="it-IT" sz="2000" dirty="0"/>
              <a:t>Se in casa vive un soggetto in gravi condizioni di salute che possiede i requisiti per il bonus per disagio fisico, la famiglia può richiedere anche questa agevolazione.</a:t>
            </a:r>
          </a:p>
          <a:p>
            <a:pPr marL="0" indent="0">
              <a:buNone/>
            </a:pPr>
            <a:r>
              <a:rPr lang="it-IT" sz="2000" dirty="0"/>
              <a:t/>
            </a:r>
            <a:br>
              <a:rPr lang="it-IT" sz="2000" dirty="0"/>
            </a:b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217</a:t>
            </a:fld>
            <a:endParaRPr lang="it-IT"/>
          </a:p>
        </p:txBody>
      </p:sp>
    </p:spTree>
    <p:extLst>
      <p:ext uri="{BB962C8B-B14F-4D97-AF65-F5344CB8AC3E}">
        <p14:creationId xmlns:p14="http://schemas.microsoft.com/office/powerpoint/2010/main" val="1450014978"/>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Come si richiede</a:t>
            </a:r>
            <a:endParaRPr lang="it-IT" dirty="0"/>
          </a:p>
        </p:txBody>
      </p:sp>
      <p:sp>
        <p:nvSpPr>
          <p:cNvPr id="3" name="Segnaposto contenuto 2"/>
          <p:cNvSpPr>
            <a:spLocks noGrp="1"/>
          </p:cNvSpPr>
          <p:nvPr>
            <p:ph idx="1"/>
          </p:nvPr>
        </p:nvSpPr>
        <p:spPr>
          <a:xfrm>
            <a:off x="533400" y="1371600"/>
            <a:ext cx="8382000" cy="4678363"/>
          </a:xfrm>
        </p:spPr>
        <p:txBody>
          <a:bodyPr/>
          <a:lstStyle/>
          <a:p>
            <a:pPr marL="174625" indent="-174625"/>
            <a:r>
              <a:rPr lang="it-IT" sz="2000" dirty="0" smtClean="0"/>
              <a:t>La </a:t>
            </a:r>
            <a:r>
              <a:rPr lang="it-IT" sz="2000" dirty="0"/>
              <a:t>domanda </a:t>
            </a:r>
            <a:r>
              <a:rPr lang="it-IT" sz="2000" dirty="0" smtClean="0"/>
              <a:t>si presenta </a:t>
            </a:r>
            <a:r>
              <a:rPr lang="it-IT" sz="2000" dirty="0"/>
              <a:t>presso il Comune di residenza o presso </a:t>
            </a:r>
            <a:r>
              <a:rPr lang="it-IT" sz="2000" dirty="0" smtClean="0"/>
              <a:t> </a:t>
            </a:r>
            <a:r>
              <a:rPr lang="it-IT" sz="2000" dirty="0"/>
              <a:t>altro ente designato dal Comune (CAF, </a:t>
            </a:r>
            <a:r>
              <a:rPr lang="it-IT" sz="2000" dirty="0" smtClean="0"/>
              <a:t>ecc.) </a:t>
            </a:r>
            <a:r>
              <a:rPr lang="it-IT" sz="2000" dirty="0"/>
              <a:t>utilizzando </a:t>
            </a:r>
            <a:r>
              <a:rPr lang="it-IT" sz="2000" dirty="0" smtClean="0"/>
              <a:t>appositi </a:t>
            </a:r>
            <a:r>
              <a:rPr lang="it-IT" sz="2000" dirty="0"/>
              <a:t>moduli.</a:t>
            </a:r>
          </a:p>
          <a:p>
            <a:r>
              <a:rPr lang="it-IT" sz="2000" b="1" dirty="0"/>
              <a:t>Quali documenti servono per presentare la domanda?</a:t>
            </a:r>
            <a:endParaRPr lang="it-IT" sz="2000" dirty="0"/>
          </a:p>
          <a:p>
            <a:pPr>
              <a:buFont typeface="Wingdings" pitchFamily="2" charset="2"/>
              <a:buChar char="v"/>
            </a:pPr>
            <a:r>
              <a:rPr lang="it-IT" sz="2000" dirty="0" smtClean="0"/>
              <a:t>documento </a:t>
            </a:r>
            <a:r>
              <a:rPr lang="it-IT" sz="2000" dirty="0"/>
              <a:t>di identità</a:t>
            </a:r>
          </a:p>
          <a:p>
            <a:pPr>
              <a:buFont typeface="Wingdings" pitchFamily="2" charset="2"/>
              <a:buChar char="v"/>
            </a:pPr>
            <a:r>
              <a:rPr lang="it-IT" sz="2000" dirty="0"/>
              <a:t>eventuale </a:t>
            </a:r>
            <a:r>
              <a:rPr lang="it-IT" sz="2000" u="sng" dirty="0">
                <a:hlinkClick r:id="rId2"/>
              </a:rPr>
              <a:t>allegato D</a:t>
            </a:r>
            <a:r>
              <a:rPr lang="it-IT" sz="2000" dirty="0"/>
              <a:t> di delega (se la domanda è presentata da un delegato e non dall'intestatario della fornitura)</a:t>
            </a:r>
          </a:p>
          <a:p>
            <a:pPr>
              <a:buFont typeface="Wingdings" pitchFamily="2" charset="2"/>
              <a:buChar char="v"/>
            </a:pPr>
            <a:r>
              <a:rPr lang="it-IT" sz="2000" u="sng" dirty="0">
                <a:hlinkClick r:id="rId3"/>
              </a:rPr>
              <a:t>modulo A</a:t>
            </a:r>
            <a:r>
              <a:rPr lang="it-IT" sz="2000" dirty="0"/>
              <a:t> compilato. Anche se si richiede un solo bonus è sufficiente compilare i riquadri relativi alla sola fornitura (elettrica o gas) per la quale si sta facendo la domanda di agevolazione</a:t>
            </a:r>
          </a:p>
          <a:p>
            <a:pPr>
              <a:buFont typeface="Wingdings" pitchFamily="2" charset="2"/>
              <a:buChar char="v"/>
            </a:pPr>
            <a:r>
              <a:rPr lang="it-IT" sz="2000" dirty="0"/>
              <a:t>attestazione ISEE in corso di validità</a:t>
            </a:r>
          </a:p>
          <a:p>
            <a:pPr>
              <a:buFont typeface="Wingdings" pitchFamily="2" charset="2"/>
              <a:buChar char="v"/>
            </a:pPr>
            <a:r>
              <a:rPr lang="it-IT" sz="2000" u="sng" dirty="0">
                <a:hlinkClick r:id="rId4"/>
              </a:rPr>
              <a:t>allegato CF</a:t>
            </a:r>
            <a:r>
              <a:rPr lang="it-IT" sz="2000" dirty="0"/>
              <a:t> con i componenti del nucleo ISEE</a:t>
            </a:r>
          </a:p>
          <a:p>
            <a:pPr>
              <a:buFont typeface="Wingdings" pitchFamily="2" charset="2"/>
              <a:buChar char="v"/>
            </a:pPr>
            <a:r>
              <a:rPr lang="it-IT" sz="2000" u="sng" dirty="0">
                <a:hlinkClick r:id="rId5"/>
              </a:rPr>
              <a:t>allegato FN</a:t>
            </a:r>
            <a:r>
              <a:rPr lang="it-IT" sz="2000" dirty="0"/>
              <a:t> per il riconoscimento di famiglia numerosa, se l'ISEE è superiore a 8.107,5 euro (ma entro i 20.000)</a:t>
            </a:r>
          </a:p>
          <a:p>
            <a:pPr marL="0" indent="0">
              <a:buNone/>
            </a:pPr>
            <a:r>
              <a:rPr lang="it-IT" sz="2000" dirty="0"/>
              <a:t> </a:t>
            </a:r>
            <a:br>
              <a:rPr lang="it-IT" sz="2000" dirty="0"/>
            </a:br>
            <a:endParaRPr lang="it-IT" sz="2000" dirty="0"/>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218</a:t>
            </a:fld>
            <a:endParaRPr lang="it-IT"/>
          </a:p>
        </p:txBody>
      </p:sp>
    </p:spTree>
    <p:extLst>
      <p:ext uri="{BB962C8B-B14F-4D97-AF65-F5344CB8AC3E}">
        <p14:creationId xmlns:p14="http://schemas.microsoft.com/office/powerpoint/2010/main" val="1571589023"/>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Valore del bonus</a:t>
            </a:r>
            <a:endParaRPr lang="it-IT" dirty="0"/>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3103395433"/>
              </p:ext>
            </p:extLst>
          </p:nvPr>
        </p:nvGraphicFramePr>
        <p:xfrm>
          <a:off x="381000" y="1524000"/>
          <a:ext cx="8229600" cy="3276599"/>
        </p:xfrm>
        <a:graphic>
          <a:graphicData uri="http://schemas.openxmlformats.org/drawingml/2006/table">
            <a:tbl>
              <a:tblPr/>
              <a:tblGrid>
                <a:gridCol w="4114800"/>
                <a:gridCol w="4114800"/>
              </a:tblGrid>
              <a:tr h="956382">
                <a:tc>
                  <a:txBody>
                    <a:bodyPr/>
                    <a:lstStyle/>
                    <a:p>
                      <a:r>
                        <a:rPr lang="it-IT" b="1" dirty="0">
                          <a:effectLst/>
                        </a:rPr>
                        <a:t>Numerosità familiare 1-2 componenti</a:t>
                      </a:r>
                      <a:endParaRPr lang="it-IT" dirty="0">
                        <a:effectLst/>
                      </a:endParaRPr>
                    </a:p>
                  </a:txBody>
                  <a:tcPr marL="47625" marR="47625" marT="47625" marB="47625" anchor="ctr">
                    <a:lnL>
                      <a:noFill/>
                    </a:lnL>
                    <a:lnR>
                      <a:noFill/>
                    </a:lnR>
                    <a:lnT>
                      <a:noFill/>
                    </a:lnT>
                    <a:lnB>
                      <a:noFill/>
                    </a:lnB>
                    <a:solidFill>
                      <a:srgbClr val="DEF7DE"/>
                    </a:solidFill>
                  </a:tcPr>
                </a:tc>
                <a:tc>
                  <a:txBody>
                    <a:bodyPr/>
                    <a:lstStyle/>
                    <a:p>
                      <a:endParaRPr lang="it-IT" b="1" dirty="0" smtClean="0">
                        <a:effectLst/>
                      </a:endParaRPr>
                    </a:p>
                    <a:p>
                      <a:r>
                        <a:rPr lang="it-IT" b="1" dirty="0" smtClean="0">
                          <a:effectLst/>
                        </a:rPr>
                        <a:t>     € </a:t>
                      </a:r>
                      <a:r>
                        <a:rPr lang="it-IT" b="1" dirty="0">
                          <a:effectLst/>
                        </a:rPr>
                        <a:t>125</a:t>
                      </a:r>
                      <a:r>
                        <a:rPr lang="it-IT" dirty="0">
                          <a:effectLst/>
                        </a:rPr>
                        <a:t/>
                      </a:r>
                      <a:br>
                        <a:rPr lang="it-IT" dirty="0">
                          <a:effectLst/>
                        </a:rPr>
                      </a:br>
                      <a:endParaRPr lang="it-IT" dirty="0">
                        <a:effectLst/>
                      </a:endParaRPr>
                    </a:p>
                  </a:txBody>
                  <a:tcPr marL="47625" marR="47625" marT="47625" marB="47625" anchor="ctr">
                    <a:lnL>
                      <a:noFill/>
                    </a:lnL>
                    <a:lnR>
                      <a:noFill/>
                    </a:lnR>
                    <a:lnT>
                      <a:noFill/>
                    </a:lnT>
                    <a:lnB>
                      <a:noFill/>
                    </a:lnB>
                    <a:solidFill>
                      <a:srgbClr val="DEF7DE"/>
                    </a:solidFill>
                  </a:tcPr>
                </a:tc>
              </a:tr>
              <a:tr h="956382">
                <a:tc>
                  <a:txBody>
                    <a:bodyPr/>
                    <a:lstStyle/>
                    <a:p>
                      <a:r>
                        <a:rPr lang="it-IT" b="1">
                          <a:effectLst/>
                        </a:rPr>
                        <a:t>Numerosità familiare 3-4 componenti</a:t>
                      </a:r>
                      <a:r>
                        <a:rPr lang="it-IT">
                          <a:effectLst/>
                        </a:rPr>
                        <a:t/>
                      </a:r>
                      <a:br>
                        <a:rPr lang="it-IT">
                          <a:effectLst/>
                        </a:rPr>
                      </a:br>
                      <a:endParaRPr lang="it-IT">
                        <a:effectLst/>
                      </a:endParaRPr>
                    </a:p>
                  </a:txBody>
                  <a:tcPr marL="47625" marR="47625" marT="47625" marB="47625" anchor="ctr">
                    <a:lnL>
                      <a:noFill/>
                    </a:lnL>
                    <a:lnR>
                      <a:noFill/>
                    </a:lnR>
                    <a:lnT>
                      <a:noFill/>
                    </a:lnT>
                    <a:lnB>
                      <a:noFill/>
                    </a:lnB>
                    <a:solidFill>
                      <a:srgbClr val="DEF7DE"/>
                    </a:solidFill>
                  </a:tcPr>
                </a:tc>
                <a:tc>
                  <a:txBody>
                    <a:bodyPr/>
                    <a:lstStyle/>
                    <a:p>
                      <a:r>
                        <a:rPr lang="it-IT" b="1" dirty="0" smtClean="0">
                          <a:effectLst/>
                        </a:rPr>
                        <a:t>     € </a:t>
                      </a:r>
                      <a:r>
                        <a:rPr lang="it-IT" b="1" dirty="0">
                          <a:effectLst/>
                        </a:rPr>
                        <a:t>153</a:t>
                      </a:r>
                      <a:r>
                        <a:rPr lang="it-IT" dirty="0">
                          <a:effectLst/>
                        </a:rPr>
                        <a:t/>
                      </a:r>
                      <a:br>
                        <a:rPr lang="it-IT" dirty="0">
                          <a:effectLst/>
                        </a:rPr>
                      </a:br>
                      <a:endParaRPr lang="it-IT" dirty="0">
                        <a:effectLst/>
                      </a:endParaRPr>
                    </a:p>
                  </a:txBody>
                  <a:tcPr marL="47625" marR="47625" marT="47625" marB="47625" anchor="ctr">
                    <a:lnL>
                      <a:noFill/>
                    </a:lnL>
                    <a:lnR>
                      <a:noFill/>
                    </a:lnR>
                    <a:lnT>
                      <a:noFill/>
                    </a:lnT>
                    <a:lnB>
                      <a:noFill/>
                    </a:lnB>
                    <a:solidFill>
                      <a:srgbClr val="DEF7DE"/>
                    </a:solidFill>
                  </a:tcPr>
                </a:tc>
              </a:tr>
              <a:tr h="1363835">
                <a:tc>
                  <a:txBody>
                    <a:bodyPr/>
                    <a:lstStyle/>
                    <a:p>
                      <a:r>
                        <a:rPr lang="it-IT" b="1" dirty="0">
                          <a:effectLst/>
                        </a:rPr>
                        <a:t>Numerosità familiare oltre 4 componenti</a:t>
                      </a:r>
                      <a:r>
                        <a:rPr lang="it-IT" dirty="0">
                          <a:effectLst/>
                        </a:rPr>
                        <a:t/>
                      </a:r>
                      <a:br>
                        <a:rPr lang="it-IT" dirty="0">
                          <a:effectLst/>
                        </a:rPr>
                      </a:br>
                      <a:endParaRPr lang="it-IT" dirty="0">
                        <a:effectLst/>
                      </a:endParaRPr>
                    </a:p>
                  </a:txBody>
                  <a:tcPr marL="47625" marR="47625" marT="47625" marB="47625" anchor="ctr">
                    <a:lnL>
                      <a:noFill/>
                    </a:lnL>
                    <a:lnR>
                      <a:noFill/>
                    </a:lnR>
                    <a:lnT>
                      <a:noFill/>
                    </a:lnT>
                    <a:lnB>
                      <a:noFill/>
                    </a:lnB>
                    <a:solidFill>
                      <a:srgbClr val="DEF7DE"/>
                    </a:solidFill>
                  </a:tcPr>
                </a:tc>
                <a:tc>
                  <a:txBody>
                    <a:bodyPr/>
                    <a:lstStyle/>
                    <a:p>
                      <a:r>
                        <a:rPr lang="it-IT" b="1" dirty="0" smtClean="0">
                          <a:effectLst/>
                        </a:rPr>
                        <a:t>     € </a:t>
                      </a:r>
                      <a:r>
                        <a:rPr lang="it-IT" b="1" dirty="0">
                          <a:effectLst/>
                        </a:rPr>
                        <a:t>184</a:t>
                      </a:r>
                      <a:r>
                        <a:rPr lang="it-IT" dirty="0">
                          <a:effectLst/>
                        </a:rPr>
                        <a:t/>
                      </a:r>
                      <a:br>
                        <a:rPr lang="it-IT" dirty="0">
                          <a:effectLst/>
                        </a:rPr>
                      </a:br>
                      <a:endParaRPr lang="it-IT" dirty="0">
                        <a:effectLst/>
                      </a:endParaRPr>
                    </a:p>
                  </a:txBody>
                  <a:tcPr marL="47625" marR="47625" marT="47625" marB="47625" anchor="ctr">
                    <a:lnL>
                      <a:noFill/>
                    </a:lnL>
                    <a:lnR>
                      <a:noFill/>
                    </a:lnR>
                    <a:lnT>
                      <a:noFill/>
                    </a:lnT>
                    <a:lnB>
                      <a:noFill/>
                    </a:lnB>
                    <a:solidFill>
                      <a:srgbClr val="DEF7DE"/>
                    </a:solidFill>
                  </a:tcPr>
                </a:tc>
              </a:tr>
            </a:tbl>
          </a:graphicData>
        </a:graphic>
      </p:graphicFrame>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219</a:t>
            </a:fld>
            <a:endParaRPr lang="it-IT"/>
          </a:p>
        </p:txBody>
      </p:sp>
      <p:sp>
        <p:nvSpPr>
          <p:cNvPr id="8" name="Rettangolo 7"/>
          <p:cNvSpPr/>
          <p:nvPr/>
        </p:nvSpPr>
        <p:spPr>
          <a:xfrm>
            <a:off x="381000" y="4800600"/>
            <a:ext cx="8305800" cy="1477328"/>
          </a:xfrm>
          <a:prstGeom prst="rect">
            <a:avLst/>
          </a:prstGeom>
        </p:spPr>
        <p:txBody>
          <a:bodyPr wrap="square">
            <a:spAutoFit/>
          </a:bodyPr>
          <a:lstStyle/>
          <a:p>
            <a:r>
              <a:rPr lang="it-IT" dirty="0"/>
              <a:t>L'importo del bonus viene scontato direttamente sulla bolletta elettrica, non in un'unica soluzione, ma suddiviso nelle diverse bollette corrispondenti ai consumi dei 12 mesi successivi alla presentazione della domanda. </a:t>
            </a:r>
            <a:br>
              <a:rPr lang="it-IT" dirty="0"/>
            </a:br>
            <a:r>
              <a:rPr lang="it-IT" dirty="0"/>
              <a:t>Ogni bolletta riporta una parte del bonus proporzionale al periodo cui la bolletta fa riferimento.</a:t>
            </a:r>
          </a:p>
        </p:txBody>
      </p:sp>
    </p:spTree>
    <p:extLst>
      <p:ext uri="{BB962C8B-B14F-4D97-AF65-F5344CB8AC3E}">
        <p14:creationId xmlns:p14="http://schemas.microsoft.com/office/powerpoint/2010/main" val="21855198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Assegno di ricollocazione</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22</a:t>
            </a:fld>
            <a:endParaRPr lang="it-IT"/>
          </a:p>
        </p:txBody>
      </p:sp>
      <p:pic>
        <p:nvPicPr>
          <p:cNvPr id="7170" name="Picture 2" descr="C:\Users\Ettore\Desktop\bonus-cigs-cassintegrazione-assegno-ricollocazione-360x2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828800"/>
            <a:ext cx="5334000" cy="32004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716126294"/>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Durata, rinnovo e variazioni</a:t>
            </a:r>
            <a:endParaRPr lang="it-IT" dirty="0"/>
          </a:p>
        </p:txBody>
      </p:sp>
      <p:sp>
        <p:nvSpPr>
          <p:cNvPr id="3" name="Segnaposto contenuto 2"/>
          <p:cNvSpPr>
            <a:spLocks noGrp="1"/>
          </p:cNvSpPr>
          <p:nvPr>
            <p:ph idx="1"/>
          </p:nvPr>
        </p:nvSpPr>
        <p:spPr>
          <a:xfrm>
            <a:off x="457200" y="1219200"/>
            <a:ext cx="8458200" cy="4906963"/>
          </a:xfrm>
        </p:spPr>
        <p:txBody>
          <a:bodyPr/>
          <a:lstStyle/>
          <a:p>
            <a:r>
              <a:rPr lang="it-IT" sz="1800" dirty="0" smtClean="0"/>
              <a:t>Per </a:t>
            </a:r>
            <a:r>
              <a:rPr lang="it-IT" sz="1800" dirty="0"/>
              <a:t>il disagio economico il bonus è riconosciuto per 12 mesi. </a:t>
            </a:r>
            <a:endParaRPr lang="it-IT" sz="1800" dirty="0" smtClean="0"/>
          </a:p>
          <a:p>
            <a:r>
              <a:rPr lang="it-IT" sz="1800" dirty="0" smtClean="0"/>
              <a:t>Per </a:t>
            </a:r>
            <a:r>
              <a:rPr lang="it-IT" sz="1800" dirty="0"/>
              <a:t>ottenere un nuovo bonus, il cittadino deve rinnovare la richiesta presentando apposita domanda. </a:t>
            </a:r>
            <a:br>
              <a:rPr lang="it-IT" sz="1800" dirty="0"/>
            </a:br>
            <a:r>
              <a:rPr lang="it-IT" sz="1800" dirty="0"/>
              <a:t>Il rinnovo può essere effettuato solo se sussistono ancora le condizioni di ammissione (ISEE, residenza ecc.) e si richiede presentando domanda presso gli uffici comunali o i CAF, circa un mese prima della scadenza dell'agevolazione in </a:t>
            </a:r>
            <a:r>
              <a:rPr lang="it-IT" sz="1800" dirty="0" smtClean="0"/>
              <a:t>corso.</a:t>
            </a:r>
            <a:r>
              <a:rPr lang="it-IT" sz="1800" dirty="0"/>
              <a:t> </a:t>
            </a:r>
            <a:br>
              <a:rPr lang="it-IT" sz="1800" dirty="0"/>
            </a:br>
            <a:r>
              <a:rPr lang="it-IT" sz="1800" dirty="0"/>
              <a:t>Il sistema </a:t>
            </a:r>
            <a:r>
              <a:rPr lang="it-IT" sz="1800" dirty="0" err="1"/>
              <a:t>SGAte</a:t>
            </a:r>
            <a:r>
              <a:rPr lang="it-IT" sz="1800" dirty="0"/>
              <a:t> invia un'apposita comunicazione a tutti i clienti che ricevono già il bonus in prossimità della scadenza, per ricordare la data utile per il rinnovo. </a:t>
            </a:r>
            <a:r>
              <a:rPr lang="it-IT" sz="1800" dirty="0" smtClean="0"/>
              <a:t>I </a:t>
            </a:r>
            <a:r>
              <a:rPr lang="it-IT" sz="1800" dirty="0"/>
              <a:t>moduli da utilizzare sono, in alternativa:</a:t>
            </a:r>
            <a:br>
              <a:rPr lang="it-IT" sz="1800" dirty="0"/>
            </a:br>
            <a:r>
              <a:rPr lang="it-IT" sz="1800" dirty="0"/>
              <a:t>Se ci sono variazioni rispetto alla domanda già presentata (ad esempio è cambiata la composizione della famiglia) il </a:t>
            </a:r>
            <a:r>
              <a:rPr lang="it-IT" sz="1800" u="sng" dirty="0">
                <a:hlinkClick r:id="rId2"/>
              </a:rPr>
              <a:t>modulo A</a:t>
            </a:r>
            <a:r>
              <a:rPr lang="it-IT" sz="1800" dirty="0"/>
              <a:t>;</a:t>
            </a:r>
          </a:p>
          <a:p>
            <a:r>
              <a:rPr lang="it-IT" sz="1800" dirty="0"/>
              <a:t>Se non sono cambiate le condizioni rispetto alla precedente domanda il </a:t>
            </a:r>
            <a:r>
              <a:rPr lang="it-IT" sz="1800" u="sng" dirty="0">
                <a:hlinkClick r:id="rId3"/>
              </a:rPr>
              <a:t>modulo RS</a:t>
            </a:r>
            <a:r>
              <a:rPr lang="it-IT" sz="1800" dirty="0"/>
              <a:t> (rinnovo semplificato).</a:t>
            </a:r>
          </a:p>
          <a:p>
            <a:r>
              <a:rPr lang="it-IT" sz="1800" dirty="0"/>
              <a:t>Al momento del rinnovo il cliente deve presentare un'attestazione ISEE valida per il periodo in cui  decorre l'agevolazione (circa 1 -2 mesi dopo la presentazione della domanda).  </a:t>
            </a:r>
            <a:br>
              <a:rPr lang="it-IT" sz="1800" dirty="0"/>
            </a:br>
            <a:endParaRPr lang="it-IT" sz="18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220</a:t>
            </a:fld>
            <a:endParaRPr lang="it-IT"/>
          </a:p>
        </p:txBody>
      </p:sp>
    </p:spTree>
    <p:extLst>
      <p:ext uri="{BB962C8B-B14F-4D97-AF65-F5344CB8AC3E}">
        <p14:creationId xmlns:p14="http://schemas.microsoft.com/office/powerpoint/2010/main" val="595238435"/>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Interruzioni</a:t>
            </a:r>
            <a:endParaRPr lang="it-IT" dirty="0"/>
          </a:p>
        </p:txBody>
      </p:sp>
      <p:sp>
        <p:nvSpPr>
          <p:cNvPr id="3" name="Segnaposto contenuto 2"/>
          <p:cNvSpPr>
            <a:spLocks noGrp="1"/>
          </p:cNvSpPr>
          <p:nvPr>
            <p:ph idx="1"/>
          </p:nvPr>
        </p:nvSpPr>
        <p:spPr>
          <a:xfrm>
            <a:off x="457200" y="1295400"/>
            <a:ext cx="8382000" cy="4830763"/>
          </a:xfrm>
        </p:spPr>
        <p:txBody>
          <a:bodyPr/>
          <a:lstStyle/>
          <a:p>
            <a:pPr marL="0" indent="0">
              <a:buNone/>
            </a:pPr>
            <a:r>
              <a:rPr lang="it-IT" sz="2000" b="1" dirty="0" smtClean="0"/>
              <a:t>L’erogazione </a:t>
            </a:r>
            <a:r>
              <a:rPr lang="it-IT" sz="2000" b="1" dirty="0"/>
              <a:t>del </a:t>
            </a:r>
            <a:r>
              <a:rPr lang="it-IT" sz="2000" b="1" dirty="0" smtClean="0"/>
              <a:t>bonus può essere interrotta </a:t>
            </a:r>
            <a:r>
              <a:rPr lang="it-IT" sz="2000" dirty="0" smtClean="0"/>
              <a:t>quando </a:t>
            </a:r>
            <a:r>
              <a:rPr lang="it-IT" sz="2000" dirty="0"/>
              <a:t>il comune o il distributore competente rileva la mancanza o la variazione di una delle condizioni indispensabili per aver diritto all'agevolazione</a:t>
            </a:r>
            <a:r>
              <a:rPr lang="it-IT" sz="2000" dirty="0" smtClean="0"/>
              <a:t>. Esempio:</a:t>
            </a:r>
          </a:p>
          <a:p>
            <a:pPr>
              <a:buFont typeface="Wingdings" pitchFamily="2" charset="2"/>
              <a:buChar char="q"/>
            </a:pPr>
            <a:r>
              <a:rPr lang="it-IT" sz="2000" dirty="0" smtClean="0"/>
              <a:t>i </a:t>
            </a:r>
            <a:r>
              <a:rPr lang="it-IT" sz="2000" dirty="0"/>
              <a:t>dati anagrafici dichiarati non sono corretti</a:t>
            </a:r>
            <a:r>
              <a:rPr lang="it-IT" sz="2000" dirty="0" smtClean="0"/>
              <a:t>;</a:t>
            </a:r>
          </a:p>
          <a:p>
            <a:pPr>
              <a:buFont typeface="Wingdings" pitchFamily="2" charset="2"/>
              <a:buChar char="q"/>
            </a:pPr>
            <a:r>
              <a:rPr lang="it-IT" sz="2000" dirty="0" smtClean="0"/>
              <a:t>la </a:t>
            </a:r>
            <a:r>
              <a:rPr lang="it-IT" sz="2000" dirty="0"/>
              <a:t>dichiarazione ISEE risulta non veritiera o non conforme ai limiti stabiliti</a:t>
            </a:r>
            <a:r>
              <a:rPr lang="it-IT" sz="2000" dirty="0" smtClean="0"/>
              <a:t>;</a:t>
            </a:r>
          </a:p>
          <a:p>
            <a:pPr>
              <a:buFont typeface="Wingdings" pitchFamily="2" charset="2"/>
              <a:buChar char="q"/>
            </a:pPr>
            <a:r>
              <a:rPr lang="it-IT" sz="2000" dirty="0" smtClean="0"/>
              <a:t>il </a:t>
            </a:r>
            <a:r>
              <a:rPr lang="it-IT" sz="2000" dirty="0"/>
              <a:t>contratto di energia elettrica da "uso residente" diventa "non residente</a:t>
            </a:r>
            <a:r>
              <a:rPr lang="it-IT" sz="2000" dirty="0" smtClean="0"/>
              <a:t>";</a:t>
            </a:r>
          </a:p>
          <a:p>
            <a:pPr>
              <a:buFont typeface="Wingdings" pitchFamily="2" charset="2"/>
              <a:buChar char="q"/>
            </a:pPr>
            <a:r>
              <a:rPr lang="it-IT" sz="2000" dirty="0" smtClean="0"/>
              <a:t>il </a:t>
            </a:r>
            <a:r>
              <a:rPr lang="it-IT" sz="2000" dirty="0"/>
              <a:t>contratto di energia elettrica viene intestato ad altro soggetto (voltura o subentro</a:t>
            </a:r>
            <a:r>
              <a:rPr lang="it-IT" sz="2000" dirty="0" smtClean="0"/>
              <a:t>);</a:t>
            </a:r>
          </a:p>
          <a:p>
            <a:pPr>
              <a:buFont typeface="Wingdings" pitchFamily="2" charset="2"/>
              <a:buChar char="q"/>
            </a:pPr>
            <a:r>
              <a:rPr lang="it-IT" sz="2000" dirty="0" smtClean="0"/>
              <a:t>la </a:t>
            </a:r>
            <a:r>
              <a:rPr lang="it-IT" sz="2000" dirty="0"/>
              <a:t>tariffa da "uso domestico" diventa "uso non domestico".</a:t>
            </a:r>
          </a:p>
          <a:p>
            <a:pPr marL="0" indent="0">
              <a:buNone/>
            </a:pPr>
            <a:r>
              <a:rPr lang="it-IT" sz="2000" dirty="0" smtClean="0"/>
              <a:t>Il </a:t>
            </a:r>
            <a:r>
              <a:rPr lang="it-IT" sz="2000" dirty="0"/>
              <a:t>cliente riceve una comunicazione da </a:t>
            </a:r>
            <a:r>
              <a:rPr lang="it-IT" sz="2000" dirty="0" err="1"/>
              <a:t>SGAte</a:t>
            </a:r>
            <a:r>
              <a:rPr lang="it-IT" sz="2000" dirty="0"/>
              <a:t> nella quale viene informato dell'interruzione (o revoca) della compensazione e dei motivi per cui ciò viene fatto.</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221</a:t>
            </a:fld>
            <a:endParaRPr lang="it-IT"/>
          </a:p>
        </p:txBody>
      </p:sp>
    </p:spTree>
    <p:extLst>
      <p:ext uri="{BB962C8B-B14F-4D97-AF65-F5344CB8AC3E}">
        <p14:creationId xmlns:p14="http://schemas.microsoft.com/office/powerpoint/2010/main" val="3627213218"/>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Bonus idrico</a:t>
            </a:r>
          </a:p>
        </p:txBody>
      </p:sp>
      <p:sp>
        <p:nvSpPr>
          <p:cNvPr id="3" name="Segnaposto contenuto 2"/>
          <p:cNvSpPr>
            <a:spLocks noGrp="1"/>
          </p:cNvSpPr>
          <p:nvPr>
            <p:ph idx="1"/>
          </p:nvPr>
        </p:nvSpPr>
        <p:spPr>
          <a:xfrm>
            <a:off x="533400" y="1676400"/>
            <a:ext cx="8229600" cy="4525963"/>
          </a:xfrm>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222</a:t>
            </a:fld>
            <a:endParaRPr lang="it-IT"/>
          </a:p>
        </p:txBody>
      </p:sp>
      <p:pic>
        <p:nvPicPr>
          <p:cNvPr id="23554" name="Picture 2" descr="C:\Users\Ettore\Desktop\bonus-idric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0450" y="1454150"/>
            <a:ext cx="7023100" cy="39497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39306780"/>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a:t>
            </a:r>
            <a:endParaRPr lang="it-IT" dirty="0"/>
          </a:p>
        </p:txBody>
      </p:sp>
      <p:sp>
        <p:nvSpPr>
          <p:cNvPr id="3" name="Segnaposto contenuto 2"/>
          <p:cNvSpPr>
            <a:spLocks noGrp="1"/>
          </p:cNvSpPr>
          <p:nvPr>
            <p:ph idx="1"/>
          </p:nvPr>
        </p:nvSpPr>
        <p:spPr/>
        <p:txBody>
          <a:bodyPr/>
          <a:lstStyle/>
          <a:p>
            <a:r>
              <a:rPr lang="it-IT" sz="2000" dirty="0" smtClean="0"/>
              <a:t>Il bonus è stato previsto </a:t>
            </a:r>
            <a:r>
              <a:rPr lang="it-IT" sz="2000" dirty="0"/>
              <a:t>dal decreto del Presidente del Consiglio dei ministri 13 ottobre 2016, emanato in forza dell'articolo 60 del cosiddetto Collegato Ambientale (legge 28 dicembre 2015, n. 221) e successivamente attuata con provvedimenti dell'Autorità di Regolazione per Energia Reti e Ambiente.</a:t>
            </a:r>
          </a:p>
          <a:p>
            <a:r>
              <a:rPr lang="it-IT" sz="2000" dirty="0"/>
              <a:t>Consente di non pagare un quantitativo minimo di acqua a persona per anno. Tale quantitativo è stato fissato in 50 litri giorno a persona (18,25 mc di acqua all'anno), corrispondenti al soddisfacimento dei bisogni essenziali.</a:t>
            </a:r>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223</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781100222"/>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Chi ne ha diritto</a:t>
            </a:r>
            <a:endParaRPr lang="it-IT" dirty="0"/>
          </a:p>
        </p:txBody>
      </p:sp>
      <p:sp>
        <p:nvSpPr>
          <p:cNvPr id="3" name="Segnaposto contenuto 2"/>
          <p:cNvSpPr>
            <a:spLocks noGrp="1"/>
          </p:cNvSpPr>
          <p:nvPr>
            <p:ph idx="1"/>
          </p:nvPr>
        </p:nvSpPr>
        <p:spPr/>
        <p:txBody>
          <a:bodyPr/>
          <a:lstStyle/>
          <a:p>
            <a:pPr marL="0" indent="0">
              <a:buNone/>
            </a:pPr>
            <a:r>
              <a:rPr lang="it-IT" sz="2000" dirty="0" smtClean="0"/>
              <a:t>Possono </a:t>
            </a:r>
            <a:r>
              <a:rPr lang="it-IT" sz="2000" dirty="0"/>
              <a:t>ottenere il bonus tutti i clienti domestici intestatari di un contratto di fornitura elettrica appartenenti:</a:t>
            </a:r>
          </a:p>
          <a:p>
            <a:r>
              <a:rPr lang="it-IT" sz="2000" dirty="0"/>
              <a:t>ad un nucleo familiare con indicatore ISEE non superiore a 8.107,5 euro;</a:t>
            </a:r>
          </a:p>
          <a:p>
            <a:r>
              <a:rPr lang="it-IT" sz="2000" dirty="0"/>
              <a:t>ad un nucleo famigliare con più di 3 figli a carico e indicatore ISEE non superiore a 20.000 euro;</a:t>
            </a:r>
          </a:p>
          <a:p>
            <a:r>
              <a:rPr lang="it-IT" sz="2000" dirty="0"/>
              <a:t>Ogni nucleo famigliare, che abbia i requisiti  può richiedere per disagio economico sia il bonus per la fornitura elettrica che per la fornitura gas. </a:t>
            </a:r>
            <a:br>
              <a:rPr lang="it-IT" sz="2000" dirty="0"/>
            </a:br>
            <a:r>
              <a:rPr lang="it-IT" sz="2000" dirty="0"/>
              <a:t>Se in casa vive un soggetto in gravi condizioni di salute che possiede i requisiti per il bonus per disagio fisico, la famiglia può richiedere anche questa agevolazione.</a:t>
            </a:r>
          </a:p>
          <a:p>
            <a:pPr marL="0" indent="0">
              <a:buNone/>
            </a:pPr>
            <a:r>
              <a:rPr lang="it-IT" sz="2000" dirty="0"/>
              <a:t/>
            </a:r>
            <a:br>
              <a:rPr lang="it-IT" sz="2000" dirty="0"/>
            </a:b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224</a:t>
            </a:fld>
            <a:endParaRPr lang="it-IT"/>
          </a:p>
        </p:txBody>
      </p:sp>
    </p:spTree>
    <p:extLst>
      <p:ext uri="{BB962C8B-B14F-4D97-AF65-F5344CB8AC3E}">
        <p14:creationId xmlns:p14="http://schemas.microsoft.com/office/powerpoint/2010/main" val="3135163312"/>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Allineare le scadenze dei bonus</a:t>
            </a:r>
            <a:endParaRPr lang="it-IT" dirty="0"/>
          </a:p>
        </p:txBody>
      </p:sp>
      <p:sp>
        <p:nvSpPr>
          <p:cNvPr id="3" name="Segnaposto contenuto 2"/>
          <p:cNvSpPr>
            <a:spLocks noGrp="1"/>
          </p:cNvSpPr>
          <p:nvPr>
            <p:ph idx="1"/>
          </p:nvPr>
        </p:nvSpPr>
        <p:spPr>
          <a:xfrm>
            <a:off x="457200" y="1295400"/>
            <a:ext cx="8229600" cy="4830763"/>
          </a:xfrm>
        </p:spPr>
        <p:txBody>
          <a:bodyPr/>
          <a:lstStyle/>
          <a:p>
            <a:r>
              <a:rPr lang="it-IT" sz="1600" dirty="0" smtClean="0"/>
              <a:t>Agli </a:t>
            </a:r>
            <a:r>
              <a:rPr lang="it-IT" sz="1600" dirty="0"/>
              <a:t>utenti che al momento della presentazione della domanda per il bonus acqua risulteranno già titolari di un bonus elettrico e/o gas richiesto o rinnovato nel 2018 in modo congiunto (una sola domanda presentata contemporaneamente per il bonus elettrico e gas) o disgiunto (due domande presentate in tempi diversi), verrà riconosciuto un periodo di agevolazione per il bonus idrico allineato al periodo di agevolazione del bonus elettrico e/o gas. Ad esempio:</a:t>
            </a:r>
          </a:p>
          <a:p>
            <a:r>
              <a:rPr lang="it-IT" sz="1600" dirty="0"/>
              <a:t>se la domanda elettrica e gas </a:t>
            </a:r>
            <a:r>
              <a:rPr lang="it-IT" sz="1600" dirty="0" err="1"/>
              <a:t>é</a:t>
            </a:r>
            <a:r>
              <a:rPr lang="it-IT" sz="1600" dirty="0"/>
              <a:t> stata presentata congiuntamente, il periodo di agevolazione del bonus idrico sarà ricondotto a quello dei bonus elettrico e gas. Ad esempio, se il periodo di agevolazione del bonus elettrico e gas decorre dal 1° aprile 2018 al 31 marzo 2019, anche il periodo di agevolazione per il bonus acqua avrà decorrenza 1° aprile 2018 – 31 marzo 2019 anche se la domanda per quest’ultimo viene presentata dopo il 1 luglio;</a:t>
            </a:r>
          </a:p>
          <a:p>
            <a:r>
              <a:rPr lang="it-IT" sz="1600" dirty="0"/>
              <a:t>se le domande di bonus elettrico e gas sono state presentate in momenti diversi nel corso del 2018, quindi sono disgiunte, il periodo di decorrenza del bonus idrico sarà allineato solo a uno dei due bonus già presentati ed in particolare al più recente. Ad esempio, se la decorrenza del bonus elettrico è 1° aprile 2018 - 31 marzo 2019, e quella del bonus gas è 1° giugno 2018 - 31 maggio 2019, il riallineamento del periodo di agevolazione per la domanda idrica verrà operato prendendo a riferimento il bonus gas (domanda più recente).</a:t>
            </a:r>
          </a:p>
          <a:p>
            <a:r>
              <a:rPr lang="it-IT" sz="1600" dirty="0"/>
              <a:t/>
            </a:r>
            <a:br>
              <a:rPr lang="it-IT" sz="1600" dirty="0"/>
            </a:br>
            <a:endParaRPr lang="it-IT" sz="16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225</a:t>
            </a:fld>
            <a:endParaRPr lang="it-IT"/>
          </a:p>
        </p:txBody>
      </p:sp>
    </p:spTree>
    <p:extLst>
      <p:ext uri="{BB962C8B-B14F-4D97-AF65-F5344CB8AC3E}">
        <p14:creationId xmlns:p14="http://schemas.microsoft.com/office/powerpoint/2010/main" val="1385405720"/>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Allineare le scadenze dei bonus</a:t>
            </a:r>
            <a:endParaRPr lang="it-IT" dirty="0"/>
          </a:p>
        </p:txBody>
      </p:sp>
      <p:sp>
        <p:nvSpPr>
          <p:cNvPr id="3" name="Segnaposto contenuto 2"/>
          <p:cNvSpPr>
            <a:spLocks noGrp="1"/>
          </p:cNvSpPr>
          <p:nvPr>
            <p:ph idx="1"/>
          </p:nvPr>
        </p:nvSpPr>
        <p:spPr>
          <a:xfrm>
            <a:off x="457200" y="1295400"/>
            <a:ext cx="8229600" cy="4830763"/>
          </a:xfrm>
        </p:spPr>
        <p:txBody>
          <a:bodyPr/>
          <a:lstStyle/>
          <a:p>
            <a:r>
              <a:rPr lang="it-IT" sz="1600" dirty="0"/>
              <a:t>IMPORTANTE : Il gestore del servizio di acquedotto riconoscerà all’utente, per il solo 2018, oltre al bonus acqua per tutto il periodo di agevolazione individuato secondo le modalità sopra indicate, anche una quota compensativa una tantum per il periodo compreso fra il 1° gennaio 2018 e l’inizio dell’effettivo periodo di agevolazione. Nel caso dell’esempio sopra riportato (periodo di agevolazione: 1° giugno 2018 – 31 maggio 2019), la quota una tantum coprirà il periodo 1° gennaio 2018- 31 maggio 2018. </a:t>
            </a:r>
            <a:br>
              <a:rPr lang="it-IT" sz="1600" dirty="0"/>
            </a:br>
            <a:r>
              <a:rPr lang="it-IT" sz="1600" dirty="0"/>
              <a:t>Anche se l’utente presenta la sola domanda idrica la quota una tantum coprirà il periodo compreso fra il 1° gennaio 2018 e l’inizio del periodo di agevolazione che, in questo caso, sarà successivo al 1 luglio 2018.</a:t>
            </a:r>
          </a:p>
          <a:p>
            <a:endParaRPr lang="it-IT" sz="1600" dirty="0"/>
          </a:p>
          <a:p>
            <a:r>
              <a:rPr lang="it-IT" sz="1600" dirty="0"/>
              <a:t/>
            </a:r>
            <a:br>
              <a:rPr lang="it-IT" sz="1600" dirty="0"/>
            </a:br>
            <a:endParaRPr lang="it-IT" sz="16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226</a:t>
            </a:fld>
            <a:endParaRPr lang="it-IT"/>
          </a:p>
        </p:txBody>
      </p:sp>
    </p:spTree>
    <p:extLst>
      <p:ext uri="{BB962C8B-B14F-4D97-AF65-F5344CB8AC3E}">
        <p14:creationId xmlns:p14="http://schemas.microsoft.com/office/powerpoint/2010/main" val="4232450536"/>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Fondo affitti</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227</a:t>
            </a:fld>
            <a:endParaRPr lang="it-IT"/>
          </a:p>
        </p:txBody>
      </p:sp>
      <p:pic>
        <p:nvPicPr>
          <p:cNvPr id="1026" name="Picture 2" descr="C:\Users\Ettore\Desktop\downlo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1" y="1905000"/>
            <a:ext cx="4197888" cy="27432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059639487"/>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 Lombardia</a:t>
            </a:r>
            <a:endParaRPr lang="it-IT" dirty="0"/>
          </a:p>
        </p:txBody>
      </p:sp>
      <p:sp>
        <p:nvSpPr>
          <p:cNvPr id="3" name="Segnaposto contenuto 2"/>
          <p:cNvSpPr>
            <a:spLocks noGrp="1"/>
          </p:cNvSpPr>
          <p:nvPr>
            <p:ph idx="1"/>
          </p:nvPr>
        </p:nvSpPr>
        <p:spPr/>
        <p:txBody>
          <a:bodyPr/>
          <a:lstStyle/>
          <a:p>
            <a:r>
              <a:rPr lang="it-IT" sz="2000" dirty="0" smtClean="0"/>
              <a:t>D.G.R. X/6465 del 10 aprile 2017 «Interventi volti al contenimento dell’emergenza abitativa e al mantenimento dell’alloggio in locazione – anno 2017»</a:t>
            </a:r>
          </a:p>
          <a:p>
            <a:r>
              <a:rPr lang="it-IT" sz="2000" dirty="0" smtClean="0"/>
              <a:t>D.G.R. X/7464 del 4 dicembre 2017 «Fondo morosità incolpevole 2017 – Riparto ai Comuni»</a:t>
            </a:r>
          </a:p>
          <a:p>
            <a:r>
              <a:rPr lang="it-IT" sz="2000" dirty="0" smtClean="0"/>
              <a:t>Legge 24 giugno 2014 n. 18 «Norme a tutela dei coniugi separati o divorziati, in condizioni di disagio, in particolari con figli minori»</a:t>
            </a:r>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228</a:t>
            </a:fld>
            <a:endParaRPr lang="it-IT"/>
          </a:p>
        </p:txBody>
      </p:sp>
    </p:spTree>
    <p:extLst>
      <p:ext uri="{BB962C8B-B14F-4D97-AF65-F5344CB8AC3E}">
        <p14:creationId xmlns:p14="http://schemas.microsoft.com/office/powerpoint/2010/main" val="578512562"/>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Lombardia</a:t>
            </a:r>
            <a:endParaRPr lang="it-IT" dirty="0"/>
          </a:p>
        </p:txBody>
      </p:sp>
      <p:sp>
        <p:nvSpPr>
          <p:cNvPr id="3" name="Segnaposto contenuto 2"/>
          <p:cNvSpPr>
            <a:spLocks noGrp="1"/>
          </p:cNvSpPr>
          <p:nvPr>
            <p:ph idx="1"/>
          </p:nvPr>
        </p:nvSpPr>
        <p:spPr>
          <a:xfrm>
            <a:off x="457200" y="1219200"/>
            <a:ext cx="8382000" cy="4906963"/>
          </a:xfrm>
        </p:spPr>
        <p:txBody>
          <a:bodyPr/>
          <a:lstStyle/>
          <a:p>
            <a:pPr marL="174625" indent="-174625"/>
            <a:r>
              <a:rPr lang="it-IT" sz="2000" dirty="0"/>
              <a:t>MISURA 1 - volta ad incrementare il reperimento di nuove soluzioni abitative temporanee per emergenze </a:t>
            </a:r>
            <a:r>
              <a:rPr lang="it-IT" sz="2000" dirty="0" smtClean="0"/>
              <a:t>abitative</a:t>
            </a:r>
          </a:p>
          <a:p>
            <a:pPr marL="174625" indent="-174625"/>
            <a:r>
              <a:rPr lang="it-IT" sz="2000" dirty="0" smtClean="0"/>
              <a:t>MISURA </a:t>
            </a:r>
            <a:r>
              <a:rPr lang="it-IT" sz="2000" dirty="0"/>
              <a:t>2 - volta ad alleviare il disagio delle famiglie che si trovano in situazione di morosità incolpevole iniziale nel pagamento del canone di locazione, soprattutto a causa della crescente precarietà del lavoro o di precarie condizioni economiche derivanti da episodi </a:t>
            </a:r>
            <a:r>
              <a:rPr lang="it-IT" sz="2000" dirty="0" smtClean="0"/>
              <a:t>imprevisti</a:t>
            </a:r>
          </a:p>
          <a:p>
            <a:pPr marL="174625" indent="-174625"/>
            <a:r>
              <a:rPr lang="it-IT" sz="2000" dirty="0" smtClean="0"/>
              <a:t>MISURA </a:t>
            </a:r>
            <a:r>
              <a:rPr lang="it-IT" sz="2000" dirty="0"/>
              <a:t>3 – volta a sostenere temporaneamente nuclei familiari che sono proprietari di alloggio “all’asta”, a seguito di pignoramento per mancato pagamento delle rate di mutuo, per nuove soluzioni abitative in </a:t>
            </a:r>
            <a:r>
              <a:rPr lang="it-IT" sz="2000" dirty="0" smtClean="0"/>
              <a:t>locazione</a:t>
            </a:r>
          </a:p>
          <a:p>
            <a:pPr marL="174625" indent="-174625"/>
            <a:r>
              <a:rPr lang="it-IT" sz="2000" dirty="0" smtClean="0"/>
              <a:t>MISURA </a:t>
            </a:r>
            <a:r>
              <a:rPr lang="it-IT" sz="2000" dirty="0"/>
              <a:t>4 – volta a sostenere nuclei familiari per il mantenimento dell’alloggio in locazione, il cui reddito provenga esclusivamente da </a:t>
            </a:r>
            <a:r>
              <a:rPr lang="it-IT" sz="2000" dirty="0" smtClean="0"/>
              <a:t>pensione</a:t>
            </a:r>
          </a:p>
          <a:p>
            <a:pPr marL="174625" indent="-174625"/>
            <a:r>
              <a:rPr lang="it-IT" sz="2000" dirty="0" smtClean="0"/>
              <a:t>MISURA </a:t>
            </a:r>
            <a:r>
              <a:rPr lang="it-IT" sz="2000" dirty="0"/>
              <a:t>5 – volta a rimettere in circolo alloggi sfitti sul libero mercato a canone concordato o comunque inferiore ala </a:t>
            </a:r>
            <a:r>
              <a:rPr lang="it-IT" sz="2000" dirty="0" smtClean="0"/>
              <a:t>mercato</a:t>
            </a:r>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229</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55806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44562"/>
          </a:xfrm>
        </p:spPr>
        <p:txBody>
          <a:bodyPr/>
          <a:lstStyle/>
          <a:p>
            <a:r>
              <a:rPr lang="it-IT" b="1" dirty="0"/>
              <a:t>Assegno di ricollocazione</a:t>
            </a:r>
          </a:p>
        </p:txBody>
      </p:sp>
      <p:sp>
        <p:nvSpPr>
          <p:cNvPr id="3" name="Segnaposto contenuto 2"/>
          <p:cNvSpPr>
            <a:spLocks noGrp="1"/>
          </p:cNvSpPr>
          <p:nvPr>
            <p:ph idx="1"/>
          </p:nvPr>
        </p:nvSpPr>
        <p:spPr>
          <a:xfrm>
            <a:off x="457200" y="1143000"/>
            <a:ext cx="8458200" cy="5181600"/>
          </a:xfrm>
        </p:spPr>
        <p:txBody>
          <a:bodyPr/>
          <a:lstStyle/>
          <a:p>
            <a:pPr marL="0" indent="0" algn="ctr">
              <a:buNone/>
            </a:pPr>
            <a:r>
              <a:rPr lang="it-IT" sz="2800" dirty="0"/>
              <a:t>Normativa di riferimento</a:t>
            </a:r>
          </a:p>
          <a:p>
            <a:pPr marL="182563" indent="-182563"/>
            <a:r>
              <a:rPr lang="it-IT" sz="2000" dirty="0"/>
              <a:t>Legge 10 dicembre 2014, n. 183 «Deleghe al Governo in materia di riforma degli ammortizzatori sociali, dei servizi per il lavoro e delle politiche attive, nonché in materia di riordino della disciplina dei rapporti di lavoro e dell'attività ispettiva e di tutela e conciliazione delle esigenze di cura, di vita e di lavoro»</a:t>
            </a:r>
          </a:p>
          <a:p>
            <a:pPr marL="182563" indent="-182563"/>
            <a:r>
              <a:rPr lang="it-IT" sz="2000" dirty="0"/>
              <a:t>Decreto legislativo 14 settembre 2015, n. 148 «Disposizioni per il riordino della normativa in materia di ammortizzatori sociali in costanza di rapporto di lavoro, in attuazione della legge 10 dicembre 2014, n. 183</a:t>
            </a:r>
          </a:p>
          <a:p>
            <a:pPr marL="182563" indent="-182563"/>
            <a:r>
              <a:rPr lang="it-IT" sz="2000" dirty="0"/>
              <a:t>Delibera ANPAL 14 del 10 aprile 2018</a:t>
            </a:r>
          </a:p>
          <a:p>
            <a:pPr marL="182563" indent="-182563"/>
            <a:r>
              <a:rPr lang="it-IT" sz="2000" dirty="0"/>
              <a:t>Circolare ANPAL 8 giugno 2018, n. 2</a:t>
            </a:r>
          </a:p>
          <a:p>
            <a:pPr marL="182563" indent="-182563"/>
            <a:r>
              <a:rPr lang="it-IT" sz="2000" dirty="0"/>
              <a:t>Nota operativa 23 luglio 2018, n. 9352</a:t>
            </a:r>
          </a:p>
          <a:p>
            <a:pPr marL="0" indent="0">
              <a:buNone/>
            </a:pPr>
            <a:r>
              <a:rPr lang="it-IT" sz="2000" dirty="0">
                <a:hlinkClick r:id="rId2"/>
              </a:rPr>
              <a:t>https://adr.anpal.gov.it/</a:t>
            </a:r>
            <a:r>
              <a:rPr lang="it-IT" sz="2000" dirty="0"/>
              <a:t> e </a:t>
            </a:r>
            <a:r>
              <a:rPr lang="it-IT" sz="2000" dirty="0">
                <a:hlinkClick r:id="rId3"/>
              </a:rPr>
              <a:t>http://www.anpal.gov.it/Cittadini/Servizi/Pagine/Assegno-di-Ricollocazione0511-3016.aspx</a:t>
            </a:r>
            <a:r>
              <a:rPr lang="it-IT" sz="2000" dirty="0"/>
              <a:t> </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23</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067161548"/>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a:t>Dote scuola – Contributo libri di testo</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230</a:t>
            </a:fld>
            <a:endParaRPr lang="it-IT"/>
          </a:p>
        </p:txBody>
      </p:sp>
      <p:pic>
        <p:nvPicPr>
          <p:cNvPr id="4098" name="Picture 2" descr="C:\Users\Ettore\Desktop\download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2057400"/>
            <a:ext cx="3352800" cy="27432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426019848"/>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Cos’è</a:t>
            </a:r>
            <a:endParaRPr lang="it-IT" dirty="0"/>
          </a:p>
        </p:txBody>
      </p:sp>
      <p:sp>
        <p:nvSpPr>
          <p:cNvPr id="3" name="Segnaposto contenuto 2"/>
          <p:cNvSpPr>
            <a:spLocks noGrp="1"/>
          </p:cNvSpPr>
          <p:nvPr>
            <p:ph idx="1"/>
          </p:nvPr>
        </p:nvSpPr>
        <p:spPr>
          <a:xfrm>
            <a:off x="457200" y="1371600"/>
            <a:ext cx="8305800" cy="4754563"/>
          </a:xfrm>
        </p:spPr>
        <p:txBody>
          <a:bodyPr/>
          <a:lstStyle/>
          <a:p>
            <a:pPr marL="0" indent="0">
              <a:buNone/>
            </a:pPr>
            <a:r>
              <a:rPr lang="it-IT" sz="2000" dirty="0" smtClean="0"/>
              <a:t>La </a:t>
            </a:r>
            <a:r>
              <a:rPr lang="it-IT" sz="2000" dirty="0"/>
              <a:t>“Dote Scuola” è un aiuto concreto per l’educazione dei giovani </a:t>
            </a:r>
            <a:r>
              <a:rPr lang="it-IT" sz="2000" dirty="0" smtClean="0"/>
              <a:t>residenti in Lombardia:</a:t>
            </a:r>
            <a:endParaRPr lang="it-IT" sz="2000" dirty="0"/>
          </a:p>
          <a:p>
            <a:pPr>
              <a:buFont typeface="Wingdings" pitchFamily="2" charset="2"/>
              <a:buChar char="q"/>
            </a:pPr>
            <a:r>
              <a:rPr lang="it-IT" sz="2000" dirty="0"/>
              <a:t>accompagna il percorso educativo dei ragazzi che frequentano le scuole statali e paritarie o le istituzioni formative regionali</a:t>
            </a:r>
          </a:p>
          <a:p>
            <a:pPr>
              <a:buFont typeface="Wingdings" pitchFamily="2" charset="2"/>
              <a:buChar char="q"/>
            </a:pPr>
            <a:r>
              <a:rPr lang="it-IT" sz="2000" dirty="0"/>
              <a:t>garantisce la libertà di scelta e il diritto allo studio</a:t>
            </a:r>
          </a:p>
          <a:p>
            <a:pPr>
              <a:buFont typeface="Wingdings" pitchFamily="2" charset="2"/>
              <a:buChar char="q"/>
            </a:pPr>
            <a:r>
              <a:rPr lang="it-IT" sz="2000" dirty="0"/>
              <a:t>consolida il sistema scolastico e potenzia le opportunità per le famiglie lombarde.</a:t>
            </a:r>
          </a:p>
          <a:p>
            <a:pPr>
              <a:buFont typeface="Wingdings" pitchFamily="2" charset="2"/>
              <a:buChar char="q"/>
            </a:pPr>
            <a:r>
              <a:rPr lang="it-IT" sz="2000" dirty="0"/>
              <a:t>E' organizzata attraverso il sistema Dote rivolto direttamente alla persona, spendibile per la fruizione di servizi di istruzione, formazione professionale e di accompagnamento al lavoro, secondo il profilo personale di ciascuno.</a:t>
            </a:r>
          </a:p>
          <a:p>
            <a:pPr>
              <a:buFont typeface="Wingdings" pitchFamily="2" charset="2"/>
              <a:buChar char="q"/>
            </a:pPr>
            <a:r>
              <a:rPr lang="it-IT" sz="2000" dirty="0"/>
              <a:t>Regione Lombardia ha definito le componenti del sistema </a:t>
            </a:r>
            <a:r>
              <a:rPr lang="it-IT" sz="2000" b="1" dirty="0"/>
              <a:t>"Dote Scuola" per l'anno scolastico 2018/2019</a:t>
            </a:r>
            <a:r>
              <a:rPr lang="it-IT" sz="2000" dirty="0"/>
              <a:t>e le risorse a disposizione.</a:t>
            </a:r>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231</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048473723"/>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Caratteristiche</a:t>
            </a:r>
            <a:endParaRPr lang="it-IT" dirty="0"/>
          </a:p>
        </p:txBody>
      </p:sp>
      <p:sp>
        <p:nvSpPr>
          <p:cNvPr id="3" name="Segnaposto contenuto 2"/>
          <p:cNvSpPr>
            <a:spLocks noGrp="1"/>
          </p:cNvSpPr>
          <p:nvPr>
            <p:ph idx="1"/>
          </p:nvPr>
        </p:nvSpPr>
        <p:spPr>
          <a:xfrm>
            <a:off x="457200" y="1295400"/>
            <a:ext cx="8458200" cy="4830763"/>
          </a:xfrm>
        </p:spPr>
        <p:txBody>
          <a:bodyPr/>
          <a:lstStyle/>
          <a:p>
            <a:pPr marL="174625" indent="-174625"/>
            <a:r>
              <a:rPr lang="it-IT" sz="1900" b="1" u="sng" dirty="0" smtClean="0"/>
              <a:t>componente </a:t>
            </a:r>
            <a:r>
              <a:rPr lang="it-IT" sz="1900" b="1" u="sng" dirty="0"/>
              <a:t>“Buono Scuola”</a:t>
            </a:r>
            <a:r>
              <a:rPr lang="it-IT" sz="1900" dirty="0"/>
              <a:t> </a:t>
            </a:r>
            <a:r>
              <a:rPr lang="it-IT" sz="1900" dirty="0" smtClean="0"/>
              <a:t>per </a:t>
            </a:r>
            <a:r>
              <a:rPr lang="it-IT" sz="1900" dirty="0"/>
              <a:t>garantire la libertà di scelta nell’ambito del sistema di istruzione pubblico e paritario, destinata a sostenere gli studenti iscritti e frequentanti corsi di istruzione presso le scuole primarie, secondarie di primo grado e secondarie di secondo grado, paritarie o statali, che applicano a carico delle famiglie una retta di frequenza, aventi sede in Lombardia o in regioni confinanti, </a:t>
            </a:r>
            <a:r>
              <a:rPr lang="it-IT" sz="1900" dirty="0" smtClean="0"/>
              <a:t>purché </a:t>
            </a:r>
            <a:r>
              <a:rPr lang="it-IT" sz="1900" dirty="0"/>
              <a:t>lo studente, al termine delle lezioni, rientri quotidianamente alla propria residenza e non risulti beneficiario per la stessa finalità e annualità scolastica di altri contributi </a:t>
            </a:r>
            <a:r>
              <a:rPr lang="it-IT" sz="1900" dirty="0" smtClean="0"/>
              <a:t>pubblici</a:t>
            </a:r>
            <a:endParaRPr lang="it-IT" sz="1900" dirty="0"/>
          </a:p>
          <a:p>
            <a:pPr marL="174625" indent="-174625"/>
            <a:r>
              <a:rPr lang="it-IT" sz="1900" b="1" dirty="0" smtClean="0"/>
              <a:t>componente </a:t>
            </a:r>
            <a:r>
              <a:rPr lang="it-IT" sz="1900" b="1" dirty="0"/>
              <a:t>“Sostegno agli studenti disabili”</a:t>
            </a:r>
            <a:r>
              <a:rPr lang="it-IT" sz="1900" dirty="0"/>
              <a:t> </a:t>
            </a:r>
            <a:r>
              <a:rPr lang="it-IT" sz="1900" dirty="0" smtClean="0"/>
              <a:t>destinata </a:t>
            </a:r>
            <a:r>
              <a:rPr lang="it-IT" sz="1900" dirty="0"/>
              <a:t>a sostenere la frequenza di scuole primarie, secondarie di primo grado e secondarie di secondo grado paritarie da parte di studenti disabili. Destinatari sono le scuole primarie, secondarie di primo e secondo grado paritarie, che applicano una retta d’iscrizione e frequenza, aventi sede in Lombardia e che accolgono alunni disabili residenti in Lombardia e frequentanti corsi a gestione ordinaria;</a:t>
            </a:r>
            <a:r>
              <a:rPr lang="it-IT" sz="2000" dirty="0"/>
              <a:t/>
            </a:r>
            <a:br>
              <a:rPr lang="it-IT" sz="2000" dirty="0"/>
            </a:br>
            <a:r>
              <a:rPr lang="it-IT" sz="2000" dirty="0"/>
              <a:t> </a:t>
            </a:r>
          </a:p>
          <a:p>
            <a:r>
              <a:rPr lang="it-IT" sz="2000" dirty="0" smtClean="0"/>
              <a:t>(</a:t>
            </a:r>
            <a:r>
              <a:rPr lang="it-IT" sz="2000" dirty="0" err="1"/>
              <a:t>IeFP</a:t>
            </a:r>
            <a:r>
              <a:rPr lang="it-IT" sz="2000" dirty="0"/>
              <a:t>).</a:t>
            </a:r>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232</a:t>
            </a:fld>
            <a:endParaRPr lang="it-IT"/>
          </a:p>
        </p:txBody>
      </p:sp>
    </p:spTree>
    <p:extLst>
      <p:ext uri="{BB962C8B-B14F-4D97-AF65-F5344CB8AC3E}">
        <p14:creationId xmlns:p14="http://schemas.microsoft.com/office/powerpoint/2010/main" val="752292266"/>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Caratteristiche</a:t>
            </a:r>
            <a:endParaRPr lang="it-IT" dirty="0"/>
          </a:p>
        </p:txBody>
      </p:sp>
      <p:sp>
        <p:nvSpPr>
          <p:cNvPr id="3" name="Segnaposto contenuto 2"/>
          <p:cNvSpPr>
            <a:spLocks noGrp="1"/>
          </p:cNvSpPr>
          <p:nvPr>
            <p:ph idx="1"/>
          </p:nvPr>
        </p:nvSpPr>
        <p:spPr>
          <a:xfrm>
            <a:off x="381000" y="1219200"/>
            <a:ext cx="8458200" cy="4830763"/>
          </a:xfrm>
        </p:spPr>
        <p:txBody>
          <a:bodyPr/>
          <a:lstStyle/>
          <a:p>
            <a:pPr marL="87313" indent="-87313"/>
            <a:r>
              <a:rPr lang="it-IT" sz="2000" b="1" dirty="0"/>
              <a:t>componente "Integrazione scolastica dei bambini con disabilità frequentanti le scuole dell’infanzia autonome non statali e non comunali" </a:t>
            </a:r>
            <a:r>
              <a:rPr lang="it-IT" sz="2000" dirty="0"/>
              <a:t>(bando non ancora pubblicato) destinata alle scuole dell’infanzia autonome non statali e non comunali, senza fini di lucro e aventi sede in Lombardia, che ospitano alunni con disabilità fisica, intellettiva e sensoriale </a:t>
            </a:r>
            <a:r>
              <a:rPr lang="it-IT" sz="2000" dirty="0" smtClean="0"/>
              <a:t>certificata </a:t>
            </a:r>
            <a:r>
              <a:rPr lang="it-IT" sz="2000" dirty="0"/>
              <a:t>dalla ASST competente a seguito degli appositi accertamenti </a:t>
            </a:r>
            <a:r>
              <a:rPr lang="it-IT" sz="2000" dirty="0" smtClean="0"/>
              <a:t>collegiali</a:t>
            </a:r>
            <a:endParaRPr lang="it-IT" sz="2000" dirty="0"/>
          </a:p>
          <a:p>
            <a:pPr marL="87313" indent="-87313"/>
            <a:r>
              <a:rPr lang="it-IT" sz="2000" b="1" u="sng" dirty="0"/>
              <a:t>componente “Contributo per l’acquisto di libri di testo, dotazioni tecnologiche e strumenti per la </a:t>
            </a:r>
            <a:r>
              <a:rPr lang="it-IT" sz="2000" b="1" u="sng" dirty="0" smtClean="0"/>
              <a:t>didattica”</a:t>
            </a:r>
            <a:r>
              <a:rPr lang="it-IT" sz="2000" dirty="0" smtClean="0"/>
              <a:t> </a:t>
            </a:r>
            <a:r>
              <a:rPr lang="it-IT" sz="2000" dirty="0"/>
              <a:t>destinata agli studenti residenti in Lombardia, iscritti e frequentanti corsi a gestione ordinaria (sia di istruzione sia di istruzione e formazione professionale) presso le scuole secondarie di primo grado (classi I, II e III) e secondarie di secondo grado (classi I e II) statali e paritarie con sede in Lombardia o Regioni </a:t>
            </a:r>
            <a:r>
              <a:rPr lang="it-IT" sz="2000" dirty="0" smtClean="0"/>
              <a:t>confinanti. </a:t>
            </a:r>
            <a:r>
              <a:rPr lang="it-IT" sz="2000" dirty="0"/>
              <a:t>Il contributo è destinato esclusivamente all’acquisto di libri di testo, dotazioni tecnologiche e strumenti per la didattica;</a:t>
            </a:r>
            <a:br>
              <a:rPr lang="it-IT" sz="2000" dirty="0"/>
            </a:b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233</a:t>
            </a:fld>
            <a:endParaRPr lang="it-IT"/>
          </a:p>
        </p:txBody>
      </p:sp>
    </p:spTree>
    <p:extLst>
      <p:ext uri="{BB962C8B-B14F-4D97-AF65-F5344CB8AC3E}">
        <p14:creationId xmlns:p14="http://schemas.microsoft.com/office/powerpoint/2010/main" val="2107736497"/>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Caratteristiche</a:t>
            </a:r>
            <a:endParaRPr lang="it-IT" dirty="0"/>
          </a:p>
        </p:txBody>
      </p:sp>
      <p:sp>
        <p:nvSpPr>
          <p:cNvPr id="3" name="Segnaposto contenuto 2"/>
          <p:cNvSpPr>
            <a:spLocks noGrp="1"/>
          </p:cNvSpPr>
          <p:nvPr>
            <p:ph idx="1"/>
          </p:nvPr>
        </p:nvSpPr>
        <p:spPr>
          <a:xfrm>
            <a:off x="381000" y="1219200"/>
            <a:ext cx="8458200" cy="4830763"/>
          </a:xfrm>
        </p:spPr>
        <p:txBody>
          <a:bodyPr/>
          <a:lstStyle/>
          <a:p>
            <a:pPr marL="87313" indent="-87313"/>
            <a:r>
              <a:rPr lang="it-IT" sz="2000" b="1" dirty="0"/>
              <a:t>componente “Riconoscimento del merito”</a:t>
            </a:r>
            <a:r>
              <a:rPr lang="it-IT" sz="2000" dirty="0"/>
              <a:t> </a:t>
            </a:r>
            <a:r>
              <a:rPr lang="it-IT" sz="2000" dirty="0" smtClean="0"/>
              <a:t>destinata </a:t>
            </a:r>
            <a:r>
              <a:rPr lang="it-IT" sz="2000" dirty="0"/>
              <a:t>agli studenti che al momento della domanda siano residenti in Lombardia, che abbiano frequentato corsi a gestione ordinaria e che nell’anno scolastico 2017/2018:</a:t>
            </a:r>
          </a:p>
          <a:p>
            <a:pPr lvl="1"/>
            <a:r>
              <a:rPr lang="it-IT" sz="2000" dirty="0"/>
              <a:t>a) conseguano una valutazione finale media pari o superiore a 9 nelle classi terza e quarta delle scuole secondarie superiori di secondo grado;</a:t>
            </a:r>
          </a:p>
          <a:p>
            <a:pPr lvl="1"/>
            <a:r>
              <a:rPr lang="it-IT" sz="2000" dirty="0"/>
              <a:t>b) conseguano una valutazione finale di 100 e lode all’esame di maturità nella scuola secondaria di secondo grado;</a:t>
            </a:r>
          </a:p>
          <a:p>
            <a:pPr lvl="1"/>
            <a:r>
              <a:rPr lang="it-IT" sz="2000" dirty="0"/>
              <a:t>c) conseguano una valutazione finale di 100 agli esami di qualifica (concluso il terzo anno) o di diploma professionale (concluso il quarto anno) del sistema di istruzione e formazione </a:t>
            </a:r>
            <a:r>
              <a:rPr lang="it-IT" sz="2000" dirty="0" smtClean="0"/>
              <a:t>professionale.</a:t>
            </a:r>
            <a:endParaRPr lang="it-IT" sz="2000" dirty="0"/>
          </a:p>
          <a:p>
            <a:endParaRPr lang="it-IT" sz="2000" dirty="0"/>
          </a:p>
          <a:p>
            <a:pPr marL="87313" indent="-87313"/>
            <a:r>
              <a:rPr lang="it-IT" sz="2000" dirty="0"/>
              <a:t/>
            </a:r>
            <a:br>
              <a:rPr lang="it-IT" sz="2000" dirty="0"/>
            </a:b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234</a:t>
            </a:fld>
            <a:endParaRPr lang="it-IT"/>
          </a:p>
        </p:txBody>
      </p:sp>
    </p:spTree>
    <p:extLst>
      <p:ext uri="{BB962C8B-B14F-4D97-AF65-F5344CB8AC3E}">
        <p14:creationId xmlns:p14="http://schemas.microsoft.com/office/powerpoint/2010/main" val="2500927081"/>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Dote sport</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235</a:t>
            </a:fld>
            <a:endParaRPr lang="it-IT"/>
          </a:p>
        </p:txBody>
      </p:sp>
      <p:pic>
        <p:nvPicPr>
          <p:cNvPr id="5122" name="Picture 2" descr="C:\Users\Ettore\Desktop\Dote-spor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1" y="2057400"/>
            <a:ext cx="3733800" cy="2347913"/>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24902173"/>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Cos’è</a:t>
            </a:r>
            <a:endParaRPr lang="it-IT" dirty="0"/>
          </a:p>
        </p:txBody>
      </p:sp>
      <p:sp>
        <p:nvSpPr>
          <p:cNvPr id="3" name="Segnaposto contenuto 2"/>
          <p:cNvSpPr>
            <a:spLocks noGrp="1"/>
          </p:cNvSpPr>
          <p:nvPr>
            <p:ph idx="1"/>
          </p:nvPr>
        </p:nvSpPr>
        <p:spPr/>
        <p:txBody>
          <a:bodyPr/>
          <a:lstStyle/>
          <a:p>
            <a:r>
              <a:rPr lang="it-IT" sz="2000" dirty="0"/>
              <a:t>Dote Sport 2018 è un'iniziativa pensata per aiutare i nuclei familiari in condizioni economiche meno favorevoli ad avvicinare i propri figli allo sport. </a:t>
            </a:r>
            <a:endParaRPr lang="it-IT" sz="2000" dirty="0" smtClean="0"/>
          </a:p>
          <a:p>
            <a:r>
              <a:rPr lang="it-IT" sz="2000" dirty="0" smtClean="0"/>
              <a:t>Domande </a:t>
            </a:r>
            <a:r>
              <a:rPr lang="it-IT" sz="2000" dirty="0"/>
              <a:t>fino al 31 ottobre 2018</a:t>
            </a:r>
            <a:r>
              <a:rPr lang="it-IT" sz="2000" dirty="0" smtClean="0"/>
              <a:t>.</a:t>
            </a:r>
          </a:p>
          <a:p>
            <a:r>
              <a:rPr lang="it-IT" sz="2000" dirty="0"/>
              <a:t>La Dote Sport è un rimborso, delle spese sostenute dalle famiglie nel periodo settembre 2018 – giugno 2019, per l’attività sportiva dei minori.</a:t>
            </a:r>
          </a:p>
          <a:p>
            <a:r>
              <a:rPr lang="it-IT" sz="2000" dirty="0"/>
              <a:t>Ciascuna famiglia potrà beneficiare di una sola Dote, del valore minimo di 50 euro e massimo di 200 euro.</a:t>
            </a:r>
          </a:p>
          <a:p>
            <a:r>
              <a:rPr lang="it-IT" sz="2000" dirty="0"/>
              <a:t>Nei casi di nuclei familiari con più di 3 minori, sono assegnabili un numero massimo di 2 Doti.</a:t>
            </a:r>
          </a:p>
          <a:p>
            <a:r>
              <a:rPr lang="it-IT" sz="2000" dirty="0"/>
              <a:t>Nessuna limitazione al numero di doti è prevista in caso di nuclei familiari con un minore </a:t>
            </a:r>
            <a:r>
              <a:rPr lang="it-IT" sz="2000" dirty="0" smtClean="0"/>
              <a:t>con disabilità.</a:t>
            </a:r>
            <a:endParaRPr lang="it-IT" sz="2000" dirty="0"/>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236</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105498824"/>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caratteristiche</a:t>
            </a:r>
            <a:endParaRPr lang="it-IT" dirty="0"/>
          </a:p>
        </p:txBody>
      </p:sp>
      <p:sp>
        <p:nvSpPr>
          <p:cNvPr id="3" name="Segnaposto contenuto 2"/>
          <p:cNvSpPr>
            <a:spLocks noGrp="1"/>
          </p:cNvSpPr>
          <p:nvPr>
            <p:ph idx="1"/>
          </p:nvPr>
        </p:nvSpPr>
        <p:spPr>
          <a:xfrm>
            <a:off x="457200" y="1219200"/>
            <a:ext cx="8305800" cy="4906963"/>
          </a:xfrm>
        </p:spPr>
        <p:txBody>
          <a:bodyPr/>
          <a:lstStyle/>
          <a:p>
            <a:r>
              <a:rPr lang="it-IT" sz="2000" dirty="0"/>
              <a:t>La Dote Sport è un contributo per sostenere i costi sostenuti per le attività sportive dei minori di età compresa fra 6 e 17 anni compiuti o da compiere entro il 31/12/2018.</a:t>
            </a:r>
          </a:p>
          <a:p>
            <a:r>
              <a:rPr lang="it-IT" sz="2000" dirty="0"/>
              <a:t>Le attività devono:</a:t>
            </a:r>
          </a:p>
          <a:p>
            <a:pPr>
              <a:buFont typeface="Wingdings" pitchFamily="2" charset="2"/>
              <a:buChar char="q"/>
            </a:pPr>
            <a:r>
              <a:rPr lang="it-IT" sz="2000" dirty="0"/>
              <a:t>prevedere il pagamento di quote di iscrizione e/o di frequenza;</a:t>
            </a:r>
          </a:p>
          <a:p>
            <a:pPr>
              <a:buFont typeface="Wingdings" pitchFamily="2" charset="2"/>
              <a:buChar char="q"/>
            </a:pPr>
            <a:r>
              <a:rPr lang="it-IT" sz="2000" dirty="0"/>
              <a:t>avere una durata continuativa di almeno sei mesi;</a:t>
            </a:r>
          </a:p>
          <a:p>
            <a:pPr>
              <a:buFont typeface="Wingdings" pitchFamily="2" charset="2"/>
              <a:buChar char="q"/>
            </a:pPr>
            <a:r>
              <a:rPr lang="it-IT" sz="2000" dirty="0"/>
              <a:t>essere svolte da associazioni o società sportive dilettantistiche iscritte ai registri Coni e/o CIP o affiliate a Federazioni Sportive Nazionali, Discipline Sportive Associate, Enti di Promozione Sportiva, Federazioni Sportive </a:t>
            </a:r>
            <a:r>
              <a:rPr lang="it-IT" sz="2000" dirty="0" smtClean="0"/>
              <a:t>Paraolimpiche, </a:t>
            </a:r>
            <a:r>
              <a:rPr lang="it-IT" sz="2000" dirty="0"/>
              <a:t>Federazioni Sportive Nazionali </a:t>
            </a:r>
            <a:r>
              <a:rPr lang="it-IT" sz="2000" dirty="0" smtClean="0"/>
              <a:t>Paraolimpiche</a:t>
            </a:r>
            <a:r>
              <a:rPr lang="it-IT" sz="2000" dirty="0"/>
              <a:t>, Discipline Sportive </a:t>
            </a:r>
            <a:r>
              <a:rPr lang="it-IT" sz="2000" dirty="0" smtClean="0"/>
              <a:t>Paraolimpiche</a:t>
            </a:r>
            <a:r>
              <a:rPr lang="it-IT" sz="2000" dirty="0"/>
              <a:t>, Discipline Sportive Associate </a:t>
            </a:r>
            <a:r>
              <a:rPr lang="it-IT" sz="2000" dirty="0" smtClean="0"/>
              <a:t>Paraolimpiche </a:t>
            </a:r>
            <a:r>
              <a:rPr lang="it-IT" sz="2000" dirty="0"/>
              <a:t>o da soggetti gestori di impianti società in house (a totale partecipazione pubblica) di enti locali lombardi.</a:t>
            </a:r>
          </a:p>
          <a:p>
            <a:pPr>
              <a:buFont typeface="Wingdings" pitchFamily="2" charset="2"/>
              <a:buChar char="q"/>
            </a:pPr>
            <a:r>
              <a:rPr lang="it-IT" sz="2000" dirty="0"/>
              <a:t>Sono comprese le associazioni benemerite riconosciute dal Coni.</a:t>
            </a:r>
          </a:p>
          <a:p>
            <a:pPr>
              <a:buFont typeface="Wingdings" pitchFamily="2" charset="2"/>
              <a:buChar char="q"/>
            </a:pP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237</a:t>
            </a:fld>
            <a:endParaRPr lang="it-IT"/>
          </a:p>
        </p:txBody>
      </p:sp>
    </p:spTree>
    <p:extLst>
      <p:ext uri="{BB962C8B-B14F-4D97-AF65-F5344CB8AC3E}">
        <p14:creationId xmlns:p14="http://schemas.microsoft.com/office/powerpoint/2010/main" val="2744464239"/>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Beneficiari</a:t>
            </a:r>
            <a:endParaRPr lang="it-IT" dirty="0"/>
          </a:p>
        </p:txBody>
      </p:sp>
      <p:sp>
        <p:nvSpPr>
          <p:cNvPr id="3" name="Segnaposto contenuto 2"/>
          <p:cNvSpPr>
            <a:spLocks noGrp="1"/>
          </p:cNvSpPr>
          <p:nvPr>
            <p:ph idx="1"/>
          </p:nvPr>
        </p:nvSpPr>
        <p:spPr/>
        <p:txBody>
          <a:bodyPr/>
          <a:lstStyle/>
          <a:p>
            <a:pPr marL="0" indent="0">
              <a:buNone/>
            </a:pPr>
            <a:r>
              <a:rPr lang="it-IT" sz="2400" dirty="0"/>
              <a:t>La Dote Sport 2018 è destinata ai nuclei familiari:</a:t>
            </a:r>
          </a:p>
          <a:p>
            <a:r>
              <a:rPr lang="it-IT" sz="2400" dirty="0"/>
              <a:t>in cui almeno uno dei due genitori (o tutore/genitore affidatario), sia residente in modo continuativo da almeno 5 anni in Lombardia, alla data di scadenza del Bando(31/10/2018);</a:t>
            </a:r>
          </a:p>
          <a:p>
            <a:r>
              <a:rPr lang="it-IT" sz="2400" dirty="0"/>
              <a:t>che alla presentazione della domanda siano in possesso di un indicatore ISEE non superiore a € 20.000,00 o non superiore a € 30.000,00, nel caso di nuclei familiari in cui è presente un minore </a:t>
            </a:r>
            <a:r>
              <a:rPr lang="it-IT" sz="2400" dirty="0" smtClean="0"/>
              <a:t>con disabilità.</a:t>
            </a:r>
            <a:endParaRPr lang="it-IT" sz="2400" dirty="0"/>
          </a:p>
          <a:p>
            <a:endParaRPr lang="it-IT" sz="24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238</a:t>
            </a:fld>
            <a:endParaRPr lang="it-IT"/>
          </a:p>
        </p:txBody>
      </p:sp>
    </p:spTree>
    <p:extLst>
      <p:ext uri="{BB962C8B-B14F-4D97-AF65-F5344CB8AC3E}">
        <p14:creationId xmlns:p14="http://schemas.microsoft.com/office/powerpoint/2010/main" val="449733070"/>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marL="0" indent="0"/>
            <a:r>
              <a:rPr lang="it-IT" dirty="0"/>
              <a:t>Contributi economici</a:t>
            </a:r>
          </a:p>
        </p:txBody>
      </p:sp>
      <p:sp>
        <p:nvSpPr>
          <p:cNvPr id="3" name="Segnaposto contenuto 2"/>
          <p:cNvSpPr>
            <a:spLocks noGrp="1"/>
          </p:cNvSpPr>
          <p:nvPr>
            <p:ph idx="1"/>
          </p:nvPr>
        </p:nvSpPr>
        <p:spPr/>
        <p:txBody>
          <a:bodyPr/>
          <a:lstStyle/>
          <a:p>
            <a:pPr marL="0" indent="0" algn="ctr">
              <a:buNone/>
            </a:pPr>
            <a:endParaRPr lang="it-IT" sz="4400" dirty="0"/>
          </a:p>
          <a:p>
            <a:pPr marL="0" indent="0" algn="ctr">
              <a:buNone/>
            </a:pPr>
            <a:endParaRPr lang="it-IT" sz="44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239</a:t>
            </a:fld>
            <a:endParaRPr lang="it-IT"/>
          </a:p>
        </p:txBody>
      </p:sp>
      <p:pic>
        <p:nvPicPr>
          <p:cNvPr id="7" name="Picture 2" descr="C:\Users\Ettore\Desktop\201710311155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057864"/>
            <a:ext cx="6248400" cy="3866685"/>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6260313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Beneficiari </a:t>
            </a:r>
          </a:p>
        </p:txBody>
      </p:sp>
      <p:sp>
        <p:nvSpPr>
          <p:cNvPr id="3" name="Segnaposto contenuto 2"/>
          <p:cNvSpPr>
            <a:spLocks noGrp="1"/>
          </p:cNvSpPr>
          <p:nvPr>
            <p:ph idx="1"/>
          </p:nvPr>
        </p:nvSpPr>
        <p:spPr>
          <a:xfrm>
            <a:off x="457200" y="1219200"/>
            <a:ext cx="8458200" cy="4906963"/>
          </a:xfrm>
        </p:spPr>
        <p:txBody>
          <a:bodyPr/>
          <a:lstStyle/>
          <a:p>
            <a:pPr marL="182563" indent="-182563"/>
            <a:r>
              <a:rPr lang="it-IT" sz="2000" dirty="0"/>
              <a:t>L'Assegno di Ricollocazione (AdR) è uno strumento che aiuta le persone a migliorare le proprie possibilità di ricollocarsi.</a:t>
            </a:r>
          </a:p>
          <a:p>
            <a:pPr marL="182563" indent="-182563"/>
            <a:r>
              <a:rPr lang="it-IT" sz="2000" dirty="0"/>
              <a:t>Al momento possono richiedere l'assegno i beneficiari di NASpI disoccupati da almeno quattro mesi (AdR NASpI).</a:t>
            </a:r>
          </a:p>
          <a:p>
            <a:pPr marL="182563" indent="-182563"/>
            <a:r>
              <a:rPr lang="it-IT" sz="2000" dirty="0"/>
              <a:t>Possono richiedere anticipatamente l'Assegno di ricollocazione anche i lavoratori coinvolti negli "Accordi di ricollocazione" rientranti negli ambiti e profili a rischio di esubero previsti dall'Accordo stesso. L'accordo di ricollocazione è stipulato in conclusione di procedura di consultazione sindacale finalizzata all'attivazione dell'intervento straordinario d’integrazione salariale nei casi di riorganizzazione o di crisi aziendale in cui non sia previsto il completo recupero occupazionale (AdR CIGS).</a:t>
            </a:r>
          </a:p>
          <a:p>
            <a:pPr marL="182563" indent="-182563"/>
            <a:r>
              <a:rPr lang="it-IT" sz="2000" dirty="0"/>
              <a:t>La platea è stata ampliata coinvolgendo anche i beneficiari del Reddito di Inclusione (</a:t>
            </a:r>
            <a:r>
              <a:rPr lang="it-IT" sz="2000"/>
              <a:t>AdR </a:t>
            </a:r>
            <a:r>
              <a:rPr lang="it-IT" sz="2000" smtClean="0"/>
              <a:t>REI).</a:t>
            </a:r>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24</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575554779"/>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Contributi economici</a:t>
            </a:r>
          </a:p>
        </p:txBody>
      </p:sp>
      <p:sp>
        <p:nvSpPr>
          <p:cNvPr id="3" name="Segnaposto contenuto 2"/>
          <p:cNvSpPr>
            <a:spLocks noGrp="1"/>
          </p:cNvSpPr>
          <p:nvPr>
            <p:ph idx="1"/>
          </p:nvPr>
        </p:nvSpPr>
        <p:spPr>
          <a:xfrm>
            <a:off x="457200" y="1295400"/>
            <a:ext cx="8382000" cy="4953000"/>
          </a:xfrm>
        </p:spPr>
        <p:txBody>
          <a:bodyPr/>
          <a:lstStyle/>
          <a:p>
            <a:pPr marL="0" indent="0" algn="ctr">
              <a:buNone/>
            </a:pPr>
            <a:r>
              <a:rPr lang="it-IT" sz="2800" dirty="0"/>
              <a:t>Normativa di riferimento</a:t>
            </a:r>
          </a:p>
          <a:p>
            <a:pPr>
              <a:buFont typeface="Wingdings" pitchFamily="2" charset="2"/>
              <a:buChar char="§"/>
            </a:pPr>
            <a:r>
              <a:rPr lang="it-IT" sz="1800" dirty="0"/>
              <a:t>Articolo 12 Legge 7 agosto 1990, n. 241 «Norme in materia di procedimento amministrativo e di diritto di accesso ai documenti amministrativi»</a:t>
            </a:r>
          </a:p>
          <a:p>
            <a:pPr>
              <a:buFont typeface="Wingdings" pitchFamily="2" charset="2"/>
              <a:buChar char="§"/>
            </a:pPr>
            <a:r>
              <a:rPr lang="it-IT" sz="1800" dirty="0"/>
              <a:t>Articolo 1 – comma 16 – Legge 6 novembre 2012, n. </a:t>
            </a:r>
            <a:r>
              <a:rPr lang="it-IT" sz="1800"/>
              <a:t>1990 «Disposizione per la prevenzione e la repressione della corruzione e dell’illegalità nella pubblica amministrazione» </a:t>
            </a:r>
          </a:p>
          <a:p>
            <a:pPr>
              <a:buFont typeface="Wingdings" pitchFamily="2" charset="2"/>
              <a:buChar char="§"/>
            </a:pPr>
            <a:r>
              <a:rPr lang="it-IT" sz="1800"/>
              <a:t>Articolo </a:t>
            </a:r>
            <a:r>
              <a:rPr lang="it-IT" sz="1800" dirty="0"/>
              <a:t>26 del D. Lgs. 14 marzo 2013, n. 33 «Riordino della disciplina riguardante il diritto di accesso civico e gli obblighi di pubblicità, trasparenza e diffusione di informazioni da parte delle pubbliche amministrazioni»</a:t>
            </a:r>
          </a:p>
          <a:p>
            <a:pPr>
              <a:buFont typeface="Wingdings" pitchFamily="2" charset="2"/>
              <a:buChar char="§"/>
            </a:pPr>
            <a:r>
              <a:rPr lang="it-IT" sz="1800" dirty="0"/>
              <a:t>Delibera 15 maggio 2014, n. 243  Garante per la protezione dei dati personali «Linee guida in materia di trattamento di dati personali, contenuti anche in atti e documenti amministrativi, effettuato per finalità di pubblicità e trasparenza sul web da soggetti pubblici e da altri enti obbligati»</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240</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097656475"/>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Procedura contributi</a:t>
            </a:r>
          </a:p>
        </p:txBody>
      </p:sp>
      <p:sp>
        <p:nvSpPr>
          <p:cNvPr id="3" name="Segnaposto contenuto 2"/>
          <p:cNvSpPr>
            <a:spLocks noGrp="1"/>
          </p:cNvSpPr>
          <p:nvPr>
            <p:ph idx="1"/>
          </p:nvPr>
        </p:nvSpPr>
        <p:spPr/>
        <p:txBody>
          <a:bodyPr/>
          <a:lstStyle/>
          <a:p>
            <a:r>
              <a:rPr lang="it-IT" dirty="0" smtClean="0"/>
              <a:t>Quale procedura?</a:t>
            </a:r>
          </a:p>
          <a:p>
            <a:r>
              <a:rPr lang="it-IT" dirty="0" smtClean="0"/>
              <a:t>Quale tipologia di istanza?</a:t>
            </a:r>
          </a:p>
          <a:p>
            <a:r>
              <a:rPr lang="it-IT" dirty="0" smtClean="0"/>
              <a:t>L’accoglimento o il diniego</a:t>
            </a: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241</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490173948"/>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Esenzioni e agevolazioni servizi</a:t>
            </a:r>
          </a:p>
        </p:txBody>
      </p:sp>
      <p:sp>
        <p:nvSpPr>
          <p:cNvPr id="3" name="Segnaposto contenuto 2"/>
          <p:cNvSpPr>
            <a:spLocks noGrp="1"/>
          </p:cNvSpPr>
          <p:nvPr>
            <p:ph idx="1"/>
          </p:nvPr>
        </p:nvSpPr>
        <p:spPr/>
        <p:txBody>
          <a:bodyPr/>
          <a:lstStyle/>
          <a:p>
            <a:endParaRPr lang="it-IT" dirty="0"/>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242</a:t>
            </a:fld>
            <a:endParaRPr lang="it-IT"/>
          </a:p>
        </p:txBody>
      </p:sp>
      <p:pic>
        <p:nvPicPr>
          <p:cNvPr id="20482" name="Picture 2" descr="C:\Users\Ettore\Desktop\tributi-im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524000"/>
            <a:ext cx="7620000" cy="44450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951625713"/>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Tessera libera circolazione</a:t>
            </a:r>
          </a:p>
        </p:txBody>
      </p:sp>
      <p:sp>
        <p:nvSpPr>
          <p:cNvPr id="3" name="Segnaposto contenuto 2"/>
          <p:cNvSpPr>
            <a:spLocks noGrp="1"/>
          </p:cNvSpPr>
          <p:nvPr>
            <p:ph idx="1"/>
          </p:nvPr>
        </p:nvSpPr>
        <p:spPr/>
        <p:txBody>
          <a:bodyPr/>
          <a:lstStyle/>
          <a:p>
            <a:endParaRPr lang="it-IT" dirty="0"/>
          </a:p>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243</a:t>
            </a:fld>
            <a:endParaRPr lang="it-IT"/>
          </a:p>
        </p:txBody>
      </p:sp>
      <p:pic>
        <p:nvPicPr>
          <p:cNvPr id="6146" name="Picture 2" descr="C:\Users\Ettore\Desktop\imag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2133600"/>
            <a:ext cx="3775441" cy="2666999"/>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64246952"/>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Cos’è</a:t>
            </a:r>
            <a:endParaRPr lang="it-IT" dirty="0"/>
          </a:p>
        </p:txBody>
      </p:sp>
      <p:sp>
        <p:nvSpPr>
          <p:cNvPr id="3" name="Segnaposto contenuto 2"/>
          <p:cNvSpPr>
            <a:spLocks noGrp="1"/>
          </p:cNvSpPr>
          <p:nvPr>
            <p:ph idx="1"/>
          </p:nvPr>
        </p:nvSpPr>
        <p:spPr/>
        <p:txBody>
          <a:bodyPr/>
          <a:lstStyle/>
          <a:p>
            <a:r>
              <a:rPr lang="it-IT" sz="2000" dirty="0" smtClean="0"/>
              <a:t>Io </a:t>
            </a:r>
            <a:r>
              <a:rPr lang="it-IT" sz="2000" dirty="0"/>
              <a:t>viaggio ovunque in Lombardia Agevolata' (IVOL Agevolata) è </a:t>
            </a:r>
            <a:r>
              <a:rPr lang="it-IT" sz="2000" b="1" dirty="0"/>
              <a:t>un abbonamento annuale a tariffa agevolata</a:t>
            </a:r>
            <a:r>
              <a:rPr lang="it-IT" sz="2000" dirty="0"/>
              <a:t> che consente di viaggiare sui</a:t>
            </a:r>
            <a:r>
              <a:rPr lang="it-IT" sz="2000" b="1" dirty="0"/>
              <a:t> servizi di trasporto pubblico della Lombardia </a:t>
            </a:r>
            <a:r>
              <a:rPr lang="it-IT" sz="2000" dirty="0"/>
              <a:t>(autobus urbani e interurbani, tram, metropolitana, treni suburbani e regionali in seconda classe, funivie, funicolari, servizi di navigazione del lago d’Iseo) e di accedere ai varchi metropolitani e ferroviari.</a:t>
            </a:r>
          </a:p>
          <a:p>
            <a:r>
              <a:rPr lang="it-IT" sz="2000" dirty="0"/>
              <a:t>L’abbonamento </a:t>
            </a:r>
            <a:r>
              <a:rPr lang="it-IT" sz="2000" b="1" dirty="0"/>
              <a:t>NON è valido </a:t>
            </a:r>
            <a:r>
              <a:rPr lang="it-IT" sz="2000" dirty="0"/>
              <a:t>per i treni Intercity e di categoria </a:t>
            </a:r>
            <a:r>
              <a:rPr lang="it-IT" sz="2000" dirty="0" smtClean="0"/>
              <a:t>superiore, </a:t>
            </a:r>
            <a:r>
              <a:rPr lang="it-IT" sz="2000" dirty="0"/>
              <a:t>le funivie turistiche e sciistiche, i servizi autobus di collegamento con gli aeroporti </a:t>
            </a:r>
            <a:r>
              <a:rPr lang="it-IT" sz="2000" dirty="0" smtClean="0"/>
              <a:t> </a:t>
            </a:r>
            <a:r>
              <a:rPr lang="it-IT" sz="2000" dirty="0"/>
              <a:t>e sono esclusi i servizi ferroviari di 1a classe, i servizi di Gran Turismo, i servizi di navigazione sui laghi di Como, Garda e Maggiore, i servizi a chiamata non classificati di trasporto pubblico locale.</a:t>
            </a:r>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244</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005333892"/>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Beneficiari</a:t>
            </a:r>
            <a:endParaRPr lang="it-IT" dirty="0"/>
          </a:p>
        </p:txBody>
      </p:sp>
      <p:sp>
        <p:nvSpPr>
          <p:cNvPr id="3" name="Segnaposto contenuto 2"/>
          <p:cNvSpPr>
            <a:spLocks noGrp="1"/>
          </p:cNvSpPr>
          <p:nvPr>
            <p:ph idx="1"/>
          </p:nvPr>
        </p:nvSpPr>
        <p:spPr>
          <a:xfrm>
            <a:off x="457200" y="1143000"/>
            <a:ext cx="8458200" cy="4983163"/>
          </a:xfrm>
        </p:spPr>
        <p:txBody>
          <a:bodyPr/>
          <a:lstStyle/>
          <a:p>
            <a:pPr marL="0" indent="0" algn="ctr">
              <a:buNone/>
            </a:pPr>
            <a:r>
              <a:rPr lang="it-IT" sz="2000" b="1" dirty="0"/>
              <a:t>1^ fascia – € 10,00 annuali</a:t>
            </a:r>
            <a:endParaRPr lang="it-IT" sz="2000" dirty="0"/>
          </a:p>
          <a:p>
            <a:r>
              <a:rPr lang="it-IT" sz="1800" dirty="0"/>
              <a:t>Invalido/a di guerra dalla 1^ alla 5^ categoria</a:t>
            </a:r>
          </a:p>
          <a:p>
            <a:r>
              <a:rPr lang="it-IT" sz="1800" dirty="0"/>
              <a:t>Invalido/a per causa di servizio dalla 1^ alla 5^ categoria</a:t>
            </a:r>
          </a:p>
          <a:p>
            <a:r>
              <a:rPr lang="it-IT" sz="1800" dirty="0" smtClean="0"/>
              <a:t>Invalido/a per atti </a:t>
            </a:r>
            <a:r>
              <a:rPr lang="it-IT" sz="1800" dirty="0"/>
              <a:t>di terrorismo o vittima della criminalità organizzata dalla 1^ alla 5^ categoria o corrispondente percentuale di menomazione della capacità lavorativa</a:t>
            </a:r>
          </a:p>
          <a:p>
            <a:r>
              <a:rPr lang="it-IT" sz="1800" dirty="0"/>
              <a:t>Privo/a di vista per cecità totale/parziale</a:t>
            </a:r>
          </a:p>
          <a:p>
            <a:r>
              <a:rPr lang="it-IT" sz="1800" dirty="0"/>
              <a:t>Ipovedente grave con grado di invalidità civile derivante da residuo visivo non superiore </a:t>
            </a:r>
            <a:r>
              <a:rPr lang="it-IT" sz="1800" dirty="0" smtClean="0"/>
              <a:t>a 1/10 </a:t>
            </a:r>
            <a:r>
              <a:rPr lang="it-IT" sz="1800" dirty="0"/>
              <a:t>in entrambi gli occhi</a:t>
            </a:r>
          </a:p>
          <a:p>
            <a:r>
              <a:rPr lang="it-IT" sz="1800" dirty="0" smtClean="0"/>
              <a:t>Sordo/a </a:t>
            </a:r>
            <a:endParaRPr lang="it-IT" sz="1800" dirty="0"/>
          </a:p>
          <a:p>
            <a:r>
              <a:rPr lang="it-IT" sz="1800" dirty="0"/>
              <a:t>Invalido/a civile al 100</a:t>
            </a:r>
            <a:r>
              <a:rPr lang="it-IT" sz="1800" dirty="0" smtClean="0"/>
              <a:t>%; Minore invalido; Invalido/a </a:t>
            </a:r>
            <a:r>
              <a:rPr lang="it-IT" sz="1800" dirty="0"/>
              <a:t>del lavoro con grado di menomazione dell’integrità psico fisica non inferiore al 60% o riduzione dell’attitudine al lavoro/capacità lavorativa non inferiore all’80</a:t>
            </a:r>
            <a:r>
              <a:rPr lang="it-IT" sz="1800" dirty="0" smtClean="0"/>
              <a:t>%</a:t>
            </a:r>
            <a:endParaRPr lang="it-IT" sz="1800" dirty="0"/>
          </a:p>
          <a:p>
            <a:r>
              <a:rPr lang="it-IT" sz="1800" dirty="0"/>
              <a:t>Vittima del dovere con invalidità permanente non inferiore all'80%</a:t>
            </a:r>
          </a:p>
          <a:p>
            <a:pPr marL="0" indent="0">
              <a:buNone/>
            </a:pPr>
            <a:endParaRPr lang="it-IT" sz="18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245</a:t>
            </a:fld>
            <a:endParaRPr lang="it-IT"/>
          </a:p>
        </p:txBody>
      </p:sp>
    </p:spTree>
    <p:extLst>
      <p:ext uri="{BB962C8B-B14F-4D97-AF65-F5344CB8AC3E}">
        <p14:creationId xmlns:p14="http://schemas.microsoft.com/office/powerpoint/2010/main" val="1433873125"/>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Beneficiari</a:t>
            </a:r>
            <a:endParaRPr lang="it-IT" dirty="0"/>
          </a:p>
        </p:txBody>
      </p:sp>
      <p:sp>
        <p:nvSpPr>
          <p:cNvPr id="3" name="Segnaposto contenuto 2"/>
          <p:cNvSpPr>
            <a:spLocks noGrp="1"/>
          </p:cNvSpPr>
          <p:nvPr>
            <p:ph idx="1"/>
          </p:nvPr>
        </p:nvSpPr>
        <p:spPr>
          <a:xfrm>
            <a:off x="457200" y="1143000"/>
            <a:ext cx="8458200" cy="4983163"/>
          </a:xfrm>
        </p:spPr>
        <p:txBody>
          <a:bodyPr/>
          <a:lstStyle/>
          <a:p>
            <a:pPr marL="0" indent="0" algn="ctr">
              <a:buNone/>
            </a:pPr>
            <a:r>
              <a:rPr lang="it-IT" sz="1800" b="1" dirty="0" smtClean="0"/>
              <a:t>2</a:t>
            </a:r>
            <a:r>
              <a:rPr lang="it-IT" sz="1800" b="1" dirty="0"/>
              <a:t>^ fascia - € 80,00 annuali</a:t>
            </a:r>
            <a:endParaRPr lang="it-IT" sz="1800" dirty="0"/>
          </a:p>
          <a:p>
            <a:r>
              <a:rPr lang="it-IT" sz="1800" dirty="0"/>
              <a:t>Invalido/a di guerra dalla 6^ alla 8^ categoria, </a:t>
            </a:r>
            <a:r>
              <a:rPr lang="it-IT" sz="1800" b="1" dirty="0"/>
              <a:t>con ISEE fino a 16.500 euro</a:t>
            </a:r>
            <a:endParaRPr lang="it-IT" sz="1800" dirty="0"/>
          </a:p>
          <a:p>
            <a:r>
              <a:rPr lang="it-IT" sz="1800" dirty="0"/>
              <a:t>Invalido/a per causa di servizio dalla 6^ alla 8^ categoria, </a:t>
            </a:r>
            <a:r>
              <a:rPr lang="it-IT" sz="1800" b="1" dirty="0"/>
              <a:t>con ISEE fino a 16.500 euro</a:t>
            </a:r>
            <a:endParaRPr lang="it-IT" sz="1800" dirty="0"/>
          </a:p>
          <a:p>
            <a:r>
              <a:rPr lang="it-IT" sz="1800" dirty="0"/>
              <a:t>Invalido/a per causa di atti di terrorismo o vittima della criminalità organizzata dalla 6^ alla 8^ categoria o corrispondente percentuale di menomazione della capacità lavorativa, con ISEE </a:t>
            </a:r>
            <a:r>
              <a:rPr lang="it-IT" sz="1800" b="1" dirty="0"/>
              <a:t>fino a 16.500 euro</a:t>
            </a:r>
            <a:endParaRPr lang="it-IT" sz="1800" dirty="0"/>
          </a:p>
          <a:p>
            <a:r>
              <a:rPr lang="it-IT" sz="1800" dirty="0"/>
              <a:t>Invalido/a civile dal 67% al 99%, con ISEE </a:t>
            </a:r>
            <a:r>
              <a:rPr lang="it-IT" sz="1800" b="1" dirty="0"/>
              <a:t>fino a 16.500 euro</a:t>
            </a:r>
            <a:endParaRPr lang="it-IT" sz="1800" dirty="0"/>
          </a:p>
          <a:p>
            <a:r>
              <a:rPr lang="it-IT" sz="1800" dirty="0"/>
              <a:t>Invalido/a del lavoro con grado di menomazione dell’integrità psico fisica dal 50% al 59% o riduzione dell’attitudine al lavoro/capacità lavorativa dal 67% al 79% (Verbale INAIL) con ISEE </a:t>
            </a:r>
            <a:r>
              <a:rPr lang="it-IT" sz="1800" b="1" dirty="0"/>
              <a:t>fino a 16.500 euro</a:t>
            </a:r>
            <a:endParaRPr lang="it-IT" sz="1800" dirty="0"/>
          </a:p>
          <a:p>
            <a:r>
              <a:rPr lang="it-IT" sz="1800" dirty="0"/>
              <a:t>Persona di età superiore ai sessantacinque anni, </a:t>
            </a:r>
            <a:r>
              <a:rPr lang="it-IT" sz="1800" b="1" dirty="0"/>
              <a:t>con ISEE fino a 12.500 euro</a:t>
            </a:r>
            <a:endParaRPr lang="it-IT" sz="1800" dirty="0"/>
          </a:p>
          <a:p>
            <a:pPr marL="0" indent="0">
              <a:buNone/>
            </a:pPr>
            <a:endParaRPr lang="it-IT" sz="18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246</a:t>
            </a:fld>
            <a:endParaRPr lang="it-IT"/>
          </a:p>
        </p:txBody>
      </p:sp>
    </p:spTree>
    <p:extLst>
      <p:ext uri="{BB962C8B-B14F-4D97-AF65-F5344CB8AC3E}">
        <p14:creationId xmlns:p14="http://schemas.microsoft.com/office/powerpoint/2010/main" val="4157238808"/>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Beneficiari</a:t>
            </a:r>
            <a:endParaRPr lang="it-IT" dirty="0"/>
          </a:p>
        </p:txBody>
      </p:sp>
      <p:sp>
        <p:nvSpPr>
          <p:cNvPr id="3" name="Segnaposto contenuto 2"/>
          <p:cNvSpPr>
            <a:spLocks noGrp="1"/>
          </p:cNvSpPr>
          <p:nvPr>
            <p:ph idx="1"/>
          </p:nvPr>
        </p:nvSpPr>
        <p:spPr>
          <a:xfrm>
            <a:off x="457200" y="1143000"/>
            <a:ext cx="8458200" cy="4983163"/>
          </a:xfrm>
        </p:spPr>
        <p:txBody>
          <a:bodyPr/>
          <a:lstStyle/>
          <a:p>
            <a:pPr marL="0" indent="0" algn="ctr">
              <a:buNone/>
            </a:pPr>
            <a:r>
              <a:rPr lang="it-IT" sz="1800" b="1" dirty="0" smtClean="0"/>
              <a:t>2</a:t>
            </a:r>
            <a:r>
              <a:rPr lang="it-IT" sz="1800" b="1" dirty="0"/>
              <a:t>^ fascia - € 80,00 annuali</a:t>
            </a:r>
            <a:endParaRPr lang="it-IT" sz="1800" dirty="0"/>
          </a:p>
          <a:p>
            <a:r>
              <a:rPr lang="it-IT" sz="1800" dirty="0"/>
              <a:t>Invalido/a di guerra dalla 6^ alla 8^ categoria, </a:t>
            </a:r>
            <a:r>
              <a:rPr lang="it-IT" sz="1800" b="1" dirty="0"/>
              <a:t>con ISEE fino a 16.500 euro</a:t>
            </a:r>
            <a:endParaRPr lang="it-IT" sz="1800" dirty="0"/>
          </a:p>
          <a:p>
            <a:r>
              <a:rPr lang="it-IT" sz="1800" dirty="0"/>
              <a:t>Invalido/a per causa di servizio dalla 6^ alla 8^ categoria, </a:t>
            </a:r>
            <a:r>
              <a:rPr lang="it-IT" sz="1800" b="1" dirty="0"/>
              <a:t>con ISEE fino a 16.500 euro</a:t>
            </a:r>
            <a:endParaRPr lang="it-IT" sz="1800" dirty="0"/>
          </a:p>
          <a:p>
            <a:r>
              <a:rPr lang="it-IT" sz="1800" dirty="0"/>
              <a:t>Invalido/a per causa di atti di terrorismo o vittima della criminalità organizzata dalla 6^ alla 8^ categoria o corrispondente percentuale di menomazione della capacità lavorativa, con ISEE </a:t>
            </a:r>
            <a:r>
              <a:rPr lang="it-IT" sz="1800" b="1" dirty="0"/>
              <a:t>fino a 16.500 euro</a:t>
            </a:r>
            <a:endParaRPr lang="it-IT" sz="1800" dirty="0"/>
          </a:p>
          <a:p>
            <a:r>
              <a:rPr lang="it-IT" sz="1800" dirty="0"/>
              <a:t>Invalido/a civile dal 67% al 99%, con ISEE </a:t>
            </a:r>
            <a:r>
              <a:rPr lang="it-IT" sz="1800" b="1" dirty="0"/>
              <a:t>fino a 16.500 euro</a:t>
            </a:r>
            <a:endParaRPr lang="it-IT" sz="1800" dirty="0"/>
          </a:p>
          <a:p>
            <a:r>
              <a:rPr lang="it-IT" sz="1800" dirty="0"/>
              <a:t>Invalido/a del lavoro con grado di menomazione dell’integrità psico fisica dal 50% al 59% o riduzione dell’attitudine al lavoro/capacità lavorativa dal 67% al 79% (Verbale INAIL) con ISEE </a:t>
            </a:r>
            <a:r>
              <a:rPr lang="it-IT" sz="1800" b="1" dirty="0"/>
              <a:t>fino a 16.500 euro</a:t>
            </a:r>
            <a:endParaRPr lang="it-IT" sz="1800" dirty="0"/>
          </a:p>
          <a:p>
            <a:r>
              <a:rPr lang="it-IT" sz="1800" dirty="0"/>
              <a:t>Persona di età superiore ai sessantacinque anni, </a:t>
            </a:r>
            <a:r>
              <a:rPr lang="it-IT" sz="1800" b="1" dirty="0"/>
              <a:t>con ISEE fino a 12.500 euro</a:t>
            </a:r>
            <a:endParaRPr lang="it-IT" sz="1800" dirty="0"/>
          </a:p>
          <a:p>
            <a:pPr marL="0" indent="0" algn="ctr">
              <a:buNone/>
            </a:pPr>
            <a:r>
              <a:rPr lang="it-IT" sz="1800" b="1" dirty="0"/>
              <a:t>3^ fascia - € 699,00 annuali</a:t>
            </a:r>
            <a:endParaRPr lang="it-IT" sz="1800" dirty="0"/>
          </a:p>
          <a:p>
            <a:r>
              <a:rPr lang="it-IT" sz="1800" dirty="0"/>
              <a:t>Persona di età superiore ai sessantacinque anni (senza alcun limite di reddito ISEE)</a:t>
            </a:r>
          </a:p>
          <a:p>
            <a:pPr marL="0" indent="0">
              <a:buNone/>
            </a:pPr>
            <a:endParaRPr lang="it-IT" sz="18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247</a:t>
            </a:fld>
            <a:endParaRPr lang="it-IT"/>
          </a:p>
        </p:txBody>
      </p:sp>
    </p:spTree>
    <p:extLst>
      <p:ext uri="{BB962C8B-B14F-4D97-AF65-F5344CB8AC3E}">
        <p14:creationId xmlns:p14="http://schemas.microsoft.com/office/powerpoint/2010/main" val="3026991308"/>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3400" y="274638"/>
            <a:ext cx="8153400" cy="1020762"/>
          </a:xfrm>
        </p:spPr>
        <p:txBody>
          <a:bodyPr/>
          <a:lstStyle/>
          <a:p>
            <a:r>
              <a:rPr lang="it-IT" dirty="0" smtClean="0"/>
              <a:t>La domanda</a:t>
            </a:r>
            <a:endParaRPr lang="it-IT" dirty="0"/>
          </a:p>
        </p:txBody>
      </p:sp>
      <p:sp>
        <p:nvSpPr>
          <p:cNvPr id="3" name="Segnaposto contenuto 2"/>
          <p:cNvSpPr>
            <a:spLocks noGrp="1"/>
          </p:cNvSpPr>
          <p:nvPr>
            <p:ph idx="1"/>
          </p:nvPr>
        </p:nvSpPr>
        <p:spPr>
          <a:xfrm>
            <a:off x="457200" y="1295400"/>
            <a:ext cx="8305800" cy="4830763"/>
          </a:xfrm>
        </p:spPr>
        <p:txBody>
          <a:bodyPr/>
          <a:lstStyle/>
          <a:p>
            <a:pPr marL="0" indent="0">
              <a:buNone/>
            </a:pPr>
            <a:r>
              <a:rPr lang="it-IT" sz="1800" dirty="0" smtClean="0"/>
              <a:t>Con </a:t>
            </a:r>
            <a:r>
              <a:rPr lang="it-IT" sz="1800" dirty="0"/>
              <a:t>il modulo di domanda cartacea, è necessario:</a:t>
            </a:r>
          </a:p>
          <a:p>
            <a:r>
              <a:rPr lang="it-IT" sz="1800" dirty="0"/>
              <a:t>compilare </a:t>
            </a:r>
            <a:r>
              <a:rPr lang="it-IT" sz="1800" dirty="0" smtClean="0"/>
              <a:t>la </a:t>
            </a:r>
            <a:r>
              <a:rPr lang="it-IT" sz="1800" dirty="0"/>
              <a:t>domanda </a:t>
            </a:r>
            <a:r>
              <a:rPr lang="it-IT" sz="1800" dirty="0" smtClean="0"/>
              <a:t>e allegare </a:t>
            </a:r>
            <a:r>
              <a:rPr lang="it-IT" sz="1800" dirty="0"/>
              <a:t>la documentazione </a:t>
            </a:r>
            <a:r>
              <a:rPr lang="it-IT" sz="1800" dirty="0" smtClean="0"/>
              <a:t>richiesta</a:t>
            </a:r>
            <a:endParaRPr lang="it-IT" sz="1800" dirty="0"/>
          </a:p>
          <a:p>
            <a:r>
              <a:rPr lang="it-IT" sz="1800" dirty="0"/>
              <a:t>spedire o consegnare tutto il materiale, in una busta con la scritta "Richiesta io viaggio ovunque in Lombardia - Agevolata" indirizzandola allo </a:t>
            </a:r>
            <a:r>
              <a:rPr lang="it-IT" sz="1800" u="sng" dirty="0" err="1">
                <a:hlinkClick r:id="rId2"/>
              </a:rPr>
              <a:t>spazioRegione</a:t>
            </a:r>
            <a:r>
              <a:rPr lang="it-IT" sz="1800" dirty="0"/>
              <a:t> più vicino.</a:t>
            </a:r>
          </a:p>
          <a:p>
            <a:pPr marL="0" indent="0">
              <a:buNone/>
            </a:pPr>
            <a:r>
              <a:rPr lang="it-IT" sz="1800" dirty="0" smtClean="0"/>
              <a:t>Con </a:t>
            </a:r>
            <a:r>
              <a:rPr lang="it-IT" sz="1800" dirty="0"/>
              <a:t>la domanda online, è necessario:</a:t>
            </a:r>
          </a:p>
          <a:p>
            <a:r>
              <a:rPr lang="it-IT" sz="1800" dirty="0"/>
              <a:t>compilare il breve questionario per individuare la IVOL Agevolata a cui si ha </a:t>
            </a:r>
            <a:r>
              <a:rPr lang="it-IT" sz="1800" dirty="0" smtClean="0"/>
              <a:t>diritto e compilare </a:t>
            </a:r>
            <a:r>
              <a:rPr lang="it-IT" sz="1800" dirty="0"/>
              <a:t>la domanda</a:t>
            </a:r>
          </a:p>
          <a:p>
            <a:r>
              <a:rPr lang="it-IT" sz="1800" dirty="0"/>
              <a:t>allegare il file della copia del documento di riconoscimento valido (fronte e retro) e l’eventuale documentazione richiesta.</a:t>
            </a:r>
          </a:p>
          <a:p>
            <a:r>
              <a:rPr lang="it-IT" sz="1800" dirty="0"/>
              <a:t>In questo caso, la domanda può essere firmata con firma digitale </a:t>
            </a:r>
            <a:r>
              <a:rPr lang="it-IT" sz="1800" dirty="0" smtClean="0"/>
              <a:t>o </a:t>
            </a:r>
            <a:r>
              <a:rPr lang="it-IT" sz="1800" dirty="0"/>
              <a:t>con firma autografa. La domanda con firma autografa potrà essere trasmessa in formato </a:t>
            </a:r>
            <a:r>
              <a:rPr lang="it-IT" sz="1800" dirty="0" smtClean="0"/>
              <a:t>digitale </a:t>
            </a:r>
            <a:r>
              <a:rPr lang="it-IT" sz="1800" dirty="0"/>
              <a:t>o </a:t>
            </a:r>
            <a:r>
              <a:rPr lang="it-IT" sz="1800" dirty="0" smtClean="0"/>
              <a:t>consegnata a </a:t>
            </a:r>
            <a:r>
              <a:rPr lang="it-IT" sz="1800" u="sng" dirty="0" err="1" smtClean="0">
                <a:hlinkClick r:id="rId3"/>
              </a:rPr>
              <a:t>spazioRegione</a:t>
            </a:r>
            <a:r>
              <a:rPr lang="it-IT" sz="1800" dirty="0"/>
              <a:t> </a:t>
            </a:r>
            <a:r>
              <a:rPr lang="it-IT" sz="1800" dirty="0" smtClean="0"/>
              <a:t>.</a:t>
            </a:r>
          </a:p>
          <a:p>
            <a:r>
              <a:rPr lang="it-IT" sz="1800" b="1" dirty="0" smtClean="0"/>
              <a:t>L'attestazione </a:t>
            </a:r>
            <a:r>
              <a:rPr lang="it-IT" sz="1800" b="1" dirty="0"/>
              <a:t>ISEE ordinario deve essere rinnovata almeno tre mesi prima della scadenza dell'abbonamento e, comunque, essere valida al momento del pagamento.</a:t>
            </a:r>
            <a:endParaRPr lang="it-IT" sz="1800" dirty="0"/>
          </a:p>
          <a:p>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248</a:t>
            </a:fld>
            <a:endParaRPr lang="it-IT"/>
          </a:p>
        </p:txBody>
      </p:sp>
    </p:spTree>
    <p:extLst>
      <p:ext uri="{BB962C8B-B14F-4D97-AF65-F5344CB8AC3E}">
        <p14:creationId xmlns:p14="http://schemas.microsoft.com/office/powerpoint/2010/main" val="3215358439"/>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Esenzione OSAP</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249</a:t>
            </a:fld>
            <a:endParaRPr lang="it-IT"/>
          </a:p>
        </p:txBody>
      </p:sp>
      <p:pic>
        <p:nvPicPr>
          <p:cNvPr id="22530" name="Picture 2" descr="C:\Users\Ettore\Desktop\Passo-Carrabile-a24636443_400x5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145980"/>
            <a:ext cx="4648200" cy="2867025"/>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7915487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In cosa consiste</a:t>
            </a:r>
          </a:p>
        </p:txBody>
      </p:sp>
      <p:sp>
        <p:nvSpPr>
          <p:cNvPr id="3" name="Segnaposto contenuto 2"/>
          <p:cNvSpPr>
            <a:spLocks noGrp="1"/>
          </p:cNvSpPr>
          <p:nvPr>
            <p:ph idx="1"/>
          </p:nvPr>
        </p:nvSpPr>
        <p:spPr>
          <a:xfrm>
            <a:off x="457200" y="1600200"/>
            <a:ext cx="8382000" cy="4525963"/>
          </a:xfrm>
        </p:spPr>
        <p:txBody>
          <a:bodyPr/>
          <a:lstStyle/>
          <a:p>
            <a:r>
              <a:rPr lang="it-IT" sz="2400" dirty="0"/>
              <a:t>L'assegno consiste in un importo da utilizzare presso i soggetti che forniscono servizi di assistenza intensiva alla ricerca di lavoro (centri per l'impiego o agenzie per il lavoro accreditate).</a:t>
            </a:r>
          </a:p>
          <a:p>
            <a:r>
              <a:rPr lang="it-IT" sz="2400" dirty="0"/>
              <a:t>Il destinatario dell'assegno può scegliere liberamente l'ente da cui farsi assistere: il centro per l'Impiego o l'operatore accreditato scelto assegnerà un tutor che affiancherà la persona attraverso un programma personalizzato di ricerca intensiva per trovare nuove opportunità di impiego adatte al suo profilo.</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25</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501618970"/>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a:t>
            </a:r>
            <a:endParaRPr lang="it-IT" dirty="0"/>
          </a:p>
        </p:txBody>
      </p:sp>
      <p:sp>
        <p:nvSpPr>
          <p:cNvPr id="3" name="Segnaposto contenuto 2"/>
          <p:cNvSpPr>
            <a:spLocks noGrp="1"/>
          </p:cNvSpPr>
          <p:nvPr>
            <p:ph idx="1"/>
          </p:nvPr>
        </p:nvSpPr>
        <p:spPr>
          <a:xfrm>
            <a:off x="457200" y="1295400"/>
            <a:ext cx="8458200" cy="4830763"/>
          </a:xfrm>
        </p:spPr>
        <p:txBody>
          <a:bodyPr/>
          <a:lstStyle/>
          <a:p>
            <a:r>
              <a:rPr lang="it-IT" sz="1800" dirty="0"/>
              <a:t>Circolare del Ministero delle Finanze - 25 marzo 1994, n. 13 "Tassa per l'occupazione di spazi ed aree pubbliche dei comuni e delle province. </a:t>
            </a:r>
            <a:endParaRPr lang="it-IT" sz="1800" dirty="0" smtClean="0"/>
          </a:p>
          <a:p>
            <a:r>
              <a:rPr lang="it-IT" sz="1800" dirty="0" smtClean="0"/>
              <a:t>Decreto </a:t>
            </a:r>
            <a:r>
              <a:rPr lang="it-IT" sz="1800" dirty="0"/>
              <a:t>legislativo 15 novembre 1993, n. 507 e decreto legislativo 28 dicembre 1993, n. 566, recante disposizioni correttive al decreto 507/93." </a:t>
            </a:r>
            <a:endParaRPr lang="it-IT" sz="1800" dirty="0" smtClean="0"/>
          </a:p>
          <a:p>
            <a:r>
              <a:rPr lang="it-IT" sz="1800" dirty="0" smtClean="0"/>
              <a:t>Decreto </a:t>
            </a:r>
            <a:r>
              <a:rPr lang="it-IT" sz="1800" dirty="0"/>
              <a:t>Legislativo - 15 novembre 1993, n. 507 </a:t>
            </a:r>
            <a:r>
              <a:rPr lang="it-IT" sz="1800" dirty="0" smtClean="0"/>
              <a:t>«Revisione </a:t>
            </a:r>
            <a:r>
              <a:rPr lang="it-IT" sz="1800" dirty="0"/>
              <a:t>ed armonizzazione dell'imposta comunale sulla pubblicità e del diritto sulle pubbliche affissioni, della tassa per l'occupazione di spazi ed aree pubbliche dei comuni e delle province nonché della tassa per lo smaltimento dei rifiuti solidi urbani a norma dell'art. 4 della legge 23 ottobre 1992, n. 421 concernente il riordino della finanza </a:t>
            </a:r>
            <a:r>
              <a:rPr lang="it-IT" sz="1800" dirty="0" smtClean="0"/>
              <a:t>territoriale»</a:t>
            </a:r>
          </a:p>
          <a:p>
            <a:r>
              <a:rPr lang="it-IT" sz="1800" dirty="0" smtClean="0"/>
              <a:t>Circolare </a:t>
            </a:r>
            <a:r>
              <a:rPr lang="it-IT" sz="1800" dirty="0"/>
              <a:t>Ministeriale - Min. Finanze - 25 marzo 1994, n. 13 </a:t>
            </a:r>
            <a:endParaRPr lang="it-IT" sz="1800" dirty="0" smtClean="0"/>
          </a:p>
          <a:p>
            <a:r>
              <a:rPr lang="it-IT" sz="1800" dirty="0" smtClean="0"/>
              <a:t>Circolare </a:t>
            </a:r>
            <a:r>
              <a:rPr lang="it-IT" sz="1800" dirty="0"/>
              <a:t>Ministeriale - Ministero delle Finanze - Dipartimento delle entrate Direzione centrale per la fiscalità locale - 25 marzo 1994, n. 13 Oggetto:" Tassa per l'occupazione di spazi ed aree pubbliche dei comuni e delle province. - Decreto legislativo 15 novembre 1993, n. 507 e decreto legislativo 28 dicembre 1993, n. 566, recante disposizioni correttive al decreto 507/93." </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250</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777155703"/>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Esenzione</a:t>
            </a:r>
            <a:endParaRPr lang="it-IT" dirty="0"/>
          </a:p>
        </p:txBody>
      </p:sp>
      <p:sp>
        <p:nvSpPr>
          <p:cNvPr id="3" name="Segnaposto contenuto 2"/>
          <p:cNvSpPr>
            <a:spLocks noGrp="1"/>
          </p:cNvSpPr>
          <p:nvPr>
            <p:ph idx="1"/>
          </p:nvPr>
        </p:nvSpPr>
        <p:spPr/>
        <p:txBody>
          <a:bodyPr/>
          <a:lstStyle/>
          <a:p>
            <a:pPr marL="0" indent="0">
              <a:buNone/>
            </a:pPr>
            <a:r>
              <a:rPr lang="it-IT" sz="2400" dirty="0" smtClean="0"/>
              <a:t>La </a:t>
            </a:r>
            <a:r>
              <a:rPr lang="it-IT" sz="2400" dirty="0"/>
              <a:t>norma istitutiva della Tassa per l'occupazione di spazi ed aree pubbliche dei comuni e delle province e le successive circolari applicative hanno previsto l'esenzione dal pagamento di tale tassa per gli accessi carrabili destinati a soggetti portatori di handicap, comprendo negli "accessi" qualsiasi manufatto (scivoli, passi carrabili, ecc.) da chiunque costruito per agevolare il transito dei veicoli condotti o, comunque, utilizzati da </a:t>
            </a:r>
            <a:r>
              <a:rPr lang="it-IT" sz="2400" dirty="0" smtClean="0"/>
              <a:t>disabili.</a:t>
            </a:r>
            <a:endParaRPr lang="it-IT" sz="24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251</a:t>
            </a:fld>
            <a:endParaRPr lang="it-IT"/>
          </a:p>
        </p:txBody>
      </p:sp>
    </p:spTree>
    <p:extLst>
      <p:ext uri="{BB962C8B-B14F-4D97-AF65-F5344CB8AC3E}">
        <p14:creationId xmlns:p14="http://schemas.microsoft.com/office/powerpoint/2010/main" val="1117021449"/>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Riduzione Tari</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252</a:t>
            </a:fld>
            <a:endParaRPr lang="it-IT"/>
          </a:p>
        </p:txBody>
      </p:sp>
      <p:pic>
        <p:nvPicPr>
          <p:cNvPr id="21506" name="Picture 2" descr="C:\Users\Ettore\Desktop\tari_o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1" y="1540544"/>
            <a:ext cx="4929808" cy="3336256"/>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344519098"/>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Agevolazioni tariffarie Comune</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253</a:t>
            </a:fld>
            <a:endParaRPr lang="it-IT"/>
          </a:p>
        </p:txBody>
      </p:sp>
      <p:pic>
        <p:nvPicPr>
          <p:cNvPr id="7170" name="Picture 2" descr="C:\Users\Ettore\Desktop\isee-2017-fasce-limiti-reddito-per-detrazioni-e-documenti-necessari.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1312" y="1828799"/>
            <a:ext cx="7128288" cy="3686175"/>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174127258"/>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Riduzione ed esenzione canone telefonico</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254</a:t>
            </a:fld>
            <a:endParaRPr lang="it-IT"/>
          </a:p>
        </p:txBody>
      </p:sp>
      <p:pic>
        <p:nvPicPr>
          <p:cNvPr id="18434" name="Picture 2" descr="C:\Users\Ettore\Desktop\scont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828801"/>
            <a:ext cx="5105400" cy="38100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056516168"/>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caratteristiche</a:t>
            </a:r>
            <a:endParaRPr lang="it-IT" dirty="0"/>
          </a:p>
        </p:txBody>
      </p:sp>
      <p:sp>
        <p:nvSpPr>
          <p:cNvPr id="3" name="Segnaposto contenuto 2"/>
          <p:cNvSpPr>
            <a:spLocks noGrp="1"/>
          </p:cNvSpPr>
          <p:nvPr>
            <p:ph idx="1"/>
          </p:nvPr>
        </p:nvSpPr>
        <p:spPr>
          <a:xfrm>
            <a:off x="381000" y="1066800"/>
            <a:ext cx="8534400" cy="5181600"/>
          </a:xfrm>
        </p:spPr>
        <p:txBody>
          <a:bodyPr/>
          <a:lstStyle/>
          <a:p>
            <a:pPr marL="174625" indent="-174625"/>
            <a:r>
              <a:rPr lang="it-IT" sz="1600" dirty="0"/>
              <a:t>Si tratta di condizioni economiche agevolate, stabilite dall’Autorità per le Garanzie delle Comunicazioni </a:t>
            </a:r>
            <a:r>
              <a:rPr lang="it-IT" sz="1600" dirty="0" smtClean="0"/>
              <a:t>o </a:t>
            </a:r>
            <a:r>
              <a:rPr lang="it-IT" sz="1600" dirty="0"/>
              <a:t>da TIM su propria iniziativa</a:t>
            </a:r>
            <a:r>
              <a:rPr lang="it-IT" sz="1600" dirty="0" smtClean="0"/>
              <a:t>, riservate </a:t>
            </a:r>
            <a:r>
              <a:rPr lang="it-IT" sz="1600" dirty="0"/>
              <a:t>a particolari categorie di clientela residenziale in possesso dei requisiti previsti per l’utilizzo del servizio telefonico in prima </a:t>
            </a:r>
            <a:r>
              <a:rPr lang="it-IT" sz="1600" dirty="0" smtClean="0"/>
              <a:t>abitazione. Per </a:t>
            </a:r>
            <a:r>
              <a:rPr lang="it-IT" sz="1600" dirty="0"/>
              <a:t>la clientela sono previsti i seguenti tipi di agevolazioni economiche:</a:t>
            </a:r>
          </a:p>
          <a:p>
            <a:pPr marL="174625" indent="-174625"/>
            <a:r>
              <a:rPr lang="it-IT" sz="1600" b="1" dirty="0" smtClean="0"/>
              <a:t>Riduzione </a:t>
            </a:r>
            <a:r>
              <a:rPr lang="it-IT" sz="1600" b="1" dirty="0"/>
              <a:t>superiore al 50% dell’importo mensile di abbonamento al servizio telefonico </a:t>
            </a:r>
            <a:r>
              <a:rPr lang="it-IT" sz="1600" b="1" dirty="0" smtClean="0"/>
              <a:t>pari a 8,39 </a:t>
            </a:r>
            <a:r>
              <a:rPr lang="it-IT" sz="1600" b="1" dirty="0"/>
              <a:t>€ </a:t>
            </a:r>
            <a:r>
              <a:rPr lang="it-IT" sz="1600" dirty="0"/>
              <a:t>(IVA inclusa) per </a:t>
            </a:r>
            <a:r>
              <a:rPr lang="it-IT" sz="1600" dirty="0" smtClean="0"/>
              <a:t>i clienti </a:t>
            </a:r>
            <a:r>
              <a:rPr lang="it-IT" sz="1600" dirty="0"/>
              <a:t>che presentano particolari condizioni di disagio economico e </a:t>
            </a:r>
            <a:r>
              <a:rPr lang="it-IT" sz="1600" dirty="0" smtClean="0"/>
              <a:t>sociale.</a:t>
            </a:r>
            <a:endParaRPr lang="it-IT" sz="1600" dirty="0"/>
          </a:p>
          <a:p>
            <a:pPr marL="174625" indent="-174625"/>
            <a:r>
              <a:rPr lang="it-IT" sz="1600" dirty="0"/>
              <a:t>TIM alle “fasce sociali” che beneficiano di tale agevolazione </a:t>
            </a:r>
            <a:r>
              <a:rPr lang="it-IT" sz="1600" dirty="0" smtClean="0"/>
              <a:t>applica </a:t>
            </a:r>
            <a:r>
              <a:rPr lang="it-IT" sz="1600" dirty="0"/>
              <a:t>una riduzione sull’importo dell’abbonamento pari al </a:t>
            </a:r>
            <a:r>
              <a:rPr lang="it-IT" sz="1600" b="1" dirty="0"/>
              <a:t>55,8</a:t>
            </a:r>
            <a:r>
              <a:rPr lang="it-IT" sz="1600" b="1" dirty="0" smtClean="0"/>
              <a:t>%</a:t>
            </a:r>
          </a:p>
          <a:p>
            <a:pPr marL="174625" indent="-174625"/>
            <a:r>
              <a:rPr lang="it-IT" sz="1600" b="1" dirty="0" smtClean="0"/>
              <a:t>Requisiti: ISEE </a:t>
            </a:r>
            <a:r>
              <a:rPr lang="it-IT" sz="1600" b="1" dirty="0"/>
              <a:t>inferiore a 6.713,93 </a:t>
            </a:r>
            <a:r>
              <a:rPr lang="it-IT" sz="1600" b="1" dirty="0" smtClean="0"/>
              <a:t>euro </a:t>
            </a:r>
            <a:r>
              <a:rPr lang="it-IT" sz="1600" dirty="0" smtClean="0"/>
              <a:t>e nucleo </a:t>
            </a:r>
            <a:r>
              <a:rPr lang="it-IT" sz="1600" dirty="0"/>
              <a:t>familiare nel </a:t>
            </a:r>
            <a:r>
              <a:rPr lang="it-IT" sz="1600" dirty="0" smtClean="0"/>
              <a:t>quale sia presente almeno:</a:t>
            </a:r>
            <a:endParaRPr lang="it-IT" sz="1600" dirty="0"/>
          </a:p>
          <a:p>
            <a:pPr indent="-255588">
              <a:buFont typeface="Wingdings" pitchFamily="2" charset="2"/>
              <a:buChar char="q"/>
            </a:pPr>
            <a:r>
              <a:rPr lang="it-IT" sz="1600" dirty="0"/>
              <a:t>una o più persone hanno più di 75 anni;</a:t>
            </a:r>
          </a:p>
          <a:p>
            <a:pPr indent="-255588">
              <a:buFont typeface="Wingdings" pitchFamily="2" charset="2"/>
              <a:buChar char="q"/>
            </a:pPr>
            <a:r>
              <a:rPr lang="it-IT" sz="1600" dirty="0"/>
              <a:t>una o più persone percepiscono un assegno di invalidità civile o una pensione sociale;</a:t>
            </a:r>
          </a:p>
          <a:p>
            <a:pPr indent="-255588">
              <a:buFont typeface="Wingdings" pitchFamily="2" charset="2"/>
              <a:buChar char="q"/>
            </a:pPr>
            <a:r>
              <a:rPr lang="it-IT" sz="1600" dirty="0"/>
              <a:t>il capofamiglia è in stato di disoccupazione.</a:t>
            </a:r>
          </a:p>
          <a:p>
            <a:pPr marL="174625" indent="-174625"/>
            <a:r>
              <a:rPr lang="it-IT" sz="1600" dirty="0" smtClean="0"/>
              <a:t>La </a:t>
            </a:r>
            <a:r>
              <a:rPr lang="it-IT" sz="1600" dirty="0"/>
              <a:t>richiesta va rinnovata annualmente. </a:t>
            </a:r>
            <a:endParaRPr lang="it-IT" sz="1600" b="1" i="1" dirty="0"/>
          </a:p>
          <a:p>
            <a:pPr marL="174625" indent="-174625"/>
            <a:r>
              <a:rPr lang="it-IT" sz="1600" b="1" dirty="0" smtClean="0"/>
              <a:t>Esenzione </a:t>
            </a:r>
            <a:r>
              <a:rPr lang="it-IT" sz="1600" b="1" dirty="0"/>
              <a:t>totale dal pagamento dell’importo mensile di abbonamento al servizio telefonico </a:t>
            </a:r>
            <a:r>
              <a:rPr lang="it-IT" sz="1600" dirty="0"/>
              <a:t>per i clienti sordi e i clienti nel cui </a:t>
            </a:r>
            <a:r>
              <a:rPr lang="it-IT" sz="1600" dirty="0" smtClean="0"/>
              <a:t>nucleo familiare </a:t>
            </a:r>
            <a:r>
              <a:rPr lang="it-IT" sz="1600" dirty="0"/>
              <a:t>sia presente un soggetto </a:t>
            </a:r>
            <a:r>
              <a:rPr lang="it-IT" sz="1600" dirty="0" smtClean="0"/>
              <a:t>sordo.</a:t>
            </a:r>
            <a:endParaRPr lang="it-IT" sz="1600" dirty="0"/>
          </a:p>
          <a:p>
            <a:pPr marL="174625" indent="-174625"/>
            <a:r>
              <a:rPr lang="it-IT" sz="1600" dirty="0"/>
              <a:t>La durata dell'agevolazione è indeterminata. </a:t>
            </a:r>
            <a:endParaRPr lang="it-IT" sz="1600" b="1" i="1"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255</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230810740"/>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Esenzione Canone RAI</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256</a:t>
            </a:fld>
            <a:endParaRPr lang="it-IT"/>
          </a:p>
        </p:txBody>
      </p:sp>
      <p:pic>
        <p:nvPicPr>
          <p:cNvPr id="17410" name="Picture 2" descr="C:\Users\Ettore\Desktop\Esenzione-Canone-Ra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752600"/>
            <a:ext cx="5486400" cy="38100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58568198"/>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a:t>
            </a:r>
            <a:endParaRPr lang="it-IT" dirty="0"/>
          </a:p>
        </p:txBody>
      </p:sp>
      <p:sp>
        <p:nvSpPr>
          <p:cNvPr id="3" name="Segnaposto contenuto 2"/>
          <p:cNvSpPr>
            <a:spLocks noGrp="1"/>
          </p:cNvSpPr>
          <p:nvPr>
            <p:ph idx="1"/>
          </p:nvPr>
        </p:nvSpPr>
        <p:spPr/>
        <p:txBody>
          <a:bodyPr/>
          <a:lstStyle/>
          <a:p>
            <a:r>
              <a:rPr lang="it-IT" dirty="0" smtClean="0"/>
              <a:t>Articolo </a:t>
            </a:r>
            <a:r>
              <a:rPr lang="it-IT" dirty="0"/>
              <a:t>1, comma 132, legge 24 dicembre 2007, n. </a:t>
            </a:r>
            <a:r>
              <a:rPr lang="it-IT" dirty="0" smtClean="0"/>
              <a:t>244</a:t>
            </a:r>
          </a:p>
          <a:p>
            <a:r>
              <a:rPr lang="it-IT" dirty="0" smtClean="0"/>
              <a:t>Decreto  16 febbraio 2018 Ministero dell’Economia e della Finanze «Ampliamento della soglia reddituale ai fini dell’esenzione del pagamento del canone di abbonamento televisivo per soggetti di età pari o superiore a </a:t>
            </a:r>
            <a:r>
              <a:rPr lang="it-IT" smtClean="0"/>
              <a:t>settantacinque anni»</a:t>
            </a:r>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257</a:t>
            </a:fld>
            <a:endParaRPr lang="it-IT"/>
          </a:p>
        </p:txBody>
      </p:sp>
    </p:spTree>
    <p:extLst>
      <p:ext uri="{BB962C8B-B14F-4D97-AF65-F5344CB8AC3E}">
        <p14:creationId xmlns:p14="http://schemas.microsoft.com/office/powerpoint/2010/main" val="3281557566"/>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Requisiti</a:t>
            </a:r>
            <a:endParaRPr lang="it-IT" dirty="0"/>
          </a:p>
        </p:txBody>
      </p:sp>
      <p:sp>
        <p:nvSpPr>
          <p:cNvPr id="3" name="Segnaposto contenuto 2"/>
          <p:cNvSpPr>
            <a:spLocks noGrp="1"/>
          </p:cNvSpPr>
          <p:nvPr>
            <p:ph idx="1"/>
          </p:nvPr>
        </p:nvSpPr>
        <p:spPr/>
        <p:txBody>
          <a:bodyPr/>
          <a:lstStyle/>
          <a:p>
            <a:pPr>
              <a:buFont typeface="Wingdings" pitchFamily="2" charset="2"/>
              <a:buChar char="q"/>
            </a:pPr>
            <a:r>
              <a:rPr lang="it-IT" sz="2400" dirty="0" smtClean="0"/>
              <a:t>Età pari </a:t>
            </a:r>
            <a:r>
              <a:rPr lang="it-IT" sz="2400" dirty="0"/>
              <a:t>o superiore a 75 anni, con reddito proprio e del coniuge non superiore complessivamente ad </a:t>
            </a:r>
            <a:r>
              <a:rPr lang="it-IT" sz="2400" b="1" u="sng" dirty="0"/>
              <a:t>euro </a:t>
            </a:r>
            <a:r>
              <a:rPr lang="it-IT" sz="2400" b="1" u="sng" dirty="0" smtClean="0"/>
              <a:t>8.000,00 annuali</a:t>
            </a:r>
            <a:r>
              <a:rPr lang="it-IT" sz="2400" dirty="0" smtClean="0"/>
              <a:t>, </a:t>
            </a:r>
            <a:r>
              <a:rPr lang="it-IT" sz="2400" dirty="0"/>
              <a:t>senza conviventi, e possesso di apparecchi televisivi solo nel luogo di residenza. </a:t>
            </a:r>
          </a:p>
          <a:p>
            <a:pPr>
              <a:buFont typeface="Wingdings" pitchFamily="2" charset="2"/>
              <a:buChar char="q"/>
            </a:pPr>
            <a:r>
              <a:rPr lang="it-IT" sz="2400" dirty="0" smtClean="0"/>
              <a:t>Se </a:t>
            </a:r>
            <a:r>
              <a:rPr lang="it-IT" sz="2400" dirty="0"/>
              <a:t>c’è un convivente, anche senza reddito, non si ha diritto all’esenzione. </a:t>
            </a:r>
          </a:p>
          <a:p>
            <a:pPr>
              <a:buFont typeface="Wingdings" pitchFamily="2" charset="2"/>
              <a:buChar char="q"/>
            </a:pPr>
            <a:r>
              <a:rPr lang="it-IT" sz="2400" dirty="0" smtClean="0"/>
              <a:t>L'esenzione </a:t>
            </a:r>
            <a:r>
              <a:rPr lang="it-IT" sz="2400" dirty="0"/>
              <a:t>ha validità annuale. Pertanto, l'istanza, corredata della documentazione aggiornata, deve essere rinnovata ogni anno. </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258</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825573998"/>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Rateizzazione</a:t>
            </a:r>
            <a:endParaRPr lang="it-IT" dirty="0"/>
          </a:p>
        </p:txBody>
      </p:sp>
      <p:sp>
        <p:nvSpPr>
          <p:cNvPr id="3" name="Segnaposto contenuto 2"/>
          <p:cNvSpPr>
            <a:spLocks noGrp="1"/>
          </p:cNvSpPr>
          <p:nvPr>
            <p:ph idx="1"/>
          </p:nvPr>
        </p:nvSpPr>
        <p:spPr/>
        <p:txBody>
          <a:bodyPr/>
          <a:lstStyle/>
          <a:p>
            <a:r>
              <a:rPr lang="it-IT" sz="2000" dirty="0" smtClean="0"/>
              <a:t>Procedimento </a:t>
            </a:r>
            <a:r>
              <a:rPr lang="it-IT" sz="2000" dirty="0"/>
              <a:t>per la concessione in via eccezionale di rateizzazioni di pagamento applicabili ai debiti per imposte e tributi Comunali nonché ai debiti di natura </a:t>
            </a:r>
            <a:r>
              <a:rPr lang="it-IT" sz="2000" dirty="0" smtClean="0"/>
              <a:t>extratributaria</a:t>
            </a:r>
            <a:r>
              <a:rPr lang="it-IT" sz="2000" dirty="0"/>
              <a:t> </a:t>
            </a:r>
            <a:r>
              <a:rPr lang="it-IT" sz="2000" dirty="0" smtClean="0"/>
              <a:t>siano </a:t>
            </a:r>
            <a:r>
              <a:rPr lang="it-IT" sz="2000" dirty="0"/>
              <a:t>essi relativi a più annualità o ne comprendano una </a:t>
            </a:r>
            <a:r>
              <a:rPr lang="it-IT" sz="2000" dirty="0" smtClean="0"/>
              <a:t>sola</a:t>
            </a:r>
            <a:r>
              <a:rPr lang="it-IT" sz="2000" dirty="0"/>
              <a:t> </a:t>
            </a:r>
            <a:r>
              <a:rPr lang="it-IT" sz="2000" dirty="0" smtClean="0"/>
              <a:t>ed il </a:t>
            </a:r>
            <a:r>
              <a:rPr lang="it-IT" sz="2000" dirty="0"/>
              <a:t>cui pagamento </a:t>
            </a:r>
            <a:r>
              <a:rPr lang="it-IT" sz="2000" dirty="0" smtClean="0"/>
              <a:t>avviene </a:t>
            </a:r>
            <a:r>
              <a:rPr lang="it-IT" sz="2000" dirty="0"/>
              <a:t>ordinariamente in un’unica rata o in più rate e fissa i criteri generali per la definizione dei casi concreti, in ottemperanza ai principi di equità, imparzialità e trasparenza dell’azione amministrativa. </a:t>
            </a:r>
          </a:p>
          <a:p>
            <a:r>
              <a:rPr lang="it-IT" sz="2000" dirty="0"/>
              <a:t>Possono essere oggetto di rateizzazione tutti i tributi comunali quali: IMU, TASI, TARI, </a:t>
            </a:r>
            <a:r>
              <a:rPr lang="it-IT" sz="2000" dirty="0" smtClean="0"/>
              <a:t>ecc</a:t>
            </a:r>
            <a:r>
              <a:rPr lang="it-IT" sz="2000" dirty="0"/>
              <a:t>. ed i debiti di natura extratributaria contratti con l’Ente quali: contributi per servizi, rette di frequenza, utilizzo scuolabus, buoni pasto mense scolastiche, ecc., a qualsiasi titolo dovuti ed esigibili </a:t>
            </a:r>
            <a:r>
              <a:rPr lang="it-IT" sz="2000" dirty="0" smtClean="0"/>
              <a:t>dal Comune. </a:t>
            </a:r>
            <a:endParaRPr lang="it-IT" sz="20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259</a:t>
            </a:fld>
            <a:endParaRPr lang="it-IT"/>
          </a:p>
        </p:txBody>
      </p:sp>
    </p:spTree>
    <p:extLst>
      <p:ext uri="{BB962C8B-B14F-4D97-AF65-F5344CB8AC3E}">
        <p14:creationId xmlns:p14="http://schemas.microsoft.com/office/powerpoint/2010/main" val="10598974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Profilo</a:t>
            </a:r>
          </a:p>
        </p:txBody>
      </p:sp>
      <p:sp>
        <p:nvSpPr>
          <p:cNvPr id="3" name="Segnaposto contenuto 2"/>
          <p:cNvSpPr>
            <a:spLocks noGrp="1"/>
          </p:cNvSpPr>
          <p:nvPr>
            <p:ph idx="1"/>
          </p:nvPr>
        </p:nvSpPr>
        <p:spPr/>
        <p:txBody>
          <a:bodyPr/>
          <a:lstStyle/>
          <a:p>
            <a:pPr marL="182563" indent="-182563"/>
            <a:r>
              <a:rPr lang="it-IT" sz="2000" i="1" dirty="0"/>
              <a:t>Il profilo personale di occupabilità</a:t>
            </a:r>
            <a:r>
              <a:rPr lang="it-IT" sz="2000" dirty="0"/>
              <a:t> riflette la distanza dal mercato del lavoro.  </a:t>
            </a:r>
          </a:p>
          <a:p>
            <a:pPr marL="182563" indent="-182563"/>
            <a:r>
              <a:rPr lang="it-IT" sz="2000" dirty="0"/>
              <a:t>La definizione del profilo personale di occupabilità prevede il calcolo del livello di svantaggio cioè della probabilità di non essere occupato. Lo svantaggio è dovuto alle caratteristiche che rendono più probabile la permanenza nella condizione di disoccupazione e non a quelle che determinano il verificarsi della disoccupazione (non il perché una persona è disoccupata, ma cosa la fa rimanere disoccupata a lungo). </a:t>
            </a:r>
          </a:p>
          <a:p>
            <a:pPr marL="182563" indent="-182563"/>
            <a:r>
              <a:rPr lang="it-IT" sz="2000" dirty="0"/>
              <a:t>Le caratteristiche considerate sono sia individuali (genere, età, cittadinanza, titolo di studio, stato di disoccupazione), sia riferite al territorio in cui risiede la persona e quindi alla dinamicità del mercato del lavoro locale (tasso di occupazione, incidenza delle famiglie a bassa intensità di lavoro, densità imprenditoriale). </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26</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206885322"/>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casistica</a:t>
            </a:r>
            <a:endParaRPr lang="it-IT" dirty="0"/>
          </a:p>
        </p:txBody>
      </p:sp>
      <p:sp>
        <p:nvSpPr>
          <p:cNvPr id="3" name="Segnaposto contenuto 2"/>
          <p:cNvSpPr>
            <a:spLocks noGrp="1"/>
          </p:cNvSpPr>
          <p:nvPr>
            <p:ph idx="1"/>
          </p:nvPr>
        </p:nvSpPr>
        <p:spPr>
          <a:xfrm>
            <a:off x="457200" y="1371600"/>
            <a:ext cx="8458200" cy="4754563"/>
          </a:xfrm>
        </p:spPr>
        <p:txBody>
          <a:bodyPr/>
          <a:lstStyle/>
          <a:p>
            <a:pPr>
              <a:buFont typeface="Wingdings" pitchFamily="2" charset="2"/>
              <a:buChar char="q"/>
            </a:pPr>
            <a:r>
              <a:rPr lang="it-IT" sz="2400" dirty="0" smtClean="0"/>
              <a:t>Anziano </a:t>
            </a:r>
            <a:r>
              <a:rPr lang="it-IT" sz="2400" dirty="0"/>
              <a:t>con più di 60 anni titolare di sola pensione sociale o solo assegno </a:t>
            </a:r>
            <a:r>
              <a:rPr lang="it-IT" sz="2400" dirty="0" smtClean="0"/>
              <a:t>minimo</a:t>
            </a:r>
            <a:endParaRPr lang="it-IT" sz="2400" dirty="0"/>
          </a:p>
          <a:p>
            <a:pPr>
              <a:buFont typeface="Wingdings" pitchFamily="2" charset="2"/>
              <a:buChar char="q"/>
            </a:pPr>
            <a:r>
              <a:rPr lang="it-IT" sz="2400" dirty="0" smtClean="0"/>
              <a:t>Disoccupato </a:t>
            </a:r>
            <a:r>
              <a:rPr lang="it-IT" sz="2400" dirty="0"/>
              <a:t>iscritto al </a:t>
            </a:r>
            <a:r>
              <a:rPr lang="it-IT" sz="2400" dirty="0" smtClean="0"/>
              <a:t>collocamento </a:t>
            </a:r>
            <a:endParaRPr lang="it-IT" sz="2400" dirty="0"/>
          </a:p>
          <a:p>
            <a:pPr>
              <a:buFont typeface="Wingdings" pitchFamily="2" charset="2"/>
              <a:buChar char="q"/>
            </a:pPr>
            <a:r>
              <a:rPr lang="it-IT" sz="2400" dirty="0" smtClean="0"/>
              <a:t>Lavoratore </a:t>
            </a:r>
            <a:r>
              <a:rPr lang="it-IT" sz="2400" dirty="0"/>
              <a:t>non occupato in mobilità o cassa </a:t>
            </a:r>
            <a:r>
              <a:rPr lang="it-IT" sz="2400" dirty="0" smtClean="0"/>
              <a:t>integrazione </a:t>
            </a:r>
            <a:endParaRPr lang="it-IT" sz="2400" dirty="0"/>
          </a:p>
          <a:p>
            <a:pPr>
              <a:buFont typeface="Wingdings" pitchFamily="2" charset="2"/>
              <a:buChar char="q"/>
            </a:pPr>
            <a:r>
              <a:rPr lang="it-IT" sz="2400" dirty="0" smtClean="0"/>
              <a:t>Disoccupato </a:t>
            </a:r>
            <a:r>
              <a:rPr lang="it-IT" sz="2400" dirty="0"/>
              <a:t>che ha perso l’indennità di cassa integrazione o mobilità nell’anno precedente; </a:t>
            </a:r>
          </a:p>
          <a:p>
            <a:pPr>
              <a:buFont typeface="Wingdings" pitchFamily="2" charset="2"/>
              <a:buChar char="q"/>
            </a:pPr>
            <a:r>
              <a:rPr lang="it-IT" sz="2400" dirty="0" smtClean="0"/>
              <a:t>Disabile </a:t>
            </a:r>
            <a:r>
              <a:rPr lang="it-IT" sz="2400" dirty="0"/>
              <a:t>con invalidità non inferiore al 75% </a:t>
            </a:r>
            <a:r>
              <a:rPr lang="it-IT" sz="2400" dirty="0" smtClean="0"/>
              <a:t> </a:t>
            </a:r>
            <a:endParaRPr lang="it-IT" sz="2400" dirty="0"/>
          </a:p>
          <a:p>
            <a:pPr>
              <a:buFont typeface="Wingdings" pitchFamily="2" charset="2"/>
              <a:buChar char="q"/>
            </a:pPr>
            <a:r>
              <a:rPr lang="it-IT" sz="2400" dirty="0" smtClean="0"/>
              <a:t>Soggetto </a:t>
            </a:r>
            <a:r>
              <a:rPr lang="it-IT" sz="2400" dirty="0"/>
              <a:t>in cura presso comunità terapeutica; </a:t>
            </a:r>
          </a:p>
          <a:p>
            <a:pPr>
              <a:buFont typeface="Wingdings" pitchFamily="2" charset="2"/>
              <a:buChar char="q"/>
            </a:pPr>
            <a:r>
              <a:rPr lang="it-IT" sz="2400" dirty="0" smtClean="0"/>
              <a:t>Soggetto </a:t>
            </a:r>
            <a:r>
              <a:rPr lang="it-IT" sz="2400" dirty="0"/>
              <a:t>in stato di detenzione presso istituto di pena; </a:t>
            </a:r>
          </a:p>
          <a:p>
            <a:pPr>
              <a:buFont typeface="Wingdings" pitchFamily="2" charset="2"/>
              <a:buChar char="q"/>
            </a:pPr>
            <a:r>
              <a:rPr lang="it-IT" sz="2400" dirty="0" smtClean="0"/>
              <a:t>Soggetto </a:t>
            </a:r>
            <a:r>
              <a:rPr lang="it-IT" sz="2400" dirty="0"/>
              <a:t>in stato di indigenza </a:t>
            </a:r>
            <a:r>
              <a:rPr lang="it-IT" sz="2400" dirty="0" smtClean="0"/>
              <a:t>già in carico ai Servizi sociali </a:t>
            </a:r>
            <a:endParaRPr lang="it-IT" sz="24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260</a:t>
            </a:fld>
            <a:endParaRPr lang="it-IT"/>
          </a:p>
        </p:txBody>
      </p:sp>
    </p:spTree>
    <p:extLst>
      <p:ext uri="{BB962C8B-B14F-4D97-AF65-F5344CB8AC3E}">
        <p14:creationId xmlns:p14="http://schemas.microsoft.com/office/powerpoint/2010/main" val="797792121"/>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Documentazione</a:t>
            </a:r>
            <a:endParaRPr lang="it-IT" dirty="0"/>
          </a:p>
        </p:txBody>
      </p:sp>
      <p:sp>
        <p:nvSpPr>
          <p:cNvPr id="3" name="Segnaposto contenuto 2"/>
          <p:cNvSpPr>
            <a:spLocks noGrp="1"/>
          </p:cNvSpPr>
          <p:nvPr>
            <p:ph idx="1"/>
          </p:nvPr>
        </p:nvSpPr>
        <p:spPr>
          <a:xfrm>
            <a:off x="304800" y="1600200"/>
            <a:ext cx="8686800" cy="4648200"/>
          </a:xfrm>
        </p:spPr>
        <p:txBody>
          <a:bodyPr/>
          <a:lstStyle/>
          <a:p>
            <a:pPr>
              <a:buFont typeface="Wingdings" pitchFamily="2" charset="2"/>
              <a:buChar char="q"/>
            </a:pPr>
            <a:r>
              <a:rPr lang="it-IT" dirty="0" smtClean="0"/>
              <a:t> </a:t>
            </a:r>
            <a:r>
              <a:rPr lang="it-IT" sz="2400" dirty="0" smtClean="0"/>
              <a:t>Attestazione I.S.E.E. ordinario o corrente </a:t>
            </a:r>
            <a:endParaRPr lang="it-IT" sz="2400" dirty="0"/>
          </a:p>
          <a:p>
            <a:pPr>
              <a:buFont typeface="Wingdings" pitchFamily="2" charset="2"/>
              <a:buChar char="q"/>
            </a:pPr>
            <a:r>
              <a:rPr lang="it-IT" sz="2400" dirty="0" smtClean="0"/>
              <a:t> Certificazione </a:t>
            </a:r>
            <a:r>
              <a:rPr lang="it-IT" sz="2400" dirty="0"/>
              <a:t>mobilità/cassa </a:t>
            </a:r>
            <a:r>
              <a:rPr lang="it-IT" sz="2400" dirty="0" smtClean="0"/>
              <a:t>integrazione </a:t>
            </a:r>
            <a:endParaRPr lang="it-IT" sz="2400" dirty="0"/>
          </a:p>
          <a:p>
            <a:pPr>
              <a:buFont typeface="Wingdings" pitchFamily="2" charset="2"/>
              <a:buChar char="q"/>
            </a:pPr>
            <a:r>
              <a:rPr lang="it-IT" sz="2400" dirty="0" smtClean="0"/>
              <a:t> Certificato disoccupazione</a:t>
            </a:r>
            <a:endParaRPr lang="it-IT" sz="2400" dirty="0"/>
          </a:p>
          <a:p>
            <a:pPr>
              <a:buFont typeface="Wingdings" pitchFamily="2" charset="2"/>
              <a:buChar char="q"/>
            </a:pPr>
            <a:r>
              <a:rPr lang="it-IT" sz="2400" dirty="0" smtClean="0"/>
              <a:t> Altra </a:t>
            </a:r>
            <a:r>
              <a:rPr lang="it-IT" sz="2400" dirty="0"/>
              <a:t>documentazione idonea a comprovare lo stato di disagio o di condizioni precarie di </a:t>
            </a:r>
            <a:r>
              <a:rPr lang="it-IT" sz="2400" dirty="0" smtClean="0"/>
              <a:t>salute</a:t>
            </a:r>
          </a:p>
          <a:p>
            <a:pPr>
              <a:buFont typeface="Wingdings" pitchFamily="2" charset="2"/>
              <a:buChar char="q"/>
            </a:pPr>
            <a:r>
              <a:rPr lang="it-IT" sz="2400" dirty="0"/>
              <a:t>Situazioni di grave disagio socio economico </a:t>
            </a:r>
            <a:r>
              <a:rPr lang="it-IT" sz="2400" dirty="0" smtClean="0"/>
              <a:t>in </a:t>
            </a:r>
            <a:r>
              <a:rPr lang="it-IT" sz="2400" dirty="0"/>
              <a:t>carico </a:t>
            </a:r>
            <a:r>
              <a:rPr lang="it-IT" sz="2400" dirty="0" smtClean="0"/>
              <a:t>ai Servizi Sociali con progetto </a:t>
            </a:r>
            <a:r>
              <a:rPr lang="it-IT" sz="2400" dirty="0"/>
              <a:t>individualizzato di rateizzazione </a:t>
            </a:r>
          </a:p>
          <a:p>
            <a:pPr marL="0" indent="0">
              <a:buNone/>
            </a:pPr>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261</a:t>
            </a:fld>
            <a:endParaRPr lang="it-IT"/>
          </a:p>
        </p:txBody>
      </p:sp>
    </p:spTree>
    <p:extLst>
      <p:ext uri="{BB962C8B-B14F-4D97-AF65-F5344CB8AC3E}">
        <p14:creationId xmlns:p14="http://schemas.microsoft.com/office/powerpoint/2010/main" val="1419252789"/>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Conto corrente zero spes</a:t>
            </a:r>
            <a:r>
              <a:rPr lang="it-IT" dirty="0"/>
              <a:t>e</a:t>
            </a:r>
          </a:p>
        </p:txBody>
      </p:sp>
      <p:sp>
        <p:nvSpPr>
          <p:cNvPr id="3" name="Segnaposto contenuto 2"/>
          <p:cNvSpPr>
            <a:spLocks noGrp="1"/>
          </p:cNvSpPr>
          <p:nvPr>
            <p:ph idx="1"/>
          </p:nvPr>
        </p:nvSpPr>
        <p:spPr>
          <a:xfrm>
            <a:off x="304800" y="1600200"/>
            <a:ext cx="8610600" cy="4525963"/>
          </a:xfrm>
        </p:spPr>
        <p:txBody>
          <a:bodyPr/>
          <a:lstStyle/>
          <a:p>
            <a:pPr marL="0" indent="0" algn="ctr">
              <a:buNone/>
            </a:pPr>
            <a:r>
              <a:rPr lang="it-IT" dirty="0" smtClean="0"/>
              <a:t>Normativa di riferimento</a:t>
            </a:r>
          </a:p>
          <a:p>
            <a:pPr marL="0" indent="0">
              <a:buNone/>
            </a:pPr>
            <a:r>
              <a:rPr lang="it-IT" sz="2400" dirty="0" smtClean="0"/>
              <a:t>Decreto 3 maggio 2018, n. 70 Ministero Economia e Finanze</a:t>
            </a:r>
            <a:endParaRPr lang="it-IT" sz="2400" dirty="0"/>
          </a:p>
          <a:p>
            <a:pPr marL="0" indent="0">
              <a:buNone/>
            </a:pPr>
            <a:r>
              <a:rPr lang="it-IT" sz="2400" dirty="0" smtClean="0"/>
              <a:t>«Regolamento recante </a:t>
            </a:r>
            <a:r>
              <a:rPr lang="it-IT" sz="2400" dirty="0"/>
              <a:t>attuazione della </a:t>
            </a:r>
            <a:r>
              <a:rPr lang="it-IT" sz="2400" dirty="0" smtClean="0"/>
              <a:t>direttiva 2014/92/UE</a:t>
            </a:r>
            <a:r>
              <a:rPr lang="it-IT" sz="2400" dirty="0"/>
              <a:t>, sulla </a:t>
            </a:r>
            <a:r>
              <a:rPr lang="it-IT" sz="2400" dirty="0" smtClean="0"/>
              <a:t>comparabilità </a:t>
            </a:r>
            <a:r>
              <a:rPr lang="it-IT" sz="2400" dirty="0"/>
              <a:t>delle spese relative al conto </a:t>
            </a:r>
            <a:r>
              <a:rPr lang="it-IT" sz="2400" dirty="0" smtClean="0"/>
              <a:t>di pagamento</a:t>
            </a:r>
            <a:r>
              <a:rPr lang="it-IT" sz="2400" dirty="0"/>
              <a:t>, sul trasferimento del conto di pagamento e sull'accesso </a:t>
            </a:r>
            <a:r>
              <a:rPr lang="it-IT" sz="2400" dirty="0" smtClean="0"/>
              <a:t>al conto </a:t>
            </a:r>
            <a:r>
              <a:rPr lang="it-IT" sz="2400" dirty="0"/>
              <a:t>di pagamento con caratteristiche di base</a:t>
            </a:r>
            <a:endParaRPr lang="it-IT" sz="24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262</a:t>
            </a:fld>
            <a:endParaRPr lang="it-IT"/>
          </a:p>
        </p:txBody>
      </p:sp>
    </p:spTree>
    <p:extLst>
      <p:ext uri="{BB962C8B-B14F-4D97-AF65-F5344CB8AC3E}">
        <p14:creationId xmlns:p14="http://schemas.microsoft.com/office/powerpoint/2010/main" val="2060883316"/>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beneficiari</a:t>
            </a:r>
            <a:endParaRPr lang="it-IT" dirty="0"/>
          </a:p>
        </p:txBody>
      </p:sp>
      <p:sp>
        <p:nvSpPr>
          <p:cNvPr id="3" name="Segnaposto contenuto 2"/>
          <p:cNvSpPr>
            <a:spLocks noGrp="1"/>
          </p:cNvSpPr>
          <p:nvPr>
            <p:ph idx="1"/>
          </p:nvPr>
        </p:nvSpPr>
        <p:spPr/>
        <p:txBody>
          <a:bodyPr/>
          <a:lstStyle/>
          <a:p>
            <a:r>
              <a:rPr lang="it-IT" sz="2400" dirty="0"/>
              <a:t>Il conto di base è offerto, senza spese ed esente in modo assoluto dall’imposta di bollo, ai consumatori il cui ISEE in corso di validità sia inferiore a 11.600,00 euro.</a:t>
            </a:r>
          </a:p>
          <a:p>
            <a:r>
              <a:rPr lang="it-IT" sz="2400" dirty="0"/>
              <a:t>Esso potrà essere cointestato solo ai componenti del nucleo familiare sulla cui base è stato calcolato l’ISEE.</a:t>
            </a:r>
          </a:p>
          <a:p>
            <a:r>
              <a:rPr lang="it-IT" sz="2400" dirty="0"/>
              <a:t>Avranno, inoltre, diritto a chiedere l’apertura di un conto di base gratuito anche gli aventi diritto a trattamenti pensionistici fino all’importo lordo annuo di € 18.000.</a:t>
            </a:r>
          </a:p>
          <a:p>
            <a:r>
              <a:rPr lang="it-IT" sz="2400" dirty="0"/>
              <a:t>In merito invece all’importo del canone annuo, il decreto del MEF specifica che dovrà essere ragionevole e coerente con finalità di inclusione </a:t>
            </a:r>
            <a:r>
              <a:rPr lang="it-IT" sz="2400" dirty="0" smtClean="0"/>
              <a:t>finanziaria.</a:t>
            </a:r>
            <a:endParaRPr lang="it-IT" sz="2400" dirty="0"/>
          </a:p>
          <a:p>
            <a:endParaRPr lang="it-IT"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263</a:t>
            </a:fld>
            <a:endParaRPr lang="it-IT"/>
          </a:p>
        </p:txBody>
      </p:sp>
    </p:spTree>
    <p:extLst>
      <p:ext uri="{BB962C8B-B14F-4D97-AF65-F5344CB8AC3E}">
        <p14:creationId xmlns:p14="http://schemas.microsoft.com/office/powerpoint/2010/main" val="2624169584"/>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Come funziona</a:t>
            </a:r>
            <a:endParaRPr lang="it-IT" dirty="0"/>
          </a:p>
        </p:txBody>
      </p:sp>
      <p:sp>
        <p:nvSpPr>
          <p:cNvPr id="3" name="Segnaposto contenuto 2"/>
          <p:cNvSpPr>
            <a:spLocks noGrp="1"/>
          </p:cNvSpPr>
          <p:nvPr>
            <p:ph idx="1"/>
          </p:nvPr>
        </p:nvSpPr>
        <p:spPr>
          <a:xfrm>
            <a:off x="457200" y="1371600"/>
            <a:ext cx="8229600" cy="4754563"/>
          </a:xfrm>
        </p:spPr>
        <p:txBody>
          <a:bodyPr/>
          <a:lstStyle/>
          <a:p>
            <a:r>
              <a:rPr lang="it-IT" sz="1800" dirty="0"/>
              <a:t>Il </a:t>
            </a:r>
            <a:r>
              <a:rPr lang="it-IT" sz="1800" dirty="0" smtClean="0"/>
              <a:t>decreto, </a:t>
            </a:r>
            <a:r>
              <a:rPr lang="it-IT" sz="1800" dirty="0"/>
              <a:t>entrato in vigore il 20 giugno 2018, offre </a:t>
            </a:r>
            <a:r>
              <a:rPr lang="it-IT" sz="1800" dirty="0" smtClean="0"/>
              <a:t>il </a:t>
            </a:r>
            <a:r>
              <a:rPr lang="it-IT" sz="1800" dirty="0"/>
              <a:t>diritto ad aprire un conto corrente con pagamento del solo canone annuale.</a:t>
            </a:r>
          </a:p>
          <a:p>
            <a:r>
              <a:rPr lang="it-IT" sz="1800" dirty="0" smtClean="0"/>
              <a:t>Possibilità </a:t>
            </a:r>
            <a:r>
              <a:rPr lang="it-IT" sz="1800" dirty="0"/>
              <a:t>di compiere gratuitamente una serie di operazioni bancarie che, normalmente, sono pagate dai risparmiatori.</a:t>
            </a:r>
          </a:p>
          <a:p>
            <a:r>
              <a:rPr lang="it-IT" sz="1800" smtClean="0"/>
              <a:t>Tra </a:t>
            </a:r>
            <a:r>
              <a:rPr lang="it-IT" sz="1800" dirty="0"/>
              <a:t>le operazioni incluse vi sono 6 operazioni di prelievo annue di contante allo sportello. Inoltre, sono inclusi illimitati prelievi tramite ATM del prestatore di servizi di pagamento o del suo gruppo sul territorio nazionale.</a:t>
            </a:r>
          </a:p>
          <a:p>
            <a:r>
              <a:rPr lang="it-IT" sz="1800" dirty="0"/>
              <a:t>Inclusi poi 12 prelievi annui se riguardano altri prestatori di servizi e 12 versamenti annui di contanti e assegni e così via.</a:t>
            </a:r>
          </a:p>
          <a:p>
            <a:r>
              <a:rPr lang="it-IT" sz="1800" dirty="0"/>
              <a:t>Saranno totalmente illimitate le operazioni di addebito diretto SEPA. Quanto ai pagamenti ricevuti tramite bonifico SEPA (compresi accredito stipendio e pensione) saranno ricompresi nel canone 36 operazioni annue. Inclusi anche 12 bonifici relativi a pagamenti ricorrenti e 6 bonifici se effettuati con addebito in conto.</a:t>
            </a:r>
          </a:p>
          <a:p>
            <a:endParaRPr lang="it-IT" sz="1800" dirty="0"/>
          </a:p>
        </p:txBody>
      </p:sp>
      <p:sp>
        <p:nvSpPr>
          <p:cNvPr id="4" name="Segnaposto piè di pagina 3"/>
          <p:cNvSpPr>
            <a:spLocks noGrp="1"/>
          </p:cNvSpPr>
          <p:nvPr>
            <p:ph type="ftr" sz="quarter" idx="11"/>
          </p:nvPr>
        </p:nvSpPr>
        <p:spPr/>
        <p:txBody>
          <a:bodyPr/>
          <a:lstStyle/>
          <a:p>
            <a:r>
              <a:rPr lang="it-IT" smtClean="0"/>
              <a:t>Ettore Vittorio Uccellini</a:t>
            </a:r>
            <a:endParaRPr lang="it-IT"/>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264</a:t>
            </a:fld>
            <a:endParaRPr lang="it-IT"/>
          </a:p>
        </p:txBody>
      </p:sp>
    </p:spTree>
    <p:extLst>
      <p:ext uri="{BB962C8B-B14F-4D97-AF65-F5344CB8AC3E}">
        <p14:creationId xmlns:p14="http://schemas.microsoft.com/office/powerpoint/2010/main" val="41312220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Profilo</a:t>
            </a:r>
          </a:p>
        </p:txBody>
      </p:sp>
      <p:sp>
        <p:nvSpPr>
          <p:cNvPr id="3" name="Segnaposto contenuto 2"/>
          <p:cNvSpPr>
            <a:spLocks noGrp="1"/>
          </p:cNvSpPr>
          <p:nvPr>
            <p:ph idx="1"/>
          </p:nvPr>
        </p:nvSpPr>
        <p:spPr>
          <a:xfrm>
            <a:off x="457200" y="1600200"/>
            <a:ext cx="8382000" cy="4525963"/>
          </a:xfrm>
        </p:spPr>
        <p:txBody>
          <a:bodyPr/>
          <a:lstStyle/>
          <a:p>
            <a:pPr marL="182563" indent="-182563"/>
            <a:r>
              <a:rPr lang="it-IT" sz="2000" dirty="0"/>
              <a:t>Tali caratteristiche sono ricavate dalle informazioni anagrafiche e professionali che l'utente inserisce sul portale ANPAL al momento della </a:t>
            </a:r>
            <a:r>
              <a:rPr lang="it-IT" sz="2000" dirty="0">
                <a:hlinkClick r:id="rId2" tooltip="Vai a Anpal dichiarazion di immediata disponibilità"/>
              </a:rPr>
              <a:t>dichiarazione di immediata disponibilità – DID</a:t>
            </a:r>
            <a:r>
              <a:rPr lang="it-IT" sz="2000" dirty="0"/>
              <a:t> (profilazione quantitativa).  </a:t>
            </a:r>
          </a:p>
          <a:p>
            <a:pPr marL="182563" indent="-182563"/>
            <a:r>
              <a:rPr lang="it-IT" sz="2000" dirty="0"/>
              <a:t>Il livello di svantaggio assume valori compresi tra 0 e 1: a una persona con valore 0,1, cioè facilmente collocabile nel mercato del lavoro, si potrà offrire direttamente un contratto di lavoro; mentre a chi ha un valore 1, cioè il grado più elevato di difficoltà nel collocamento, si dovrà proporre un corso di formazione per acquisire nuove competenze. </a:t>
            </a:r>
          </a:p>
          <a:p>
            <a:pPr marL="182563" indent="-182563"/>
            <a:r>
              <a:rPr lang="it-IT" sz="2000" dirty="0"/>
              <a:t>Al momento della stipula del patto di servizio personalizzato e in base all'esito del colloquio per valutare le competenze dell'utente, l'operatore </a:t>
            </a:r>
            <a:r>
              <a:rPr lang="it-IT" sz="2000" dirty="0" err="1"/>
              <a:t>stabilisce,il</a:t>
            </a:r>
            <a:r>
              <a:rPr lang="it-IT" sz="2000" dirty="0"/>
              <a:t> profilo di occupabilità (profilazione qualitativa) e individua le azioni mirate all'inserimento lavorativo</a:t>
            </a:r>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27</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8553791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Modalità di attuazione</a:t>
            </a:r>
          </a:p>
        </p:txBody>
      </p:sp>
      <p:sp>
        <p:nvSpPr>
          <p:cNvPr id="3" name="Segnaposto contenuto 2"/>
          <p:cNvSpPr>
            <a:spLocks noGrp="1"/>
          </p:cNvSpPr>
          <p:nvPr>
            <p:ph idx="1"/>
          </p:nvPr>
        </p:nvSpPr>
        <p:spPr>
          <a:xfrm>
            <a:off x="457200" y="1447800"/>
            <a:ext cx="8382000" cy="4678363"/>
          </a:xfrm>
        </p:spPr>
        <p:txBody>
          <a:bodyPr/>
          <a:lstStyle/>
          <a:p>
            <a:r>
              <a:rPr lang="it-IT" sz="2000" dirty="0"/>
              <a:t>Quando la persona ha scelto il Centro per l'Impiego o il soggetto accreditato dove utilizzarlo, beneficerà di un servizio personalizzato per la ricerca intensiva di una nuova occupazione volto al reinserimento nel mondo del lavoro in tempi brevi.</a:t>
            </a:r>
          </a:p>
          <a:p>
            <a:r>
              <a:rPr lang="it-IT" sz="2000" dirty="0"/>
              <a:t>Il servizio si compone di due prestazioni principali:</a:t>
            </a:r>
          </a:p>
          <a:p>
            <a:pPr marL="457200" indent="-103188">
              <a:buFont typeface="+mj-lt"/>
              <a:buAutoNum type="alphaLcParenR"/>
            </a:pPr>
            <a:r>
              <a:rPr lang="it-IT" sz="2000" dirty="0"/>
              <a:t>assistenza alla persona e tutoraggio: prevede l'assegnazione di un tutor per sostenere in modo continuativo la persona in tutte le attività necessarie alla sua ricollocazione, a partire dalla definizione e condivisione di un programma personalizzato per la ricerca attiva di lavoro;</a:t>
            </a:r>
          </a:p>
          <a:p>
            <a:pPr marL="457200" indent="-103188">
              <a:buFont typeface="+mj-lt"/>
              <a:buAutoNum type="alphaLcParenR"/>
            </a:pPr>
            <a:r>
              <a:rPr lang="it-IT" sz="2000" dirty="0"/>
              <a:t>ricerca intensiva di opportunità occupazionali attraverso la promozione del profilo professionale della persona verso i potenziali datori di lavoro, la selezione dei posti vacanti, l'assistenza alla preselezione e alle prime fasi di inserimento in azienda.</a:t>
            </a:r>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28</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4398793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Modalità di attuazione</a:t>
            </a:r>
          </a:p>
        </p:txBody>
      </p:sp>
      <p:sp>
        <p:nvSpPr>
          <p:cNvPr id="3" name="Segnaposto contenuto 2"/>
          <p:cNvSpPr>
            <a:spLocks noGrp="1"/>
          </p:cNvSpPr>
          <p:nvPr>
            <p:ph idx="1"/>
          </p:nvPr>
        </p:nvSpPr>
        <p:spPr>
          <a:xfrm>
            <a:off x="457200" y="1600200"/>
            <a:ext cx="8382000" cy="4525963"/>
          </a:xfrm>
        </p:spPr>
        <p:txBody>
          <a:bodyPr/>
          <a:lstStyle/>
          <a:p>
            <a:pPr marL="182563" indent="-182563"/>
            <a:r>
              <a:rPr lang="it-IT" sz="2000" dirty="0"/>
              <a:t>Nel caso di AdR NASPI, Il servizio si conclude dopo 180 giorni dal primo appuntamento svolto con il soggetto erogatore scelto. Può essere prorogato per altri 180 giorni. In caso di contratto di lavoro inferiore a 6 mesi (regioni meno sviluppate) il servizio è sospeso e può riprendere al termine del contratto di lavoro con un assegno decurtato dell'eventuale importo già riscosso.</a:t>
            </a:r>
          </a:p>
          <a:p>
            <a:pPr marL="182563" indent="-182563"/>
            <a:r>
              <a:rPr lang="it-IT" sz="2000" dirty="0"/>
              <a:t>Nel caso di AdR CIGS, il servizio ha una durata corrispondente a quella del trattamento straordinario di integrazione salariale, comunque non inferiore a 180 giorni dal primo appuntamento svolto con il soggetto erogatore scelto. Può essere prorogato fino a ulteriori 360 giorni, previo accordo tra il lavoratore e l'ente erogatore del servizio, nel caso non sia stato utilizzato, entro il termine del trattamento straordinario di integrazione salariale, l'intero ammontare dell'assegno. </a:t>
            </a:r>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29</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656149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a:t>Quali </a:t>
            </a:r>
            <a:r>
              <a:rPr lang="it-IT" sz="3200" dirty="0" smtClean="0"/>
              <a:t>strumenti - Indice</a:t>
            </a:r>
            <a:endParaRPr lang="it-IT" sz="3200" dirty="0"/>
          </a:p>
        </p:txBody>
      </p:sp>
      <p:sp>
        <p:nvSpPr>
          <p:cNvPr id="3" name="Segnaposto contenuto 2"/>
          <p:cNvSpPr>
            <a:spLocks noGrp="1"/>
          </p:cNvSpPr>
          <p:nvPr>
            <p:ph idx="1"/>
          </p:nvPr>
        </p:nvSpPr>
        <p:spPr>
          <a:xfrm>
            <a:off x="457200" y="990600"/>
            <a:ext cx="8534400" cy="5334000"/>
          </a:xfrm>
        </p:spPr>
        <p:txBody>
          <a:bodyPr/>
          <a:lstStyle/>
          <a:p>
            <a:endParaRPr lang="it-IT" sz="1400" dirty="0" smtClean="0"/>
          </a:p>
          <a:p>
            <a:pPr>
              <a:buFont typeface="+mj-lt"/>
              <a:buAutoNum type="arabicPeriod"/>
            </a:pPr>
            <a:r>
              <a:rPr lang="it-IT" sz="1400" dirty="0" smtClean="0"/>
              <a:t>NASPI </a:t>
            </a:r>
            <a:r>
              <a:rPr lang="it-IT" sz="1400" dirty="0"/>
              <a:t>- Decreto legislativo 4 marzo 2015, n. 22 </a:t>
            </a:r>
            <a:r>
              <a:rPr lang="it-IT" sz="1400" dirty="0" smtClean="0"/>
              <a:t>- slide da 10 a 15</a:t>
            </a:r>
          </a:p>
          <a:p>
            <a:pPr>
              <a:buFont typeface="+mj-lt"/>
              <a:buAutoNum type="arabicPeriod"/>
            </a:pPr>
            <a:r>
              <a:rPr lang="it-IT" sz="1400" dirty="0" smtClean="0"/>
              <a:t>DIS-COLL  - </a:t>
            </a:r>
            <a:r>
              <a:rPr lang="it-IT" sz="1400" dirty="0"/>
              <a:t>D. Lgs. 4 marzo 2015, n. 22 </a:t>
            </a:r>
            <a:r>
              <a:rPr lang="it-IT" sz="1400" dirty="0" smtClean="0"/>
              <a:t> - slide da 16 a 21</a:t>
            </a:r>
          </a:p>
          <a:p>
            <a:pPr lvl="0">
              <a:buFont typeface="+mj-lt"/>
              <a:buAutoNum type="arabicPeriod"/>
            </a:pPr>
            <a:r>
              <a:rPr lang="it-IT" sz="1400" dirty="0"/>
              <a:t>Assegno </a:t>
            </a:r>
            <a:r>
              <a:rPr lang="it-IT" sz="1400" dirty="0" smtClean="0"/>
              <a:t>ricollocazione </a:t>
            </a:r>
            <a:r>
              <a:rPr lang="it-IT" sz="1400" dirty="0"/>
              <a:t>– art. 23 </a:t>
            </a:r>
            <a:r>
              <a:rPr lang="it-IT" sz="1400" dirty="0" smtClean="0"/>
              <a:t>D. Lgs. </a:t>
            </a:r>
            <a:r>
              <a:rPr lang="it-IT" sz="1400" dirty="0"/>
              <a:t>14 settembre 2015, n. </a:t>
            </a:r>
            <a:r>
              <a:rPr lang="it-IT" sz="1400" dirty="0" smtClean="0"/>
              <a:t>150 – slide da 22 a 30</a:t>
            </a:r>
            <a:endParaRPr lang="it-IT" sz="1400" dirty="0"/>
          </a:p>
          <a:p>
            <a:pPr lvl="0">
              <a:buFont typeface="+mj-lt"/>
              <a:buAutoNum type="arabicPeriod"/>
            </a:pPr>
            <a:r>
              <a:rPr lang="it-IT" sz="1400" dirty="0"/>
              <a:t>Garanzia </a:t>
            </a:r>
            <a:r>
              <a:rPr lang="it-IT" sz="1400" dirty="0" smtClean="0"/>
              <a:t>Giovani – slide da 31 a 36</a:t>
            </a:r>
          </a:p>
          <a:p>
            <a:pPr lvl="0">
              <a:buFont typeface="+mj-lt"/>
              <a:buAutoNum type="arabicPeriod"/>
            </a:pPr>
            <a:r>
              <a:rPr lang="it-IT" sz="1400" dirty="0" smtClean="0"/>
              <a:t>Dote Unica Lavoro – slide da 37 a 45</a:t>
            </a:r>
            <a:endParaRPr lang="it-IT" sz="1400" dirty="0"/>
          </a:p>
          <a:p>
            <a:pPr>
              <a:buFont typeface="+mj-lt"/>
              <a:buAutoNum type="arabicPeriod"/>
            </a:pPr>
            <a:r>
              <a:rPr lang="it-IT" sz="1400" dirty="0" smtClean="0"/>
              <a:t>Tirocini extracurriculari – slide da 45 a 54</a:t>
            </a:r>
            <a:endParaRPr lang="it-IT" sz="1400" dirty="0"/>
          </a:p>
          <a:p>
            <a:pPr lvl="0">
              <a:buFont typeface="+mj-lt"/>
              <a:buAutoNum type="arabicPeriod"/>
            </a:pPr>
            <a:r>
              <a:rPr lang="it-IT" sz="1400" dirty="0" smtClean="0">
                <a:solidFill>
                  <a:schemeClr val="tx1"/>
                </a:solidFill>
              </a:rPr>
              <a:t>Tirocini </a:t>
            </a:r>
            <a:r>
              <a:rPr lang="it-IT" sz="1400" dirty="0">
                <a:solidFill>
                  <a:schemeClr val="tx1"/>
                </a:solidFill>
              </a:rPr>
              <a:t>di inclusione – Conferenza Unificata 22 gennaio </a:t>
            </a:r>
            <a:r>
              <a:rPr lang="it-IT" sz="1400" dirty="0" smtClean="0">
                <a:solidFill>
                  <a:schemeClr val="tx1"/>
                </a:solidFill>
              </a:rPr>
              <a:t>2015 –slide da 55 a 63</a:t>
            </a:r>
            <a:endParaRPr lang="it-IT" sz="1400" dirty="0">
              <a:solidFill>
                <a:schemeClr val="tx1"/>
              </a:solidFill>
            </a:endParaRPr>
          </a:p>
          <a:p>
            <a:pPr lvl="0">
              <a:buFont typeface="+mj-lt"/>
              <a:buAutoNum type="arabicPeriod"/>
            </a:pPr>
            <a:r>
              <a:rPr lang="it-IT" sz="1400" dirty="0">
                <a:solidFill>
                  <a:schemeClr val="tx1"/>
                </a:solidFill>
              </a:rPr>
              <a:t>Contratti </a:t>
            </a:r>
            <a:r>
              <a:rPr lang="it-IT" sz="1400" dirty="0" smtClean="0">
                <a:solidFill>
                  <a:schemeClr val="tx1"/>
                </a:solidFill>
              </a:rPr>
              <a:t>prestazione </a:t>
            </a:r>
            <a:r>
              <a:rPr lang="it-IT" sz="1400" dirty="0">
                <a:solidFill>
                  <a:schemeClr val="tx1"/>
                </a:solidFill>
              </a:rPr>
              <a:t>occasionale -  art. 54 bis </a:t>
            </a:r>
            <a:r>
              <a:rPr lang="it-IT" sz="1400" dirty="0" smtClean="0">
                <a:solidFill>
                  <a:schemeClr val="tx1"/>
                </a:solidFill>
              </a:rPr>
              <a:t>l. 21.06.2017</a:t>
            </a:r>
            <a:r>
              <a:rPr lang="it-IT" sz="1400" dirty="0">
                <a:solidFill>
                  <a:schemeClr val="tx1"/>
                </a:solidFill>
              </a:rPr>
              <a:t>, n. </a:t>
            </a:r>
            <a:r>
              <a:rPr lang="it-IT" sz="1400" dirty="0" smtClean="0">
                <a:solidFill>
                  <a:schemeClr val="tx1"/>
                </a:solidFill>
              </a:rPr>
              <a:t>96 – slide da 65 a 72</a:t>
            </a:r>
            <a:endParaRPr lang="it-IT" sz="1400" dirty="0">
              <a:solidFill>
                <a:schemeClr val="tx1"/>
              </a:solidFill>
            </a:endParaRPr>
          </a:p>
          <a:p>
            <a:pPr lvl="0">
              <a:buFont typeface="+mj-lt"/>
              <a:buAutoNum type="arabicPeriod"/>
            </a:pPr>
            <a:r>
              <a:rPr lang="it-IT" sz="1400" dirty="0" smtClean="0">
                <a:solidFill>
                  <a:schemeClr val="tx1"/>
                </a:solidFill>
              </a:rPr>
              <a:t>Lavori pubblica utilità – slide da 73 a 79</a:t>
            </a:r>
          </a:p>
          <a:p>
            <a:pPr lvl="0">
              <a:buFont typeface="+mj-lt"/>
              <a:buAutoNum type="arabicPeriod"/>
            </a:pPr>
            <a:r>
              <a:rPr lang="it-IT" sz="1400" dirty="0" smtClean="0"/>
              <a:t>Baratto Amministrativo – slide da 80 a 93</a:t>
            </a:r>
          </a:p>
          <a:p>
            <a:pPr lvl="0">
              <a:buFont typeface="+mj-lt"/>
              <a:buAutoNum type="arabicPeriod"/>
            </a:pPr>
            <a:r>
              <a:rPr lang="it-IT" sz="1400" dirty="0" smtClean="0">
                <a:solidFill>
                  <a:schemeClr val="tx1"/>
                </a:solidFill>
              </a:rPr>
              <a:t>Diamociuna</a:t>
            </a:r>
            <a:r>
              <a:rPr lang="it-IT" sz="1400" dirty="0" smtClean="0"/>
              <a:t>mano – slide da 95 a 107</a:t>
            </a:r>
          </a:p>
          <a:p>
            <a:pPr lvl="0">
              <a:buFont typeface="+mj-lt"/>
              <a:buAutoNum type="arabicPeriod"/>
            </a:pPr>
            <a:r>
              <a:rPr lang="it-IT" sz="1400" dirty="0" smtClean="0">
                <a:solidFill>
                  <a:schemeClr val="tx1"/>
                </a:solidFill>
              </a:rPr>
              <a:t>Microcredito –slide da 108 a 115</a:t>
            </a:r>
            <a:endParaRPr lang="it-IT" sz="1400" dirty="0">
              <a:solidFill>
                <a:schemeClr val="tx1"/>
              </a:solidFill>
            </a:endParaRPr>
          </a:p>
          <a:p>
            <a:pPr lvl="0">
              <a:buFont typeface="+mj-lt"/>
              <a:buAutoNum type="arabicPeriod"/>
            </a:pPr>
            <a:r>
              <a:rPr lang="it-IT" sz="1400" dirty="0">
                <a:solidFill>
                  <a:schemeClr val="tx1"/>
                </a:solidFill>
              </a:rPr>
              <a:t>La Carta della Famiglia – Decreto 20 settembre </a:t>
            </a:r>
            <a:r>
              <a:rPr lang="it-IT" sz="1400" dirty="0" smtClean="0">
                <a:solidFill>
                  <a:schemeClr val="tx1"/>
                </a:solidFill>
              </a:rPr>
              <a:t>2017 – slide da 117 a 129</a:t>
            </a:r>
            <a:endParaRPr lang="it-IT" sz="1400" dirty="0">
              <a:solidFill>
                <a:schemeClr val="tx1"/>
              </a:solidFill>
            </a:endParaRPr>
          </a:p>
          <a:p>
            <a:pPr lvl="0">
              <a:buFont typeface="+mj-lt"/>
              <a:buAutoNum type="arabicPeriod"/>
            </a:pPr>
            <a:r>
              <a:rPr lang="it-IT" sz="1400" dirty="0">
                <a:solidFill>
                  <a:schemeClr val="tx1"/>
                </a:solidFill>
              </a:rPr>
              <a:t>Assegni nucleo </a:t>
            </a:r>
            <a:r>
              <a:rPr lang="it-IT" sz="1400" dirty="0" smtClean="0">
                <a:solidFill>
                  <a:schemeClr val="tx1"/>
                </a:solidFill>
              </a:rPr>
              <a:t>familiare – slide da 130 a 134</a:t>
            </a:r>
          </a:p>
          <a:p>
            <a:pPr>
              <a:buFont typeface="+mj-lt"/>
              <a:buAutoNum type="arabicPeriod"/>
            </a:pPr>
            <a:r>
              <a:rPr lang="it-IT" sz="1400" dirty="0"/>
              <a:t>Assegno nucleo familiare numeroso – </a:t>
            </a:r>
            <a:r>
              <a:rPr lang="it-IT" sz="1400" dirty="0" smtClean="0"/>
              <a:t>art. </a:t>
            </a:r>
            <a:r>
              <a:rPr lang="it-IT" sz="1400" dirty="0"/>
              <a:t>65, </a:t>
            </a:r>
            <a:r>
              <a:rPr lang="it-IT" sz="1400" dirty="0" smtClean="0"/>
              <a:t>co. </a:t>
            </a:r>
            <a:r>
              <a:rPr lang="it-IT" sz="1400" dirty="0"/>
              <a:t>4, legge 23.12.1998, n. 448 – slide da 135 a 141</a:t>
            </a:r>
          </a:p>
          <a:p>
            <a:pPr lvl="0">
              <a:buFont typeface="+mj-lt"/>
              <a:buAutoNum type="arabicPeriod"/>
            </a:pPr>
            <a:r>
              <a:rPr lang="it-IT" sz="1400" dirty="0"/>
              <a:t>Assegno di maternità </a:t>
            </a:r>
            <a:r>
              <a:rPr lang="it-IT" sz="1400" dirty="0" smtClean="0"/>
              <a:t>Comuni </a:t>
            </a:r>
            <a:r>
              <a:rPr lang="it-IT" sz="1400" dirty="0"/>
              <a:t>– </a:t>
            </a:r>
            <a:r>
              <a:rPr lang="it-IT" sz="1400" dirty="0" smtClean="0"/>
              <a:t>art. </a:t>
            </a:r>
            <a:r>
              <a:rPr lang="it-IT" sz="1400" dirty="0"/>
              <a:t>74 D. Lgs. </a:t>
            </a:r>
            <a:r>
              <a:rPr lang="it-IT" sz="1400" dirty="0" smtClean="0"/>
              <a:t>26.03.2001</a:t>
            </a:r>
            <a:r>
              <a:rPr lang="it-IT" sz="1400" dirty="0"/>
              <a:t>, n. 151 – slide da 142 a 149</a:t>
            </a:r>
          </a:p>
          <a:p>
            <a:pPr lvl="0">
              <a:buFont typeface="+mj-lt"/>
              <a:buAutoNum type="arabicPeriod"/>
            </a:pPr>
            <a:r>
              <a:rPr lang="it-IT" sz="1400" dirty="0"/>
              <a:t>Assegno maternità </a:t>
            </a:r>
            <a:r>
              <a:rPr lang="it-IT" sz="1400" dirty="0" smtClean="0"/>
              <a:t>Stato </a:t>
            </a:r>
            <a:r>
              <a:rPr lang="it-IT" sz="1400" dirty="0"/>
              <a:t>– articolo 75 D. Lgs. </a:t>
            </a:r>
            <a:r>
              <a:rPr lang="it-IT" sz="1400" dirty="0" smtClean="0"/>
              <a:t>26.03.2001</a:t>
            </a:r>
            <a:r>
              <a:rPr lang="it-IT" sz="1400" dirty="0"/>
              <a:t>, n. 151 – slide da 150 a 155 </a:t>
            </a:r>
          </a:p>
          <a:p>
            <a:pPr lvl="0"/>
            <a:endParaRPr lang="it-IT" sz="1400" dirty="0">
              <a:solidFill>
                <a:schemeClr val="tx1"/>
              </a:solidFill>
            </a:endParaRPr>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3</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918586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Misura dell’AdR</a:t>
            </a:r>
          </a:p>
        </p:txBody>
      </p:sp>
      <p:sp>
        <p:nvSpPr>
          <p:cNvPr id="3" name="Segnaposto contenuto 2"/>
          <p:cNvSpPr>
            <a:spLocks noGrp="1"/>
          </p:cNvSpPr>
          <p:nvPr>
            <p:ph idx="1"/>
          </p:nvPr>
        </p:nvSpPr>
        <p:spPr>
          <a:xfrm>
            <a:off x="457200" y="1600200"/>
            <a:ext cx="8382000" cy="4525963"/>
          </a:xfrm>
        </p:spPr>
        <p:txBody>
          <a:bodyPr/>
          <a:lstStyle/>
          <a:p>
            <a:r>
              <a:rPr lang="it-IT" sz="2000" dirty="0"/>
              <a:t>L'importo dell'assegno viene riconosciuto non alla persona disoccupata, ma all'ente che fornisce il servizio di assistenza alla ricollocazione e solo se la persona titolare dell'assegno trova lavoro.</a:t>
            </a:r>
          </a:p>
          <a:p>
            <a:r>
              <a:rPr lang="it-IT" sz="2000" dirty="0"/>
              <a:t>L'importo varia da un minimo di 250 euro ad un massimo di 5.000 euro, a seconda del tipo di contratto alla base del rapporto di lavoro e del grado di difficoltà per ricollocare la persona disoccupata (profilo di occupabilità).</a:t>
            </a:r>
          </a:p>
          <a:p>
            <a:pPr marL="457200" indent="-193675">
              <a:buFont typeface="+mj-lt"/>
              <a:buAutoNum type="alphaLcParenR"/>
            </a:pPr>
            <a:r>
              <a:rPr lang="it-IT" sz="2000" dirty="0"/>
              <a:t>Contratto a tempo indeterminato (compreso apprendistato) da 1000 a 5000 €.</a:t>
            </a:r>
          </a:p>
          <a:p>
            <a:pPr marL="457200" indent="-193675">
              <a:buFont typeface="+mj-lt"/>
              <a:buAutoNum type="alphaLcParenR"/>
            </a:pPr>
            <a:r>
              <a:rPr lang="it-IT" sz="2000" dirty="0"/>
              <a:t>Contratto a termine superiore o uguale a 6 mesi da 500 a 2.500 €.</a:t>
            </a:r>
          </a:p>
          <a:p>
            <a:pPr marL="457200" indent="-193675">
              <a:buFont typeface="+mj-lt"/>
              <a:buAutoNum type="alphaLcParenR"/>
            </a:pPr>
            <a:r>
              <a:rPr lang="it-IT" sz="2000" dirty="0"/>
              <a:t>Contratto a termine compreso superiore o uguale a 3 mesi e fino a 6 mesi (3 mesi per Campania, Puglia, Basilicata, Calabria e Sicilia) da 250 a 1250 €.</a:t>
            </a:r>
          </a:p>
          <a:p>
            <a:endParaRPr lang="it-IT" sz="2000" dirty="0"/>
          </a:p>
          <a:p>
            <a:endParaRPr lang="it-IT" sz="2000" dirty="0"/>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30</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9955613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Garanzia Giovani</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31</a:t>
            </a:fld>
            <a:endParaRPr lang="it-IT"/>
          </a:p>
        </p:txBody>
      </p:sp>
      <p:pic>
        <p:nvPicPr>
          <p:cNvPr id="8195" name="Picture 3" descr="C:\Users\Ettore\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828800"/>
            <a:ext cx="5334000" cy="2543175"/>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2864084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Garanzia Giovani</a:t>
            </a:r>
          </a:p>
        </p:txBody>
      </p:sp>
      <p:sp>
        <p:nvSpPr>
          <p:cNvPr id="3" name="Segnaposto contenuto 2"/>
          <p:cNvSpPr>
            <a:spLocks noGrp="1"/>
          </p:cNvSpPr>
          <p:nvPr>
            <p:ph idx="1"/>
          </p:nvPr>
        </p:nvSpPr>
        <p:spPr>
          <a:xfrm>
            <a:off x="685800" y="1371600"/>
            <a:ext cx="8229600" cy="4678363"/>
          </a:xfrm>
        </p:spPr>
        <p:txBody>
          <a:bodyPr/>
          <a:lstStyle/>
          <a:p>
            <a:pPr marL="0" indent="0" algn="ctr">
              <a:buNone/>
            </a:pPr>
            <a:r>
              <a:rPr lang="it-IT" sz="2400" dirty="0"/>
              <a:t>Normativa di riferimento</a:t>
            </a:r>
          </a:p>
          <a:p>
            <a:r>
              <a:rPr lang="it-IT" sz="2000" dirty="0"/>
              <a:t>Raccomandazione del Consiglio UE del 22 aprile 2013  sull’istituzione di una Garanzia per i Giovani</a:t>
            </a:r>
          </a:p>
          <a:p>
            <a:r>
              <a:rPr lang="it-IT" sz="2000" dirty="0"/>
              <a:t>Piano di attuazione italiano della Garanzia per i Giovani</a:t>
            </a:r>
          </a:p>
          <a:p>
            <a:r>
              <a:rPr lang="it-IT" sz="2000" dirty="0"/>
              <a:t>Conferenza Stato – Regioni Accordo n. 33 del 20 febbraio 2014 «Linee guida regionali sulla piattaforma tecnologica di supporto alla Garanzia Giovani»</a:t>
            </a:r>
          </a:p>
          <a:p>
            <a:r>
              <a:rPr lang="it-IT" sz="2000" dirty="0"/>
              <a:t>Conferenza Stato – Regioni Accordo 128 del 25 settembre 2014  «Nuove funzionalità piattaforma tecnologica Garanzia Giovani» Addendum all’accordo 33 del 20 febbraio 2014</a:t>
            </a:r>
          </a:p>
          <a:p>
            <a:r>
              <a:rPr lang="it-IT" sz="2000" dirty="0"/>
              <a:t>Vademecum sulla gestione degli stati nel Programma Garanzia Giovani – Ministero del Lavoro e delle Politiche Sociali</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32</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4958881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a:t>Garanzia Giovani – Siti riferimento</a:t>
            </a:r>
          </a:p>
        </p:txBody>
      </p:sp>
      <p:sp>
        <p:nvSpPr>
          <p:cNvPr id="3" name="Segnaposto contenuto 2"/>
          <p:cNvSpPr>
            <a:spLocks noGrp="1"/>
          </p:cNvSpPr>
          <p:nvPr>
            <p:ph idx="1"/>
          </p:nvPr>
        </p:nvSpPr>
        <p:spPr>
          <a:xfrm>
            <a:off x="457200" y="1371600"/>
            <a:ext cx="8458200" cy="4754563"/>
          </a:xfrm>
        </p:spPr>
        <p:txBody>
          <a:bodyPr/>
          <a:lstStyle/>
          <a:p>
            <a:r>
              <a:rPr lang="it-IT" sz="2200" dirty="0">
                <a:hlinkClick r:id="rId2"/>
              </a:rPr>
              <a:t>http://www.garanziagiovani.gov.it/Pagine/default.aspx</a:t>
            </a:r>
            <a:r>
              <a:rPr lang="it-IT" sz="2200" dirty="0"/>
              <a:t> </a:t>
            </a:r>
          </a:p>
          <a:p>
            <a:r>
              <a:rPr lang="it-IT" sz="2200" dirty="0">
                <a:hlinkClick r:id="rId3"/>
              </a:rPr>
              <a:t>http://www.garanziagiovani.regione.lombardia.it/wps/portal/site/garanziagiovani</a:t>
            </a:r>
            <a:r>
              <a:rPr lang="it-IT" sz="2200" dirty="0"/>
              <a:t> </a:t>
            </a:r>
          </a:p>
          <a:p>
            <a:r>
              <a:rPr lang="it-IT" sz="2200" dirty="0">
                <a:hlinkClick r:id="rId4"/>
              </a:rPr>
              <a:t>https://www.garanziagiovanipiemonte.it/</a:t>
            </a:r>
            <a:r>
              <a:rPr lang="it-IT" sz="2200" dirty="0"/>
              <a:t> </a:t>
            </a:r>
          </a:p>
          <a:p>
            <a:r>
              <a:rPr lang="it-IT" sz="2200" dirty="0">
                <a:hlinkClick r:id="rId5"/>
              </a:rPr>
              <a:t>http://www.garanziagiovaniveneto.it/</a:t>
            </a:r>
            <a:r>
              <a:rPr lang="it-IT" sz="2200" dirty="0"/>
              <a:t> </a:t>
            </a:r>
          </a:p>
          <a:p>
            <a:r>
              <a:rPr lang="it-IT" sz="2200" dirty="0">
                <a:hlinkClick r:id="rId6"/>
              </a:rPr>
              <a:t>http://www.garanziagiovani.gov.it/Pagine/Regione-Liguria.aspx</a:t>
            </a:r>
            <a:r>
              <a:rPr lang="it-IT" sz="2200" dirty="0"/>
              <a:t> </a:t>
            </a:r>
          </a:p>
          <a:p>
            <a:r>
              <a:rPr lang="it-IT" sz="2200" dirty="0">
                <a:hlinkClick r:id="rId7"/>
              </a:rPr>
              <a:t>http://formazionelavoro.regione.emilia-romagna.it/garanzia-giovani</a:t>
            </a:r>
            <a:r>
              <a:rPr lang="it-IT" sz="2200" dirty="0"/>
              <a:t> </a:t>
            </a:r>
          </a:p>
          <a:p>
            <a:r>
              <a:rPr lang="it-IT" sz="2200" dirty="0">
                <a:hlinkClick r:id="rId8"/>
              </a:rPr>
              <a:t>http://www.garanziagiovani.gov.it/Pagine/Regione-Marche.aspx</a:t>
            </a:r>
            <a:r>
              <a:rPr lang="it-IT" sz="2200" dirty="0"/>
              <a:t> </a:t>
            </a:r>
          </a:p>
          <a:p>
            <a:r>
              <a:rPr lang="it-IT" sz="2200" dirty="0">
                <a:hlinkClick r:id="rId9"/>
              </a:rPr>
              <a:t>http://www.garanziagiovani.gov.it/Pagine/Regione-Toscana.aspx</a:t>
            </a:r>
            <a:r>
              <a:rPr lang="it-IT" sz="2200" dirty="0"/>
              <a:t> </a:t>
            </a:r>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33</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7646655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Beneficiari</a:t>
            </a:r>
          </a:p>
        </p:txBody>
      </p:sp>
      <p:sp>
        <p:nvSpPr>
          <p:cNvPr id="3" name="Segnaposto contenuto 2"/>
          <p:cNvSpPr>
            <a:spLocks noGrp="1"/>
          </p:cNvSpPr>
          <p:nvPr>
            <p:ph idx="1"/>
          </p:nvPr>
        </p:nvSpPr>
        <p:spPr>
          <a:xfrm>
            <a:off x="457200" y="1600200"/>
            <a:ext cx="8382000" cy="4525963"/>
          </a:xfrm>
        </p:spPr>
        <p:txBody>
          <a:bodyPr/>
          <a:lstStyle/>
          <a:p>
            <a:pPr marL="182563" lvl="0" indent="-182563"/>
            <a:r>
              <a:rPr lang="it-IT" sz="2000" b="1" dirty="0"/>
              <a:t>Giovani disoccupati di età compresa tra i 15 ed i 29 anni compiuti</a:t>
            </a:r>
          </a:p>
          <a:p>
            <a:pPr marL="182563" lvl="0" indent="-182563"/>
            <a:r>
              <a:rPr lang="it-IT" sz="2000" b="1" dirty="0"/>
              <a:t>Residenti in Italia </a:t>
            </a:r>
          </a:p>
          <a:p>
            <a:pPr marL="182563" lvl="0" indent="-182563"/>
            <a:r>
              <a:rPr lang="it-IT" sz="2000" b="1" dirty="0"/>
              <a:t>non essere iscritto a percorsi di istruzione o formazione professionale ovvero accademici e terziari; </a:t>
            </a:r>
          </a:p>
          <a:p>
            <a:pPr marL="182563" lvl="0" indent="-182563"/>
            <a:r>
              <a:rPr lang="it-IT" sz="2000" b="1" dirty="0"/>
              <a:t>non avere in corso di svolgimento il servizio civile o un tirocinio extra-curriculare </a:t>
            </a:r>
          </a:p>
          <a:p>
            <a:pPr marL="182563" lvl="0" indent="-182563"/>
            <a:r>
              <a:rPr lang="it-IT" sz="2000" b="1" dirty="0"/>
              <a:t>non avere in corso interventi di politiche attive</a:t>
            </a:r>
          </a:p>
          <a:p>
            <a:pPr marL="182563" lvl="0" indent="-182563"/>
            <a:r>
              <a:rPr lang="it-IT" sz="2000" b="1" dirty="0"/>
              <a:t>essere in condizione di regolarità sul territorio nazionale</a:t>
            </a:r>
          </a:p>
          <a:p>
            <a:pPr marL="182563" lvl="0" indent="-182563"/>
            <a:r>
              <a:rPr lang="it-IT" sz="2000" b="1" dirty="0"/>
              <a:t>rilascio della Dichiarazione di Immediata Disponibilità e sottoscrizione del Patto di Servizio Personalizzato.</a:t>
            </a:r>
            <a:endParaRPr lang="it-IT" sz="2000" dirty="0"/>
          </a:p>
          <a:p>
            <a:pPr marL="182563" lvl="0" indent="-182563"/>
            <a:r>
              <a:rPr lang="it-IT" sz="2000" b="1" dirty="0"/>
              <a:t>Limiti I.S.E.E.: nessun limite.</a:t>
            </a:r>
            <a:endParaRPr lang="it-IT" sz="2000" dirty="0"/>
          </a:p>
          <a:p>
            <a:pPr lvl="0"/>
            <a:endParaRPr lang="it-IT" sz="2000" dirty="0"/>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34</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1685433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Modalità attuazione</a:t>
            </a:r>
          </a:p>
        </p:txBody>
      </p:sp>
      <p:sp>
        <p:nvSpPr>
          <p:cNvPr id="3" name="Segnaposto contenuto 2"/>
          <p:cNvSpPr>
            <a:spLocks noGrp="1"/>
          </p:cNvSpPr>
          <p:nvPr>
            <p:ph idx="1"/>
          </p:nvPr>
        </p:nvSpPr>
        <p:spPr/>
        <p:txBody>
          <a:bodyPr/>
          <a:lstStyle/>
          <a:p>
            <a:pPr lvl="0"/>
            <a:r>
              <a:rPr lang="it-IT" sz="2400" b="1" dirty="0"/>
              <a:t>Soggetto erogatore: operatore accreditato</a:t>
            </a:r>
            <a:endParaRPr lang="it-IT" sz="2400" dirty="0"/>
          </a:p>
          <a:p>
            <a:pPr lvl="0"/>
            <a:r>
              <a:rPr lang="it-IT" sz="2400" b="1" dirty="0"/>
              <a:t>Importo del beneficio: si prevede un inserimento lavorativo di almeno sei mesi, con un incentivo mensile di €. 400,00.</a:t>
            </a:r>
            <a:endParaRPr lang="it-IT" sz="2400" dirty="0"/>
          </a:p>
          <a:p>
            <a:pPr lvl="0"/>
            <a:r>
              <a:rPr lang="it-IT" sz="2400" b="1" dirty="0"/>
              <a:t>Durata: secondo Patto di Servizio Personalizzato.</a:t>
            </a:r>
            <a:endParaRPr lang="it-IT" sz="2400" dirty="0"/>
          </a:p>
          <a:p>
            <a:pPr lvl="0"/>
            <a:r>
              <a:rPr lang="it-IT" sz="2400" b="1" dirty="0"/>
              <a:t>A chi rivolgersi: Operatori accreditati</a:t>
            </a:r>
            <a:endParaRPr lang="it-IT" sz="2400" dirty="0"/>
          </a:p>
          <a:p>
            <a:pPr lvl="0"/>
            <a:r>
              <a:rPr lang="it-IT" sz="2400" b="1" dirty="0"/>
              <a:t>Come e quando: domanda on line.</a:t>
            </a:r>
            <a:endParaRPr lang="it-IT" sz="2400" dirty="0"/>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35</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5922520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Le fasi</a:t>
            </a:r>
          </a:p>
        </p:txBody>
      </p:sp>
      <p:sp>
        <p:nvSpPr>
          <p:cNvPr id="3" name="Segnaposto contenuto 2"/>
          <p:cNvSpPr>
            <a:spLocks noGrp="1"/>
          </p:cNvSpPr>
          <p:nvPr>
            <p:ph idx="1"/>
          </p:nvPr>
        </p:nvSpPr>
        <p:spPr>
          <a:xfrm>
            <a:off x="457200" y="1524000"/>
            <a:ext cx="8458200" cy="4602163"/>
          </a:xfrm>
        </p:spPr>
        <p:txBody>
          <a:bodyPr/>
          <a:lstStyle/>
          <a:p>
            <a:pPr marL="182563" indent="-182563"/>
            <a:r>
              <a:rPr lang="it-IT" sz="2000" dirty="0"/>
              <a:t>Il giovane aderisce a Garanzia Giovani: può scegliere una o più Regioni. L’adesione può essere attivata sia sul Portale Nazionale sia sui Portali Regionali. </a:t>
            </a:r>
          </a:p>
          <a:p>
            <a:pPr marL="182563" indent="-182563"/>
            <a:r>
              <a:rPr lang="it-IT" sz="2000" dirty="0"/>
              <a:t>Il giovane viene preso in carico: il giovane va ai servizi competenti per svolgere l’attività “patto di attivazione” e la presa in carico si concretizza con la firma del patto di servizio e la profilazione. Sottoscrive la DID nei casi in cui sia prevista e se non l’abbia ancora fatta. 	</a:t>
            </a:r>
          </a:p>
          <a:p>
            <a:pPr marL="182563" indent="-182563"/>
            <a:r>
              <a:rPr lang="it-IT" sz="2000" dirty="0"/>
              <a:t>Il giovane inizia la prima politica successivamente alla presa in carico. </a:t>
            </a:r>
          </a:p>
          <a:p>
            <a:pPr marL="182563" indent="-182563"/>
            <a:r>
              <a:rPr lang="it-IT" sz="2000" dirty="0"/>
              <a:t>Il giovane finisce positivamente la partecipazione a Garanzia Giovani, portando a compimento quanto stabilito con il servizio competente. Questa fase coincide con il termine dell’erogazione delle politiche attive previste nel percorso del giovane nell’ambito della Garanzia Giovani. 	</a:t>
            </a:r>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36</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8773092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Dote unica lavoro</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37</a:t>
            </a:fld>
            <a:endParaRPr lang="it-IT"/>
          </a:p>
        </p:txBody>
      </p:sp>
      <p:pic>
        <p:nvPicPr>
          <p:cNvPr id="1026" name="Picture 2" descr="C:\Users\Ettore\Desktop\du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2600" y="1905000"/>
            <a:ext cx="5715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0339444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Normativa di riferimento</a:t>
            </a:r>
          </a:p>
        </p:txBody>
      </p:sp>
      <p:sp>
        <p:nvSpPr>
          <p:cNvPr id="3" name="Segnaposto contenuto 2"/>
          <p:cNvSpPr>
            <a:spLocks noGrp="1"/>
          </p:cNvSpPr>
          <p:nvPr>
            <p:ph idx="1"/>
          </p:nvPr>
        </p:nvSpPr>
        <p:spPr/>
        <p:txBody>
          <a:bodyPr/>
          <a:lstStyle/>
          <a:p>
            <a:pPr>
              <a:buFont typeface="Arial" pitchFamily="34" charset="0"/>
              <a:buChar char="•"/>
            </a:pPr>
            <a:r>
              <a:rPr lang="it-IT" sz="2000" dirty="0"/>
              <a:t>D.G.R. X/4526 del 10 dicembre 2015 «Attuazione della Dote Unica Lavoro Programma Operativo Regionale – Fondo Sociale Europeo 2014 – 2020» e successivi decreti attuativi</a:t>
            </a:r>
          </a:p>
          <a:p>
            <a:pPr marL="0" indent="0">
              <a:buNone/>
            </a:pPr>
            <a:endParaRPr lang="it-IT" sz="2000" dirty="0"/>
          </a:p>
          <a:p>
            <a:pPr marL="0" indent="0">
              <a:buNone/>
            </a:pPr>
            <a:r>
              <a:rPr lang="it-IT" sz="2000" dirty="0">
                <a:hlinkClick r:id="rId2"/>
              </a:rPr>
              <a:t>http://www.regione.lombardia.it/wps/portal/istituzionale/HP/DettaglioServizio/servizi-e-informazioni/Cittadini/Lavoro-e-formazione-professionale/Dote-Unica-Lavoro/ser-dote-unica-lavoro-ifl/dote-unica-lavoro</a:t>
            </a:r>
            <a:endParaRPr lang="it-IT" sz="2000" dirty="0"/>
          </a:p>
          <a:p>
            <a:pPr marL="0" indent="0">
              <a:buNone/>
            </a:pPr>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38</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0865969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Dote Unica Lavoro</a:t>
            </a:r>
          </a:p>
        </p:txBody>
      </p:sp>
      <p:sp>
        <p:nvSpPr>
          <p:cNvPr id="3" name="Segnaposto contenuto 2"/>
          <p:cNvSpPr>
            <a:spLocks noGrp="1"/>
          </p:cNvSpPr>
          <p:nvPr>
            <p:ph idx="1"/>
          </p:nvPr>
        </p:nvSpPr>
        <p:spPr>
          <a:xfrm>
            <a:off x="304800" y="1600200"/>
            <a:ext cx="8610600" cy="4525963"/>
          </a:xfrm>
        </p:spPr>
        <p:txBody>
          <a:bodyPr/>
          <a:lstStyle/>
          <a:p>
            <a:r>
              <a:rPr lang="it-IT" sz="2400" dirty="0"/>
              <a:t>Attraverso Dote Unica Lavoro, Regione Lombardia offre l'</a:t>
            </a:r>
            <a:r>
              <a:rPr lang="it-IT" sz="2400" b="1" dirty="0"/>
              <a:t>opportunità di partecipare gratuitamente a percorsi personalizzati</a:t>
            </a:r>
            <a:r>
              <a:rPr lang="it-IT" sz="2400" dirty="0"/>
              <a:t> per:</a:t>
            </a:r>
          </a:p>
          <a:p>
            <a:pPr indent="19050">
              <a:buFont typeface="Wingdings" pitchFamily="2" charset="2"/>
              <a:buChar char="q"/>
            </a:pPr>
            <a:r>
              <a:rPr lang="it-IT" sz="2400" dirty="0"/>
              <a:t> trovare un nuovo lavoro;</a:t>
            </a:r>
          </a:p>
          <a:p>
            <a:pPr marL="628650" indent="-266700">
              <a:buFont typeface="Wingdings" pitchFamily="2" charset="2"/>
              <a:buChar char="q"/>
              <a:tabLst>
                <a:tab pos="628650" algn="l"/>
              </a:tabLst>
            </a:pPr>
            <a:r>
              <a:rPr lang="it-IT" sz="2400" dirty="0"/>
              <a:t> frequentare un corso di formazione per la riqualificazione professionale</a:t>
            </a:r>
          </a:p>
          <a:p>
            <a:pPr indent="19050">
              <a:buFont typeface="Wingdings" pitchFamily="2" charset="2"/>
              <a:buChar char="q"/>
            </a:pPr>
            <a:r>
              <a:rPr lang="it-IT" sz="2400" dirty="0"/>
              <a:t> avviare un percorso per intraprendere l’attività autonoma</a:t>
            </a:r>
          </a:p>
          <a:p>
            <a:endParaRPr lang="it-IT" sz="2400" dirty="0"/>
          </a:p>
          <a:p>
            <a:r>
              <a:rPr lang="it-IT" sz="2400" dirty="0"/>
              <a:t>Dote Unica Lavoro non è un contributo economico</a:t>
            </a:r>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39</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143205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153400" cy="715962"/>
          </a:xfrm>
        </p:spPr>
        <p:txBody>
          <a:bodyPr/>
          <a:lstStyle/>
          <a:p>
            <a:r>
              <a:rPr lang="it-IT" sz="3200" dirty="0"/>
              <a:t>Quali </a:t>
            </a:r>
            <a:r>
              <a:rPr lang="it-IT" sz="3200" dirty="0" smtClean="0"/>
              <a:t>strumenti - indice</a:t>
            </a:r>
            <a:endParaRPr lang="it-IT" sz="3200" dirty="0"/>
          </a:p>
        </p:txBody>
      </p:sp>
      <p:sp>
        <p:nvSpPr>
          <p:cNvPr id="3" name="Segnaposto contenuto 2"/>
          <p:cNvSpPr>
            <a:spLocks noGrp="1"/>
          </p:cNvSpPr>
          <p:nvPr>
            <p:ph idx="1"/>
          </p:nvPr>
        </p:nvSpPr>
        <p:spPr>
          <a:xfrm>
            <a:off x="457200" y="914400"/>
            <a:ext cx="8534400" cy="5334000"/>
          </a:xfrm>
        </p:spPr>
        <p:txBody>
          <a:bodyPr/>
          <a:lstStyle/>
          <a:p>
            <a:pPr lvl="0">
              <a:buFont typeface="+mj-lt"/>
              <a:buAutoNum type="arabicPeriod" startAt="18"/>
            </a:pPr>
            <a:r>
              <a:rPr lang="it-IT" sz="1400" dirty="0" smtClean="0">
                <a:solidFill>
                  <a:schemeClr val="tx1"/>
                </a:solidFill>
              </a:rPr>
              <a:t>Bonus </a:t>
            </a:r>
            <a:r>
              <a:rPr lang="it-IT" sz="1400" dirty="0">
                <a:solidFill>
                  <a:schemeClr val="tx1"/>
                </a:solidFill>
              </a:rPr>
              <a:t>bebè - Articolo 1, commi 248 e 249, legge 27 dicembre 2017, n. 205 </a:t>
            </a:r>
            <a:r>
              <a:rPr lang="it-IT" sz="1400" dirty="0" smtClean="0">
                <a:solidFill>
                  <a:schemeClr val="tx1"/>
                </a:solidFill>
              </a:rPr>
              <a:t>- slide da 156 a 161</a:t>
            </a:r>
            <a:endParaRPr lang="it-IT" sz="1400" dirty="0">
              <a:solidFill>
                <a:schemeClr val="tx1"/>
              </a:solidFill>
            </a:endParaRPr>
          </a:p>
          <a:p>
            <a:pPr lvl="0">
              <a:buFont typeface="+mj-lt"/>
              <a:buAutoNum type="arabicPeriod" startAt="18"/>
            </a:pPr>
            <a:r>
              <a:rPr lang="it-IT" sz="1400" dirty="0">
                <a:solidFill>
                  <a:schemeClr val="tx1"/>
                </a:solidFill>
              </a:rPr>
              <a:t>Bonus mamma domani 2018 - art. 1, </a:t>
            </a:r>
            <a:r>
              <a:rPr lang="it-IT" sz="1400" dirty="0" smtClean="0">
                <a:solidFill>
                  <a:schemeClr val="tx1"/>
                </a:solidFill>
              </a:rPr>
              <a:t>c. </a:t>
            </a:r>
            <a:r>
              <a:rPr lang="it-IT" sz="1400" dirty="0">
                <a:solidFill>
                  <a:schemeClr val="tx1"/>
                </a:solidFill>
              </a:rPr>
              <a:t>353 legge 11 dicembre 2016 n. </a:t>
            </a:r>
            <a:r>
              <a:rPr lang="it-IT" sz="1400" dirty="0" smtClean="0">
                <a:solidFill>
                  <a:schemeClr val="tx1"/>
                </a:solidFill>
              </a:rPr>
              <a:t>232 – slide da 162 a 167</a:t>
            </a:r>
            <a:endParaRPr lang="it-IT" sz="1400" dirty="0">
              <a:solidFill>
                <a:schemeClr val="tx1"/>
              </a:solidFill>
            </a:endParaRPr>
          </a:p>
          <a:p>
            <a:pPr lvl="0">
              <a:buFont typeface="+mj-lt"/>
              <a:buAutoNum type="arabicPeriod" startAt="18"/>
            </a:pPr>
            <a:r>
              <a:rPr lang="it-IT" sz="1400" dirty="0">
                <a:solidFill>
                  <a:schemeClr val="tx1"/>
                </a:solidFill>
              </a:rPr>
              <a:t>Fondo credito nuovi nati – decreto 8 giugno </a:t>
            </a:r>
            <a:r>
              <a:rPr lang="it-IT" sz="1400" dirty="0" smtClean="0">
                <a:solidFill>
                  <a:schemeClr val="tx1"/>
                </a:solidFill>
              </a:rPr>
              <a:t>2017 – slide da 168 a 172</a:t>
            </a:r>
            <a:endParaRPr lang="it-IT" sz="1400" dirty="0">
              <a:solidFill>
                <a:schemeClr val="tx1"/>
              </a:solidFill>
            </a:endParaRPr>
          </a:p>
          <a:p>
            <a:pPr lvl="0">
              <a:buFont typeface="+mj-lt"/>
              <a:buAutoNum type="arabicPeriod" startAt="18"/>
            </a:pPr>
            <a:r>
              <a:rPr lang="it-IT" sz="1400" dirty="0">
                <a:solidFill>
                  <a:schemeClr val="tx1"/>
                </a:solidFill>
              </a:rPr>
              <a:t>Bonus asilo nido - l’articolo 1, comma 355, legge 11 dicembre 2016, n. </a:t>
            </a:r>
            <a:r>
              <a:rPr lang="it-IT" sz="1400" dirty="0" smtClean="0">
                <a:solidFill>
                  <a:schemeClr val="tx1"/>
                </a:solidFill>
              </a:rPr>
              <a:t>232 – slide da 173 a 184</a:t>
            </a:r>
          </a:p>
          <a:p>
            <a:pPr>
              <a:buFont typeface="+mj-lt"/>
              <a:buAutoNum type="arabicPeriod" startAt="18"/>
            </a:pPr>
            <a:r>
              <a:rPr lang="it-IT" sz="1400" dirty="0"/>
              <a:t>Carta acquisti – decreto 16 settembre 2008 </a:t>
            </a:r>
            <a:r>
              <a:rPr lang="it-IT" sz="1400" dirty="0" smtClean="0"/>
              <a:t>– slide da 186 a 196</a:t>
            </a:r>
            <a:endParaRPr lang="it-IT" sz="1400" dirty="0"/>
          </a:p>
          <a:p>
            <a:pPr>
              <a:buFont typeface="+mj-lt"/>
              <a:buAutoNum type="arabicPeriod" startAt="18"/>
            </a:pPr>
            <a:r>
              <a:rPr lang="it-IT" sz="1400" dirty="0"/>
              <a:t>Bonus gas - articolo 46, comma 1-bis, decreto-legge n. </a:t>
            </a:r>
            <a:r>
              <a:rPr lang="it-IT" sz="1400" dirty="0" smtClean="0"/>
              <a:t>248/2007 – slide da 197 a 214</a:t>
            </a:r>
            <a:endParaRPr lang="it-IT" sz="1400" dirty="0"/>
          </a:p>
          <a:p>
            <a:pPr>
              <a:buFont typeface="+mj-lt"/>
              <a:buAutoNum type="arabicPeriod" startAt="18"/>
            </a:pPr>
            <a:r>
              <a:rPr lang="it-IT" sz="1400" dirty="0"/>
              <a:t>Bonus elettrico - decreto </a:t>
            </a:r>
            <a:r>
              <a:rPr lang="it-IT" sz="1400" dirty="0" smtClean="0"/>
              <a:t>Ministro </a:t>
            </a:r>
            <a:r>
              <a:rPr lang="it-IT" sz="1400" dirty="0"/>
              <a:t>dello Sviluppo Economico 28 dicembre </a:t>
            </a:r>
            <a:r>
              <a:rPr lang="it-IT" sz="1400" dirty="0" smtClean="0"/>
              <a:t>2007 – slide da 215 a 221</a:t>
            </a:r>
          </a:p>
          <a:p>
            <a:pPr lvl="0">
              <a:buFont typeface="+mj-lt"/>
              <a:buAutoNum type="arabicPeriod" startAt="18"/>
            </a:pPr>
            <a:r>
              <a:rPr lang="it-IT" sz="1400" dirty="0"/>
              <a:t>Bonus idrico – D.P.C.M. 13 ottobre </a:t>
            </a:r>
            <a:r>
              <a:rPr lang="it-IT" sz="1400" dirty="0" smtClean="0"/>
              <a:t>2016 – slide da 22 a 226</a:t>
            </a:r>
            <a:endParaRPr lang="it-IT" sz="1400" dirty="0"/>
          </a:p>
          <a:p>
            <a:pPr lvl="0">
              <a:buFont typeface="+mj-lt"/>
              <a:buAutoNum type="arabicPeriod" startAt="18"/>
            </a:pPr>
            <a:r>
              <a:rPr lang="it-IT" sz="1400" dirty="0" smtClean="0">
                <a:solidFill>
                  <a:schemeClr val="tx1"/>
                </a:solidFill>
              </a:rPr>
              <a:t>Fondo affitti – slide da 227 a 229</a:t>
            </a:r>
          </a:p>
          <a:p>
            <a:pPr lvl="0">
              <a:buFont typeface="+mj-lt"/>
              <a:buAutoNum type="arabicPeriod" startAt="18"/>
            </a:pPr>
            <a:r>
              <a:rPr lang="it-IT" sz="1400" dirty="0" smtClean="0"/>
              <a:t>Dote scuola – slide da 230 a 234</a:t>
            </a:r>
          </a:p>
          <a:p>
            <a:pPr lvl="0">
              <a:buFont typeface="+mj-lt"/>
              <a:buAutoNum type="arabicPeriod" startAt="18"/>
            </a:pPr>
            <a:r>
              <a:rPr lang="it-IT" sz="1400" dirty="0" smtClean="0">
                <a:solidFill>
                  <a:schemeClr val="tx1"/>
                </a:solidFill>
              </a:rPr>
              <a:t>Dote sport – slide da 235 a 238</a:t>
            </a:r>
          </a:p>
          <a:p>
            <a:pPr lvl="0">
              <a:buFont typeface="+mj-lt"/>
              <a:buAutoNum type="arabicPeriod" startAt="18"/>
            </a:pPr>
            <a:r>
              <a:rPr lang="it-IT" sz="1400" dirty="0" smtClean="0"/>
              <a:t>Contributi economici – slide da 239 a 241</a:t>
            </a:r>
          </a:p>
          <a:p>
            <a:pPr lvl="0">
              <a:buFont typeface="+mj-lt"/>
              <a:buAutoNum type="arabicPeriod" startAt="18"/>
            </a:pPr>
            <a:r>
              <a:rPr lang="it-IT" sz="1400" dirty="0" smtClean="0">
                <a:solidFill>
                  <a:schemeClr val="tx1"/>
                </a:solidFill>
              </a:rPr>
              <a:t>Tessera libera circolazione – slide da 243 a 248</a:t>
            </a:r>
          </a:p>
          <a:p>
            <a:pPr lvl="0">
              <a:buFont typeface="+mj-lt"/>
              <a:buAutoNum type="arabicPeriod" startAt="18"/>
            </a:pPr>
            <a:r>
              <a:rPr lang="it-IT" sz="1400" dirty="0" smtClean="0"/>
              <a:t>Esenzione OSAP – slide da 249 a 251</a:t>
            </a:r>
          </a:p>
          <a:p>
            <a:pPr lvl="0">
              <a:buFont typeface="+mj-lt"/>
              <a:buAutoNum type="arabicPeriod" startAt="18"/>
            </a:pPr>
            <a:r>
              <a:rPr lang="it-IT" sz="1400" dirty="0" smtClean="0">
                <a:solidFill>
                  <a:schemeClr val="tx1"/>
                </a:solidFill>
              </a:rPr>
              <a:t>Riduzione TARI – slide 252</a:t>
            </a:r>
          </a:p>
          <a:p>
            <a:pPr lvl="0">
              <a:buFont typeface="+mj-lt"/>
              <a:buAutoNum type="arabicPeriod" startAt="18"/>
            </a:pPr>
            <a:r>
              <a:rPr lang="it-IT" sz="1400" dirty="0" smtClean="0"/>
              <a:t>Agevolazioni tributarie – slide 253</a:t>
            </a:r>
            <a:endParaRPr lang="it-IT" sz="1400" dirty="0" smtClean="0">
              <a:solidFill>
                <a:schemeClr val="tx1"/>
              </a:solidFill>
            </a:endParaRPr>
          </a:p>
          <a:p>
            <a:pPr lvl="0">
              <a:buFont typeface="+mj-lt"/>
              <a:buAutoNum type="arabicPeriod" startAt="18"/>
            </a:pPr>
            <a:r>
              <a:rPr lang="it-IT" sz="1400" dirty="0" smtClean="0">
                <a:solidFill>
                  <a:schemeClr val="tx1"/>
                </a:solidFill>
              </a:rPr>
              <a:t>Riduzione </a:t>
            </a:r>
            <a:r>
              <a:rPr lang="it-IT" sz="1400" dirty="0">
                <a:solidFill>
                  <a:schemeClr val="tx1"/>
                </a:solidFill>
              </a:rPr>
              <a:t>ed esenzione canone telefonico -  Delibera dell’Autorità per le Garanzie nelle Comunicazioni n. 514/07/CONS</a:t>
            </a:r>
            <a:r>
              <a:rPr lang="it-IT" sz="1400" dirty="0" smtClean="0">
                <a:solidFill>
                  <a:schemeClr val="tx1"/>
                </a:solidFill>
              </a:rPr>
              <a:t>) – slide da 254 a 255</a:t>
            </a:r>
            <a:endParaRPr lang="it-IT" sz="1400" dirty="0">
              <a:solidFill>
                <a:schemeClr val="tx1"/>
              </a:solidFill>
            </a:endParaRPr>
          </a:p>
          <a:p>
            <a:pPr lvl="0">
              <a:buFont typeface="+mj-lt"/>
              <a:buAutoNum type="arabicPeriod" startAt="18"/>
            </a:pPr>
            <a:r>
              <a:rPr lang="it-IT" sz="1400" dirty="0">
                <a:solidFill>
                  <a:schemeClr val="tx1"/>
                </a:solidFill>
              </a:rPr>
              <a:t>Riduzione Canone RAI - L’articolo 1, </a:t>
            </a:r>
            <a:r>
              <a:rPr lang="it-IT" sz="1400" dirty="0" smtClean="0">
                <a:solidFill>
                  <a:schemeClr val="tx1"/>
                </a:solidFill>
              </a:rPr>
              <a:t>c. </a:t>
            </a:r>
            <a:r>
              <a:rPr lang="it-IT" sz="1400" dirty="0">
                <a:solidFill>
                  <a:schemeClr val="tx1"/>
                </a:solidFill>
              </a:rPr>
              <a:t>132, legge 24 dicembre 2007, </a:t>
            </a:r>
            <a:r>
              <a:rPr lang="it-IT" sz="1400" dirty="0" smtClean="0">
                <a:solidFill>
                  <a:schemeClr val="tx1"/>
                </a:solidFill>
              </a:rPr>
              <a:t>n. 244 – slide da 256 a 258</a:t>
            </a:r>
          </a:p>
          <a:p>
            <a:pPr lvl="0">
              <a:buFont typeface="+mj-lt"/>
              <a:buAutoNum type="arabicPeriod" startAt="18"/>
            </a:pPr>
            <a:r>
              <a:rPr lang="it-IT" sz="1400" dirty="0" smtClean="0"/>
              <a:t>Rateizzazione – slide 259 </a:t>
            </a:r>
            <a:r>
              <a:rPr lang="it-IT" sz="1400" dirty="0" smtClean="0"/>
              <a:t>– 261</a:t>
            </a:r>
          </a:p>
          <a:p>
            <a:pPr lvl="0">
              <a:buFont typeface="+mj-lt"/>
              <a:buAutoNum type="arabicPeriod" startAt="18"/>
            </a:pPr>
            <a:r>
              <a:rPr lang="it-IT" sz="1400" dirty="0" smtClean="0">
                <a:solidFill>
                  <a:schemeClr val="tx1"/>
                </a:solidFill>
              </a:rPr>
              <a:t>Conto corrente zero spese e zero imposta bollo – slide 262 - 264</a:t>
            </a:r>
            <a:endParaRPr lang="it-IT" sz="1400" dirty="0" smtClean="0">
              <a:solidFill>
                <a:schemeClr val="tx1"/>
              </a:solidFill>
            </a:endParaRPr>
          </a:p>
          <a:p>
            <a:pPr marL="0" indent="0">
              <a:buNone/>
            </a:pPr>
            <a:endParaRPr lang="it-IT" sz="16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4</a:t>
            </a:fld>
            <a:endParaRPr lang="it-IT"/>
          </a:p>
        </p:txBody>
      </p:sp>
      <p:sp>
        <p:nvSpPr>
          <p:cNvPr id="6" name="Segnaposto piè di pagina 5"/>
          <p:cNvSpPr>
            <a:spLocks noGrp="1"/>
          </p:cNvSpPr>
          <p:nvPr>
            <p:ph type="ftr" sz="quarter" idx="11"/>
          </p:nvPr>
        </p:nvSpPr>
        <p:spPr/>
        <p:txBody>
          <a:bodyPr/>
          <a:lstStyle/>
          <a:p>
            <a:r>
              <a:rPr lang="it-IT" dirty="0" smtClean="0"/>
              <a:t>Ettore Vittorio Uccellini</a:t>
            </a:r>
            <a:endParaRPr lang="it-IT" dirty="0"/>
          </a:p>
        </p:txBody>
      </p:sp>
    </p:spTree>
    <p:extLst>
      <p:ext uri="{BB962C8B-B14F-4D97-AF65-F5344CB8AC3E}">
        <p14:creationId xmlns:p14="http://schemas.microsoft.com/office/powerpoint/2010/main" val="23049078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Beneficiari</a:t>
            </a:r>
          </a:p>
        </p:txBody>
      </p:sp>
      <p:sp>
        <p:nvSpPr>
          <p:cNvPr id="3" name="Segnaposto contenuto 2"/>
          <p:cNvSpPr>
            <a:spLocks noGrp="1"/>
          </p:cNvSpPr>
          <p:nvPr>
            <p:ph idx="1"/>
          </p:nvPr>
        </p:nvSpPr>
        <p:spPr/>
        <p:txBody>
          <a:bodyPr/>
          <a:lstStyle/>
          <a:p>
            <a:r>
              <a:rPr lang="it-IT" sz="2000" dirty="0"/>
              <a:t>giovani disoccupati dai 15 ai 29 anni compiuti, a condizione che abbiano precedentemente concluso o rinunciato ad una dote attivata a valere sull’Avviso Garanzia Giovani. </a:t>
            </a:r>
          </a:p>
          <a:p>
            <a:r>
              <a:rPr lang="it-IT" sz="2000" dirty="0"/>
              <a:t>disoccupati dai 30 anni compiuti in poi, indipendentemente dalla categoria professionale posseduta prima della perdita del lavoro, compresi – ove applicabile – i dirigenti.</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40</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6148338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Requisiti</a:t>
            </a:r>
          </a:p>
        </p:txBody>
      </p:sp>
      <p:sp>
        <p:nvSpPr>
          <p:cNvPr id="3" name="Segnaposto contenuto 2"/>
          <p:cNvSpPr>
            <a:spLocks noGrp="1"/>
          </p:cNvSpPr>
          <p:nvPr>
            <p:ph idx="1"/>
          </p:nvPr>
        </p:nvSpPr>
        <p:spPr/>
        <p:txBody>
          <a:bodyPr/>
          <a:lstStyle/>
          <a:p>
            <a:pPr lvl="0"/>
            <a:r>
              <a:rPr lang="it-IT" sz="2400" dirty="0"/>
              <a:t>Requisiti: residenti o domiciliati in Regione Lombardia</a:t>
            </a:r>
          </a:p>
          <a:p>
            <a:pPr lvl="0"/>
            <a:r>
              <a:rPr lang="it-IT" sz="2400" dirty="0"/>
              <a:t>Iscrizione nelle liste di mobilità</a:t>
            </a:r>
          </a:p>
          <a:p>
            <a:pPr lvl="0"/>
            <a:r>
              <a:rPr lang="it-IT" sz="2400" dirty="0"/>
              <a:t>Percettori di disoccupazione</a:t>
            </a:r>
          </a:p>
          <a:p>
            <a:pPr lvl="0"/>
            <a:r>
              <a:rPr lang="it-IT" sz="2400" dirty="0"/>
              <a:t>Stato di disoccupazione</a:t>
            </a:r>
          </a:p>
          <a:p>
            <a:pPr lvl="0"/>
            <a:r>
              <a:rPr lang="it-IT" sz="2400" dirty="0"/>
              <a:t>Rilascio della Dichiarazione di Immediata Disponibilità e sottoscrizione del Patto di Servizio Personalizzato.</a:t>
            </a:r>
          </a:p>
          <a:p>
            <a:pPr lvl="0"/>
            <a:r>
              <a:rPr lang="it-IT" sz="2400" dirty="0"/>
              <a:t>Limiti I.S.E.E.: nessun limite.</a:t>
            </a:r>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41</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7527321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Modalità</a:t>
            </a:r>
          </a:p>
        </p:txBody>
      </p:sp>
      <p:sp>
        <p:nvSpPr>
          <p:cNvPr id="3" name="Segnaposto contenuto 2"/>
          <p:cNvSpPr>
            <a:spLocks noGrp="1"/>
          </p:cNvSpPr>
          <p:nvPr>
            <p:ph idx="1"/>
          </p:nvPr>
        </p:nvSpPr>
        <p:spPr/>
        <p:txBody>
          <a:bodyPr/>
          <a:lstStyle/>
          <a:p>
            <a:pPr lvl="0"/>
            <a:r>
              <a:rPr lang="it-IT" b="1" dirty="0"/>
              <a:t>Soggetto erogatore: operatore accreditato</a:t>
            </a:r>
            <a:endParaRPr lang="it-IT" dirty="0"/>
          </a:p>
          <a:p>
            <a:pPr lvl="0"/>
            <a:r>
              <a:rPr lang="it-IT" b="1" dirty="0"/>
              <a:t>Importo del beneficio: fino ad un massimo di €. 1.835,00 mensili.</a:t>
            </a:r>
            <a:endParaRPr lang="it-IT" dirty="0"/>
          </a:p>
          <a:p>
            <a:pPr lvl="0"/>
            <a:r>
              <a:rPr lang="it-IT" b="1" dirty="0"/>
              <a:t>Durata: per un massimo di 6 mesi.</a:t>
            </a:r>
            <a:endParaRPr lang="it-IT" dirty="0"/>
          </a:p>
          <a:p>
            <a:pPr lvl="0"/>
            <a:r>
              <a:rPr lang="it-IT" b="1" dirty="0"/>
              <a:t>A chi rivolgersi: Operatori accreditati</a:t>
            </a:r>
            <a:endParaRPr lang="it-IT" dirty="0"/>
          </a:p>
          <a:p>
            <a:pPr lvl="0"/>
            <a:r>
              <a:rPr lang="it-IT" b="1" dirty="0"/>
              <a:t>Come e quando: domanda on line.</a:t>
            </a: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42</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6257311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Modalità</a:t>
            </a:r>
          </a:p>
        </p:txBody>
      </p:sp>
      <p:sp>
        <p:nvSpPr>
          <p:cNvPr id="3" name="Segnaposto contenuto 2"/>
          <p:cNvSpPr>
            <a:spLocks noGrp="1"/>
          </p:cNvSpPr>
          <p:nvPr>
            <p:ph idx="1"/>
          </p:nvPr>
        </p:nvSpPr>
        <p:spPr>
          <a:xfrm>
            <a:off x="457200" y="1600200"/>
            <a:ext cx="8382000" cy="4525963"/>
          </a:xfrm>
        </p:spPr>
        <p:txBody>
          <a:bodyPr/>
          <a:lstStyle/>
          <a:p>
            <a:r>
              <a:rPr lang="it-IT" sz="2000" dirty="0"/>
              <a:t>La Dote Unica Lavoro prevede la possibilità, per la persona, di fruire di servizi funzionali ai fabbisogni di qualificazione e/o inserimento lavorativo fino ad un valore finanziario massimo. Tale valore varia in relazione alla fascia di “</a:t>
            </a:r>
            <a:r>
              <a:rPr lang="it-IT" sz="2000" b="1" dirty="0"/>
              <a:t>intensità d’aiuto” </a:t>
            </a:r>
            <a:r>
              <a:rPr lang="it-IT" sz="2000" dirty="0"/>
              <a:t>cui la persona viene assegnata in base a quattro fattori: </a:t>
            </a:r>
          </a:p>
          <a:p>
            <a:pPr marL="457200" indent="-457200">
              <a:buAutoNum type="alphaLcParenR"/>
            </a:pPr>
            <a:r>
              <a:rPr lang="it-IT" sz="2000" dirty="0"/>
              <a:t>stato occupazionale</a:t>
            </a:r>
          </a:p>
          <a:p>
            <a:pPr marL="457200" indent="-457200">
              <a:buAutoNum type="alphaLcParenR"/>
            </a:pPr>
            <a:r>
              <a:rPr lang="it-IT" sz="2000" dirty="0"/>
              <a:t>titolo di studio, </a:t>
            </a:r>
          </a:p>
          <a:p>
            <a:pPr marL="457200" indent="-457200">
              <a:buAutoNum type="alphaLcParenR"/>
            </a:pPr>
            <a:r>
              <a:rPr lang="it-IT" sz="2000" dirty="0"/>
              <a:t>età </a:t>
            </a:r>
          </a:p>
          <a:p>
            <a:pPr marL="457200" indent="-457200">
              <a:buAutoNum type="alphaLcParenR"/>
            </a:pPr>
            <a:r>
              <a:rPr lang="it-IT" sz="2000" dirty="0"/>
              <a:t>genere. </a:t>
            </a:r>
          </a:p>
          <a:p>
            <a:pPr marL="0" indent="0">
              <a:buNone/>
            </a:pPr>
            <a:r>
              <a:rPr lang="it-IT" sz="2000" dirty="0"/>
              <a:t>Per personalizzare maggiormente l’intensità d’aiuto per destinatari particolarmente svantaggiati, i quattro fattori sono ampliati con l’introduzione dell’indicatore ISEE (non superiore ad €. 18.000,00).</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43</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0934452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Le fasce</a:t>
            </a:r>
          </a:p>
        </p:txBody>
      </p:sp>
      <p:sp>
        <p:nvSpPr>
          <p:cNvPr id="3" name="Segnaposto contenuto 2"/>
          <p:cNvSpPr>
            <a:spLocks noGrp="1"/>
          </p:cNvSpPr>
          <p:nvPr>
            <p:ph idx="1"/>
          </p:nvPr>
        </p:nvSpPr>
        <p:spPr>
          <a:xfrm>
            <a:off x="381000" y="1371600"/>
            <a:ext cx="8458200" cy="4754563"/>
          </a:xfrm>
        </p:spPr>
        <p:txBody>
          <a:bodyPr/>
          <a:lstStyle/>
          <a:p>
            <a:pPr marL="180975" indent="-180975"/>
            <a:r>
              <a:rPr lang="it-IT" sz="1800" b="1" dirty="0"/>
              <a:t>Fascia 1 “bassa intensità di aiuto”: </a:t>
            </a:r>
            <a:r>
              <a:rPr lang="it-IT" sz="1800" dirty="0"/>
              <a:t>persone in grado di ricollocarsi nel mercato del lavoro in autonomia o che richiedono un supporto minimo</a:t>
            </a:r>
          </a:p>
          <a:p>
            <a:pPr marL="180975" indent="-180975"/>
            <a:r>
              <a:rPr lang="it-IT" sz="1800" b="1" dirty="0"/>
              <a:t>Fascia 2 “media intensità di aiuto”: </a:t>
            </a:r>
            <a:r>
              <a:rPr lang="it-IT" sz="1800" dirty="0"/>
              <a:t>persone che necessitano di servizi intensivi per la collocazione o ricollocazione nel mercato del lavoro</a:t>
            </a:r>
          </a:p>
          <a:p>
            <a:pPr marL="180975" indent="-180975"/>
            <a:r>
              <a:rPr lang="it-IT" sz="1800" b="1" dirty="0"/>
              <a:t>Fascia 3 “alta intensità di aiuto”: </a:t>
            </a:r>
            <a:r>
              <a:rPr lang="it-IT" sz="1800" dirty="0"/>
              <a:t>persone che necessitano di servizi intensivi per un periodo medio/lungo e di forte sostegno individuale per la collocazione o ricollocazione nel mercato del lavoro</a:t>
            </a:r>
          </a:p>
          <a:p>
            <a:pPr marL="180975" indent="-180975"/>
            <a:r>
              <a:rPr lang="it-IT" sz="1800" b="1" dirty="0"/>
              <a:t>Fascia 3 Plus “alta intensità d’aiuto – svantaggio”: </a:t>
            </a:r>
            <a:r>
              <a:rPr lang="it-IT" sz="1800" dirty="0"/>
              <a:t>persone con caratteristiche particolarmente deboli del mercato del lavoro che necessitano di servizi di politica attiva intensivi, anche attraverso esperienze lavorative brevi e/o con valenza formativa</a:t>
            </a:r>
          </a:p>
          <a:p>
            <a:pPr marL="180975" indent="-180975"/>
            <a:r>
              <a:rPr lang="it-IT" sz="1800" b="1" dirty="0"/>
              <a:t>Fascia 4 “altro aiuto”: </a:t>
            </a:r>
            <a:r>
              <a:rPr lang="it-IT" sz="1800" dirty="0"/>
              <a:t>persone che necessitano di servizi finalizzati alla riqualificazione professionale e all’occupabilità.</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44</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2505829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4000" dirty="0"/>
              <a:t>Progetto di Inserimento Lavorativo</a:t>
            </a:r>
          </a:p>
        </p:txBody>
      </p:sp>
      <p:sp>
        <p:nvSpPr>
          <p:cNvPr id="3" name="Segnaposto contenuto 2"/>
          <p:cNvSpPr>
            <a:spLocks noGrp="1"/>
          </p:cNvSpPr>
          <p:nvPr>
            <p:ph idx="1"/>
          </p:nvPr>
        </p:nvSpPr>
        <p:spPr/>
        <p:txBody>
          <a:bodyPr/>
          <a:lstStyle/>
          <a:p>
            <a:r>
              <a:rPr lang="it-IT" sz="2400" dirty="0"/>
              <a:t>Il Progetto di inserimento Lavorativo è un’indennità di partecipazione correlata al valore dei servizi a effettivamente fruiti all’interno della Dote Unica Lavoro, </a:t>
            </a:r>
            <a:r>
              <a:rPr lang="it-IT" sz="2400" b="1" dirty="0"/>
              <a:t>fino ad un massimale di €1.800,00 </a:t>
            </a:r>
            <a:r>
              <a:rPr lang="it-IT" sz="2400" dirty="0"/>
              <a:t>in 6 mesi.</a:t>
            </a:r>
          </a:p>
          <a:p>
            <a:r>
              <a:rPr lang="it-IT" sz="2400" dirty="0"/>
              <a:t>La misura è rivolta a soggetti </a:t>
            </a:r>
            <a:r>
              <a:rPr lang="it-IT" sz="2400" b="1" dirty="0"/>
              <a:t>residenti/domiciliati </a:t>
            </a:r>
            <a:r>
              <a:rPr lang="it-IT" sz="2400" dirty="0"/>
              <a:t>in Regione Lombardia che, al momento dell’attivazione della Dote Unica Lavoro in Fascia 3 Plus, siano in possesso di tutti e tre i seguenti requisiti:</a:t>
            </a:r>
          </a:p>
          <a:p>
            <a:pPr indent="19050">
              <a:buFont typeface="Wingdings" pitchFamily="2" charset="2"/>
              <a:buChar char="q"/>
            </a:pPr>
            <a:r>
              <a:rPr lang="it-IT" sz="2400" dirty="0"/>
              <a:t> </a:t>
            </a:r>
            <a:r>
              <a:rPr lang="it-IT" sz="2400" b="1" dirty="0"/>
              <a:t>disoccupati da oltre 36 mesi;</a:t>
            </a:r>
          </a:p>
          <a:p>
            <a:pPr indent="19050">
              <a:buFont typeface="Wingdings" pitchFamily="2" charset="2"/>
              <a:buChar char="q"/>
            </a:pPr>
            <a:r>
              <a:rPr lang="it-IT" sz="2400" dirty="0"/>
              <a:t> </a:t>
            </a:r>
            <a:r>
              <a:rPr lang="it-IT" sz="2400" b="1" dirty="0"/>
              <a:t>non percettori di ammortizzatori sociali;</a:t>
            </a:r>
          </a:p>
          <a:p>
            <a:pPr indent="19050">
              <a:buFont typeface="Wingdings" pitchFamily="2" charset="2"/>
              <a:buChar char="q"/>
            </a:pPr>
            <a:r>
              <a:rPr lang="it-IT" sz="2400" dirty="0"/>
              <a:t> </a:t>
            </a:r>
            <a:r>
              <a:rPr lang="it-IT" sz="2400" b="1" dirty="0"/>
              <a:t>con un ISEE, in corso di validità, fino a €18.000,00.</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45</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5433032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Tirocini extracurriculari</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46</a:t>
            </a:fld>
            <a:endParaRPr lang="it-IT"/>
          </a:p>
        </p:txBody>
      </p:sp>
      <p:pic>
        <p:nvPicPr>
          <p:cNvPr id="9218" name="Picture 2" descr="C:\Users\Ettore\Desktop\tirocini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238250"/>
            <a:ext cx="5334000" cy="43815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9392949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Tirocini extracurriculari</a:t>
            </a:r>
          </a:p>
        </p:txBody>
      </p:sp>
      <p:sp>
        <p:nvSpPr>
          <p:cNvPr id="3" name="Segnaposto contenuto 2"/>
          <p:cNvSpPr>
            <a:spLocks noGrp="1"/>
          </p:cNvSpPr>
          <p:nvPr>
            <p:ph idx="1"/>
          </p:nvPr>
        </p:nvSpPr>
        <p:spPr/>
        <p:txBody>
          <a:bodyPr/>
          <a:lstStyle/>
          <a:p>
            <a:pPr marL="0" indent="0" algn="ctr">
              <a:buNone/>
            </a:pPr>
            <a:r>
              <a:rPr lang="it-IT" dirty="0"/>
              <a:t>Normativa di riferimento</a:t>
            </a:r>
          </a:p>
          <a:p>
            <a:pPr lvl="0"/>
            <a:r>
              <a:rPr lang="it-IT" sz="2000" dirty="0"/>
              <a:t>Legge 28 giugno 2012 n. 92</a:t>
            </a:r>
          </a:p>
          <a:p>
            <a:r>
              <a:rPr lang="it-IT" sz="2000" dirty="0"/>
              <a:t>Atto n. 86 del 25 maggio 2017 Accordo tra il Governo, le Regioni e le Province autonome di Trento e Bolzano, sul documento recante “Linee-guida in materia di tirocini formativi e di orientamento»</a:t>
            </a:r>
          </a:p>
          <a:p>
            <a:r>
              <a:rPr lang="it-IT" sz="2000" dirty="0"/>
              <a:t>Provvedimento regionali di recepimento, ad esempio:</a:t>
            </a:r>
          </a:p>
          <a:p>
            <a:pPr marL="457200" indent="-103188">
              <a:buAutoNum type="alphaLcParenR"/>
            </a:pPr>
            <a:r>
              <a:rPr lang="it-IT" sz="2000" dirty="0"/>
              <a:t>Lombardia – D.G.R. 17 gennaio 2018, n. X/7763</a:t>
            </a:r>
          </a:p>
          <a:p>
            <a:pPr marL="457200" indent="-103188">
              <a:buAutoNum type="alphaLcParenR"/>
            </a:pPr>
            <a:r>
              <a:rPr lang="it-IT" sz="2000" dirty="0"/>
              <a:t>Piemonte – D.G.R. 22 dicembre 2017, n. 85-6277</a:t>
            </a:r>
          </a:p>
          <a:p>
            <a:pPr marL="457200" indent="-103188">
              <a:buAutoNum type="alphaLcParenR"/>
            </a:pPr>
            <a:r>
              <a:rPr lang="it-IT" sz="2000" dirty="0"/>
              <a:t>Veneto – D.G.R. 7 novembre 2017, n. 1816</a:t>
            </a:r>
          </a:p>
          <a:p>
            <a:pPr marL="457200" indent="-103188">
              <a:buAutoNum type="alphaLcParenR"/>
            </a:pPr>
            <a:r>
              <a:rPr lang="it-IT" sz="2000" dirty="0"/>
              <a:t>Liguria – D.G.R. 28 dicembre 2017, n. 1186</a:t>
            </a:r>
          </a:p>
          <a:p>
            <a:pPr marL="457200" indent="-103188">
              <a:buAutoNum type="alphaLcParenR"/>
            </a:pPr>
            <a:r>
              <a:rPr lang="it-IT" sz="2000" dirty="0"/>
              <a:t>Emilia Romagna – Legge 1^ agosto 2005, n. 17</a:t>
            </a:r>
          </a:p>
          <a:p>
            <a:pPr marL="457200" indent="-103188">
              <a:buAutoNum type="alphaLcParenR"/>
            </a:pPr>
            <a:r>
              <a:rPr lang="it-IT" sz="2000" dirty="0"/>
              <a:t> Marche – D.G.R. 11 dicembre 2017, n. 1474</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47</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8772377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 vincoli di spesa per i Comuni</a:t>
            </a:r>
          </a:p>
        </p:txBody>
      </p:sp>
      <p:sp>
        <p:nvSpPr>
          <p:cNvPr id="3" name="Segnaposto contenuto 2"/>
          <p:cNvSpPr>
            <a:spLocks noGrp="1"/>
          </p:cNvSpPr>
          <p:nvPr>
            <p:ph idx="1"/>
          </p:nvPr>
        </p:nvSpPr>
        <p:spPr/>
        <p:txBody>
          <a:bodyPr/>
          <a:lstStyle/>
          <a:p>
            <a:pPr marL="0" indent="0" algn="ctr">
              <a:buNone/>
            </a:pPr>
            <a:r>
              <a:rPr lang="it-IT" sz="2000" dirty="0"/>
              <a:t>Articolo 9, comma 28 del D.L. 78/2010, convertito in L. 122/2010 </a:t>
            </a:r>
          </a:p>
          <a:p>
            <a:pPr marL="0" indent="0">
              <a:buNone/>
            </a:pPr>
            <a:r>
              <a:rPr lang="it-IT" sz="1800" dirty="0"/>
              <a:t>“</a:t>
            </a:r>
            <a:r>
              <a:rPr lang="it-IT" sz="1800" i="1" dirty="0"/>
              <a:t>la spesa per personale relativa a contratti di formazione-lavoro, ad altri rapporti formativi, alla somministrazione di lavoro …non può essere superiore al 50 per cento di quella sostenuta per le rispettive finalità nell'anno 2009.</a:t>
            </a:r>
            <a:r>
              <a:rPr lang="it-IT" sz="1800" dirty="0"/>
              <a:t> </a:t>
            </a:r>
            <a:r>
              <a:rPr lang="it-IT" sz="1800" i="1" dirty="0"/>
              <a:t>I limiti … non si applicano, anche con riferimento ai lavori socialmente utili, ai lavori di pubblica utilità e ai cantieri di lavoro, nel  caso  in  cui  il  costo  del personale sia coperto da  finanziamenti  specifici  aggiuntivi  o  da fondi dell'Unione europea; nell'ipotesi di cofinanziamento, i  limiti medesimi non si applicano con riferimento alla sola quota  finanziata da  altri  soggetti.  Le disposizioni di cui al presente comma costituiscono principi generali ai fini del coordinamento della finanza pubblica ai quali si adeguano le regioni, le province autonome, gli enti locali e gli enti del Servizio sanitario nazionale</a:t>
            </a:r>
            <a:r>
              <a:rPr lang="it-IT" sz="1800" dirty="0"/>
              <a:t>”.</a:t>
            </a:r>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48</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5310725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04800" y="274638"/>
            <a:ext cx="8534400" cy="1143000"/>
          </a:xfrm>
        </p:spPr>
        <p:txBody>
          <a:bodyPr/>
          <a:lstStyle/>
          <a:p>
            <a:r>
              <a:rPr lang="it-IT" sz="4000" dirty="0"/>
              <a:t>Cosa sono i tirocini extracurriculari</a:t>
            </a:r>
          </a:p>
        </p:txBody>
      </p:sp>
      <p:sp>
        <p:nvSpPr>
          <p:cNvPr id="3" name="Segnaposto contenuto 2"/>
          <p:cNvSpPr>
            <a:spLocks noGrp="1"/>
          </p:cNvSpPr>
          <p:nvPr>
            <p:ph idx="1"/>
          </p:nvPr>
        </p:nvSpPr>
        <p:spPr>
          <a:xfrm>
            <a:off x="228600" y="1600200"/>
            <a:ext cx="8763000" cy="4525963"/>
          </a:xfrm>
        </p:spPr>
        <p:txBody>
          <a:bodyPr/>
          <a:lstStyle/>
          <a:p>
            <a:pPr lvl="0"/>
            <a:r>
              <a:rPr lang="it-IT" sz="2200" dirty="0"/>
              <a:t>Il tirocinio è una misura formativa di politica attiva finalizzata a creare un contatto diretto tra un soggetto ospitante e il tirocinante al fine di favorirne l’arricchimento del bagaglio delle conoscenze, l’acquisizione di competenze professionali e l’inserimento o il reinserimento lavorativo.</a:t>
            </a:r>
          </a:p>
          <a:p>
            <a:r>
              <a:rPr lang="it-IT" sz="2200" dirty="0"/>
              <a:t>Il tirocinio consiste in un periodo di orientamento al lavoro e di formazione che non si configura come un rapporto di lavoro.</a:t>
            </a:r>
          </a:p>
          <a:p>
            <a:r>
              <a:rPr lang="it-IT" sz="2200" dirty="0"/>
              <a:t>Il tirocinio si realizza sulla base di un progetto formativo individuale, concordato tra promotore, soggetto ospitante e tirocinante che definisce gli obiettivi formativi da conseguire e le modalità di attuazione</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49</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153910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Atlante degli strumenti</a:t>
            </a:r>
          </a:p>
        </p:txBody>
      </p:sp>
      <p:sp>
        <p:nvSpPr>
          <p:cNvPr id="3" name="Segnaposto contenuto 2"/>
          <p:cNvSpPr>
            <a:spLocks noGrp="1"/>
          </p:cNvSpPr>
          <p:nvPr>
            <p:ph idx="1"/>
          </p:nvPr>
        </p:nvSpPr>
        <p:spPr/>
        <p:txBody>
          <a:bodyPr/>
          <a:lstStyle/>
          <a:p>
            <a:r>
              <a:rPr lang="it-IT" dirty="0">
                <a:solidFill>
                  <a:schemeClr val="tx1"/>
                </a:solidFill>
                <a:latin typeface="+mn-lt"/>
                <a:ea typeface="+mn-ea"/>
                <a:cs typeface="+mn-cs"/>
              </a:rPr>
              <a:t>Risulta, pertanto, necessario conoscere in maniera dettagliata “l’atlante” delle opportunità, di tutti gli strumenti per l’inclusione,  bonus, assegni, indennità messi a disposizione dalla legislazione statale e regionale a favore delle famiglie in situazione di bisogno.</a:t>
            </a:r>
          </a:p>
          <a:p>
            <a:endParaRPr lang="it-IT" dirty="0"/>
          </a:p>
        </p:txBody>
      </p:sp>
      <p:sp>
        <p:nvSpPr>
          <p:cNvPr id="7" name="Segnaposto numero diapositiva 6"/>
          <p:cNvSpPr>
            <a:spLocks noGrp="1"/>
          </p:cNvSpPr>
          <p:nvPr>
            <p:ph type="sldNum" sz="quarter" idx="12"/>
          </p:nvPr>
        </p:nvSpPr>
        <p:spPr/>
        <p:txBody>
          <a:bodyPr/>
          <a:lstStyle/>
          <a:p>
            <a:fld id="{A7581D84-7EF4-411A-95D8-D466E837DBA1}" type="slidenum">
              <a:rPr lang="it-IT" smtClean="0"/>
              <a:pPr/>
              <a:t>5</a:t>
            </a:fld>
            <a:endParaRPr lang="it-IT"/>
          </a:p>
        </p:txBody>
      </p:sp>
      <p:sp>
        <p:nvSpPr>
          <p:cNvPr id="5" name="Segnaposto piè di pagina 4"/>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130546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Beneficiari</a:t>
            </a:r>
          </a:p>
        </p:txBody>
      </p:sp>
      <p:sp>
        <p:nvSpPr>
          <p:cNvPr id="3" name="Segnaposto contenuto 2"/>
          <p:cNvSpPr>
            <a:spLocks noGrp="1"/>
          </p:cNvSpPr>
          <p:nvPr>
            <p:ph idx="1"/>
          </p:nvPr>
        </p:nvSpPr>
        <p:spPr>
          <a:xfrm>
            <a:off x="457200" y="1371600"/>
            <a:ext cx="8382000" cy="4754563"/>
          </a:xfrm>
        </p:spPr>
        <p:txBody>
          <a:bodyPr/>
          <a:lstStyle/>
          <a:p>
            <a:pPr lvl="0"/>
            <a:r>
              <a:rPr lang="it-IT" sz="1800" dirty="0"/>
              <a:t>Persone in stato di disoccupazione</a:t>
            </a:r>
          </a:p>
          <a:p>
            <a:pPr lvl="0"/>
            <a:r>
              <a:rPr lang="it-IT" sz="1800" dirty="0"/>
              <a:t>Lavoratori beneficiari di strumenti di sostegno al reddito in costanza di rapporto di lavoro</a:t>
            </a:r>
          </a:p>
          <a:p>
            <a:pPr lvl="0"/>
            <a:r>
              <a:rPr lang="it-IT" sz="1800" dirty="0"/>
              <a:t>Lavoratori a rischio di disoccupazione</a:t>
            </a:r>
          </a:p>
          <a:p>
            <a:pPr lvl="0"/>
            <a:r>
              <a:rPr lang="it-IT" sz="1800" dirty="0"/>
              <a:t>Soggetti già occupati che siano in cerca di altra occupazione</a:t>
            </a:r>
          </a:p>
          <a:p>
            <a:pPr lvl="0"/>
            <a:r>
              <a:rPr lang="it-IT" sz="1800" dirty="0"/>
              <a:t>Soggetti disabili e svantaggiati </a:t>
            </a:r>
          </a:p>
          <a:p>
            <a:pPr marL="457200" lvl="0" indent="-103188">
              <a:buFont typeface="+mj-lt"/>
              <a:buAutoNum type="alphaLcParenR"/>
            </a:pPr>
            <a:r>
              <a:rPr lang="it-IT" sz="1800" dirty="0"/>
              <a:t> disabili ex art. 1 – comma 1 – legge 68/99</a:t>
            </a:r>
          </a:p>
          <a:p>
            <a:pPr marL="457200" lvl="0" indent="-103188">
              <a:buFont typeface="+mj-lt"/>
              <a:buAutoNum type="alphaLcParenR"/>
            </a:pPr>
            <a:r>
              <a:rPr lang="it-IT" sz="1800" dirty="0"/>
              <a:t> persone svantaggiate ex legge 381/1991</a:t>
            </a:r>
          </a:p>
          <a:p>
            <a:pPr marL="457200" lvl="0" indent="-103188">
              <a:buFont typeface="+mj-lt"/>
              <a:buAutoNum type="alphaLcParenR"/>
            </a:pPr>
            <a:r>
              <a:rPr lang="it-IT" sz="1800" dirty="0"/>
              <a:t> richiedenti protezione internazionale e titolari di status di rifugiato e di protezione sussidiaria</a:t>
            </a:r>
          </a:p>
          <a:p>
            <a:pPr marL="457200" lvl="0" indent="-103188">
              <a:buFont typeface="+mj-lt"/>
              <a:buAutoNum type="alphaLcParenR"/>
            </a:pPr>
            <a:r>
              <a:rPr lang="it-IT" sz="1800" dirty="0"/>
              <a:t> vittime di violenza e di grave sfruttamento da parte di organizzazioni criminali </a:t>
            </a:r>
          </a:p>
          <a:p>
            <a:pPr marL="457200" lvl="0" indent="-103188">
              <a:buFont typeface="+mj-lt"/>
              <a:buAutoNum type="alphaLcParenR"/>
            </a:pPr>
            <a:r>
              <a:rPr lang="it-IT" sz="1800" dirty="0"/>
              <a:t> persone titolari di permesso di soggiorno per motivi umanitari</a:t>
            </a:r>
          </a:p>
          <a:p>
            <a:pPr marL="457200" lvl="0" indent="-103188">
              <a:buFont typeface="+mj-lt"/>
              <a:buAutoNum type="alphaLcParenR"/>
            </a:pPr>
            <a:r>
              <a:rPr lang="it-IT" sz="1800" dirty="0"/>
              <a:t> vittime di tratta</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50</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8822948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 disabili</a:t>
            </a:r>
          </a:p>
        </p:txBody>
      </p:sp>
      <p:sp>
        <p:nvSpPr>
          <p:cNvPr id="3" name="Segnaposto contenuto 2"/>
          <p:cNvSpPr>
            <a:spLocks noGrp="1"/>
          </p:cNvSpPr>
          <p:nvPr>
            <p:ph idx="1"/>
          </p:nvPr>
        </p:nvSpPr>
        <p:spPr/>
        <p:txBody>
          <a:bodyPr/>
          <a:lstStyle/>
          <a:p>
            <a:pPr lvl="0"/>
            <a:r>
              <a:rPr lang="it-IT" sz="2400" dirty="0"/>
              <a:t>Persona riconosciuta come disabile, ai sensi della legislazione nazionale, con riduzione della capacità lavorativa &gt; 45% </a:t>
            </a:r>
          </a:p>
          <a:p>
            <a:pPr lvl="0"/>
            <a:r>
              <a:rPr lang="it-IT" sz="2400" dirty="0"/>
              <a:t>Persone riconosciute quale invalidi del lavoro con invalidità &gt; 33% riconosciuta dall’I.N.A.I.L.</a:t>
            </a:r>
          </a:p>
          <a:p>
            <a:pPr lvl="0"/>
            <a:r>
              <a:rPr lang="it-IT" sz="2400" dirty="0"/>
              <a:t>Persone riconosciute affette da un grave handicap fisico, mentale o psichico, con certificazione.</a:t>
            </a:r>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51</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5631779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Durata tirocini extracurriculari</a:t>
            </a:r>
          </a:p>
        </p:txBody>
      </p:sp>
      <p:sp>
        <p:nvSpPr>
          <p:cNvPr id="3" name="Segnaposto contenuto 2"/>
          <p:cNvSpPr>
            <a:spLocks noGrp="1"/>
          </p:cNvSpPr>
          <p:nvPr>
            <p:ph idx="1"/>
          </p:nvPr>
        </p:nvSpPr>
        <p:spPr/>
        <p:txBody>
          <a:bodyPr/>
          <a:lstStyle/>
          <a:p>
            <a:r>
              <a:rPr lang="it-IT" sz="2400" dirty="0"/>
              <a:t>La durata massima, comprensiva di proroghe e rinnovi non può essere superiore a dodici mesi.</a:t>
            </a:r>
          </a:p>
          <a:p>
            <a:r>
              <a:rPr lang="it-IT" sz="2400" dirty="0"/>
              <a:t>La durata massima per i soggetti disabili può arrivare sino a ventiquattro mesi.</a:t>
            </a:r>
          </a:p>
          <a:p>
            <a:r>
              <a:rPr lang="it-IT" sz="2400" dirty="0"/>
              <a:t>La durata minima non può essere inferiore a due mesi, ad eccezione del tirocinio svolto presso soggetti ospitanti che operano stagionalmente, per i quali la durata minima è ridotta ad un mese.</a:t>
            </a:r>
          </a:p>
          <a:p>
            <a:r>
              <a:rPr lang="it-IT" sz="2400" dirty="0"/>
              <a:t>La durata del tirocinio è indicata nel progetto formativo.</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52</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1904754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Limiti e vincoli</a:t>
            </a:r>
          </a:p>
        </p:txBody>
      </p:sp>
      <p:sp>
        <p:nvSpPr>
          <p:cNvPr id="3" name="Segnaposto contenuto 2"/>
          <p:cNvSpPr>
            <a:spLocks noGrp="1"/>
          </p:cNvSpPr>
          <p:nvPr>
            <p:ph idx="1"/>
          </p:nvPr>
        </p:nvSpPr>
        <p:spPr/>
        <p:txBody>
          <a:bodyPr/>
          <a:lstStyle/>
          <a:p>
            <a:pPr lvl="0"/>
            <a:r>
              <a:rPr lang="it-IT" sz="2000" dirty="0"/>
              <a:t>Il numero di tirocini è attivabile in maniera proporzionale al numero di dipendenti del soggetto ospitante come di seguito riportate:</a:t>
            </a:r>
          </a:p>
          <a:p>
            <a:pPr marL="457200" lvl="0" indent="-457200">
              <a:buFont typeface="+mj-lt"/>
              <a:buAutoNum type="alphaLcParenR"/>
            </a:pPr>
            <a:r>
              <a:rPr lang="it-IT" sz="2000" dirty="0"/>
              <a:t>unità operative con non più di cinque dipendenti a tempo indeterminato: un tirocinante.</a:t>
            </a:r>
          </a:p>
          <a:p>
            <a:pPr marL="457200" lvl="0" indent="-457200">
              <a:buFont typeface="+mj-lt"/>
              <a:buAutoNum type="alphaLcParenR"/>
            </a:pPr>
            <a:r>
              <a:rPr lang="it-IT" sz="2000" dirty="0"/>
              <a:t>unità operative con un numero di dipendenti a tempo indeterminato compresa tra i sei e i venti: non più di due tirocinanti contemporaneamente.</a:t>
            </a:r>
          </a:p>
          <a:p>
            <a:pPr marL="457200" indent="-457200">
              <a:buFont typeface="+mj-lt"/>
              <a:buAutoNum type="alphaLcParenR"/>
            </a:pPr>
            <a:r>
              <a:rPr lang="it-IT" sz="2000" dirty="0"/>
              <a:t>unità operative con ventuno o più di dipendenti a tempo indeterminato: tirocinanti in misura non superiore al dieci per cento dei suddetti dipendenti contemporaneamente.</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53</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0147457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Indennità di partecipazione</a:t>
            </a:r>
          </a:p>
        </p:txBody>
      </p:sp>
      <p:sp>
        <p:nvSpPr>
          <p:cNvPr id="3" name="Segnaposto contenuto 2"/>
          <p:cNvSpPr>
            <a:spLocks noGrp="1"/>
          </p:cNvSpPr>
          <p:nvPr>
            <p:ph idx="1"/>
          </p:nvPr>
        </p:nvSpPr>
        <p:spPr/>
        <p:txBody>
          <a:bodyPr/>
          <a:lstStyle/>
          <a:p>
            <a:r>
              <a:rPr lang="it-IT" sz="2400" dirty="0"/>
              <a:t>È corrisposta al tirocinante un’indennità per un importo non inferiore a 300 euro lordi mensili, anche al fine di evitare un uso distorto dell’istituto.</a:t>
            </a:r>
          </a:p>
          <a:p>
            <a:r>
              <a:rPr lang="it-IT" sz="2400" dirty="0"/>
              <a:t>L’indennità è erogata per intero a fronte di una partecipazione minima del 70% su base mensile.</a:t>
            </a:r>
          </a:p>
          <a:p>
            <a:r>
              <a:rPr lang="it-IT" sz="2400" dirty="0"/>
              <a:t>Nel caso di sospensione del tirocinio non sussiste l’obbligo di corresponsione dell’indennità</a:t>
            </a:r>
            <a:r>
              <a:rPr lang="it-IT" dirty="0"/>
              <a:t>.</a:t>
            </a:r>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54</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240701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Tirocini di Inclusione</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55</a:t>
            </a:fld>
            <a:endParaRPr lang="it-IT"/>
          </a:p>
        </p:txBody>
      </p:sp>
      <p:pic>
        <p:nvPicPr>
          <p:cNvPr id="10242" name="Picture 2" descr="C:\Users\Ettore\Desktop\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408746"/>
            <a:ext cx="6629400" cy="4906328"/>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048011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Tirocini di Inclusione</a:t>
            </a:r>
          </a:p>
        </p:txBody>
      </p:sp>
      <p:sp>
        <p:nvSpPr>
          <p:cNvPr id="3" name="Segnaposto contenuto 2"/>
          <p:cNvSpPr>
            <a:spLocks noGrp="1"/>
          </p:cNvSpPr>
          <p:nvPr>
            <p:ph idx="1"/>
          </p:nvPr>
        </p:nvSpPr>
        <p:spPr>
          <a:xfrm>
            <a:off x="457200" y="1295400"/>
            <a:ext cx="8229600" cy="4830763"/>
          </a:xfrm>
        </p:spPr>
        <p:txBody>
          <a:bodyPr/>
          <a:lstStyle/>
          <a:p>
            <a:pPr marL="0" indent="0" algn="ctr">
              <a:buNone/>
            </a:pPr>
            <a:r>
              <a:rPr lang="it-IT" dirty="0"/>
              <a:t>Normativa di riferimento</a:t>
            </a:r>
          </a:p>
          <a:p>
            <a:r>
              <a:rPr lang="it-IT" sz="2000" dirty="0"/>
              <a:t>Accordo Conferenza Stato Regioni 22 gennaio 2017 n. 7 «Linee-guida per i tirocini di orientamento, formazione e inserimento/reinserimento finalizzati all’inclusione sociale, all’autonomia delle persone e alla riabilitazione»</a:t>
            </a:r>
          </a:p>
          <a:p>
            <a:r>
              <a:rPr lang="it-IT" sz="2000" dirty="0"/>
              <a:t>Provvedimenti regionali di recepimento, ad esempio:</a:t>
            </a:r>
          </a:p>
          <a:p>
            <a:pPr marL="457200" indent="-103188">
              <a:buAutoNum type="alphaLcParenR"/>
            </a:pPr>
            <a:r>
              <a:rPr lang="it-IT" sz="2000" dirty="0"/>
              <a:t>Lombardia - D.G.R. 25 luglio 2016, n. X/5451</a:t>
            </a:r>
          </a:p>
          <a:p>
            <a:pPr marL="457200" indent="-103188">
              <a:buAutoNum type="alphaLcParenR"/>
            </a:pPr>
            <a:r>
              <a:rPr lang="it-IT" sz="2000" dirty="0"/>
              <a:t>Piemonte – D.G.R. 30 novembre 2015, n. 28-2527</a:t>
            </a:r>
          </a:p>
          <a:p>
            <a:pPr marL="457200" indent="-103188">
              <a:buAutoNum type="alphaLcParenR"/>
            </a:pPr>
            <a:r>
              <a:rPr lang="it-IT" sz="2000" dirty="0"/>
              <a:t>Veneto – D.G.R. 9 settembre 2016, n. 1406</a:t>
            </a:r>
          </a:p>
          <a:p>
            <a:pPr marL="457200" indent="-103188">
              <a:buAutoNum type="alphaLcParenR"/>
            </a:pPr>
            <a:r>
              <a:rPr lang="it-IT" sz="2000" dirty="0"/>
              <a:t>Liguria – D.G.R. 7 aprile 2017, n. 283</a:t>
            </a:r>
          </a:p>
          <a:p>
            <a:pPr marL="457200" indent="-103188">
              <a:buFontTx/>
              <a:buAutoNum type="alphaLcParenR"/>
            </a:pPr>
            <a:r>
              <a:rPr lang="it-IT" sz="2000" dirty="0"/>
              <a:t>Emilia Romagna – Legge 1^ agosto 2005, n. 17</a:t>
            </a:r>
          </a:p>
          <a:p>
            <a:pPr marL="457200" indent="-103188">
              <a:buAutoNum type="alphaLcParenR"/>
            </a:pPr>
            <a:r>
              <a:rPr lang="it-IT" sz="2000" dirty="0"/>
              <a:t> Marche – D.G.R. 31 marzo 2016, n. 293</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56</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379332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Cosa sono i tirocini di inclusione</a:t>
            </a:r>
          </a:p>
        </p:txBody>
      </p:sp>
      <p:sp>
        <p:nvSpPr>
          <p:cNvPr id="3" name="Segnaposto contenuto 2"/>
          <p:cNvSpPr>
            <a:spLocks noGrp="1"/>
          </p:cNvSpPr>
          <p:nvPr>
            <p:ph idx="1"/>
          </p:nvPr>
        </p:nvSpPr>
        <p:spPr>
          <a:xfrm>
            <a:off x="304800" y="1600200"/>
            <a:ext cx="8534400" cy="4525963"/>
          </a:xfrm>
        </p:spPr>
        <p:txBody>
          <a:bodyPr/>
          <a:lstStyle/>
          <a:p>
            <a:pPr lvl="0"/>
            <a:r>
              <a:rPr lang="it-IT" sz="2800" b="1" dirty="0"/>
              <a:t>I Tirocini sono finalizzati all’inclusione sociale</a:t>
            </a:r>
            <a:r>
              <a:rPr lang="it-IT" sz="2800" dirty="0"/>
              <a:t>, all’autonomia delle persone e alla riabilitazione in favore delle persone prese in carico dal servizio sociale professionale e/o dai servizi sanitari competenti.</a:t>
            </a:r>
          </a:p>
          <a:p>
            <a:r>
              <a:rPr lang="it-IT" sz="2800" dirty="0"/>
              <a:t>I tirocini prevedono un periodo di inserimento in un contesto lavorativo finalizzato alla inclusione sociale, sulla base di un “progetto personalizzato”</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57</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47907329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Beneficiari</a:t>
            </a:r>
          </a:p>
        </p:txBody>
      </p:sp>
      <p:sp>
        <p:nvSpPr>
          <p:cNvPr id="3" name="Segnaposto contenuto 2"/>
          <p:cNvSpPr>
            <a:spLocks noGrp="1"/>
          </p:cNvSpPr>
          <p:nvPr>
            <p:ph idx="1"/>
          </p:nvPr>
        </p:nvSpPr>
        <p:spPr>
          <a:xfrm>
            <a:off x="457200" y="1600200"/>
            <a:ext cx="8382000" cy="4525963"/>
          </a:xfrm>
        </p:spPr>
        <p:txBody>
          <a:bodyPr/>
          <a:lstStyle/>
          <a:p>
            <a:pPr lvl="0"/>
            <a:r>
              <a:rPr lang="it-IT" sz="2400" dirty="0"/>
              <a:t>Persone prese in carico dal servizio sociale professionale e/o dal servizio sanitario in risposta a bisogni complessi che richiedono interventi personalizzati di valutazione, consulenza, orientamento, attivazione di prestazioni sociali e di interventi in rete con altre risorse del pubblico e del privato.</a:t>
            </a:r>
          </a:p>
          <a:p>
            <a:r>
              <a:rPr lang="it-IT" sz="2400" dirty="0"/>
              <a:t>L’intervento è finalizzato all’inclusione sociale: sono ammessi a partecipare ai tirocini solo ed esclusivamente persone con residue capacità relazionali e lavorative</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58</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2447597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Durata</a:t>
            </a:r>
          </a:p>
        </p:txBody>
      </p:sp>
      <p:sp>
        <p:nvSpPr>
          <p:cNvPr id="3" name="Segnaposto contenuto 2"/>
          <p:cNvSpPr>
            <a:spLocks noGrp="1"/>
          </p:cNvSpPr>
          <p:nvPr>
            <p:ph idx="1"/>
          </p:nvPr>
        </p:nvSpPr>
        <p:spPr/>
        <p:txBody>
          <a:bodyPr/>
          <a:lstStyle/>
          <a:p>
            <a:pPr lvl="0"/>
            <a:r>
              <a:rPr lang="it-IT" b="1" dirty="0"/>
              <a:t>Non superiore a ventiquattro mesi</a:t>
            </a:r>
            <a:r>
              <a:rPr lang="it-IT" dirty="0"/>
              <a:t>.</a:t>
            </a:r>
          </a:p>
          <a:p>
            <a:r>
              <a:rPr lang="it-IT" dirty="0"/>
              <a:t>Il </a:t>
            </a:r>
            <a:r>
              <a:rPr lang="it-IT" b="1" dirty="0"/>
              <a:t>tirocinio può essere ripetuto o prorogato</a:t>
            </a:r>
            <a:r>
              <a:rPr lang="it-IT" dirty="0"/>
              <a:t> solo in seguito ad attestazione da parte del servizio sociale pubblico che ha in carico la persona.</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59</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858588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Inclusione sociale</a:t>
            </a:r>
          </a:p>
        </p:txBody>
      </p:sp>
      <p:sp>
        <p:nvSpPr>
          <p:cNvPr id="3" name="Segnaposto contenuto 2"/>
          <p:cNvSpPr>
            <a:spLocks noGrp="1"/>
          </p:cNvSpPr>
          <p:nvPr>
            <p:ph idx="1"/>
          </p:nvPr>
        </p:nvSpPr>
        <p:spPr/>
        <p:txBody>
          <a:bodyPr/>
          <a:lstStyle/>
          <a:p>
            <a:pPr lvl="0"/>
            <a:r>
              <a:rPr lang="it-IT" sz="2000" dirty="0"/>
              <a:t>Il concetto di “</a:t>
            </a:r>
            <a:r>
              <a:rPr lang="it-IT" sz="2000" b="1" dirty="0"/>
              <a:t>inclusione sociale</a:t>
            </a:r>
            <a:r>
              <a:rPr lang="it-IT" sz="2000" dirty="0"/>
              <a:t>” fa riferimento all’accesso di tutti i cittadini alle risorse di base, ai servizi sociali, al mercato del lavoro e ai diritti necessari “per partecipare pienamente alla vita economica, sociale e culturale, e per godere di un tenore di vita e di un benessere, considerati normali nella società in cui vivono”. </a:t>
            </a:r>
          </a:p>
          <a:p>
            <a:r>
              <a:rPr lang="it-IT" sz="2000" dirty="0"/>
              <a:t>Tra tali dimensioni c’è anche il “reddito”, la cui mancanza o inadeguatezza determina lo stato di “</a:t>
            </a:r>
            <a:r>
              <a:rPr lang="it-IT" sz="2000" b="1" dirty="0"/>
              <a:t>povertà</a:t>
            </a:r>
            <a:r>
              <a:rPr lang="it-IT" sz="2000" dirty="0"/>
              <a:t>” quale condizione del nucleo familiare la cui situazione economica non permette di disporre dell’insieme di beni e servizi necessari a condurre un livello di vita dignitoso. </a:t>
            </a:r>
          </a:p>
          <a:p>
            <a:pPr marL="0" indent="0" algn="ctr">
              <a:buNone/>
            </a:pPr>
            <a:r>
              <a:rPr lang="it-IT" sz="2000" dirty="0"/>
              <a:t>(</a:t>
            </a:r>
            <a:r>
              <a:rPr lang="it-IT" sz="2000" i="1" dirty="0"/>
              <a:t>Raccomandazione UE 2017/761 della Commissione del 26 aprile 2017 sul pilastro europeo dei diritti sociali)</a:t>
            </a:r>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6</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06226799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Attivazione</a:t>
            </a:r>
          </a:p>
        </p:txBody>
      </p:sp>
      <p:sp>
        <p:nvSpPr>
          <p:cNvPr id="3" name="Segnaposto contenuto 2"/>
          <p:cNvSpPr>
            <a:spLocks noGrp="1"/>
          </p:cNvSpPr>
          <p:nvPr>
            <p:ph idx="1"/>
          </p:nvPr>
        </p:nvSpPr>
        <p:spPr/>
        <p:txBody>
          <a:bodyPr/>
          <a:lstStyle/>
          <a:p>
            <a:r>
              <a:rPr lang="it-IT" dirty="0"/>
              <a:t>Attivazione di </a:t>
            </a:r>
            <a:r>
              <a:rPr lang="it-IT" b="1" dirty="0"/>
              <a:t>progetto personalizzato</a:t>
            </a:r>
            <a:r>
              <a:rPr lang="it-IT" dirty="0"/>
              <a:t>.</a:t>
            </a:r>
          </a:p>
          <a:p>
            <a:pPr lvl="0"/>
            <a:r>
              <a:rPr lang="it-IT" dirty="0"/>
              <a:t>I tirocini di inclusione sono esclusi dai limiti previsti per i tirocini formativi (numero massimo di tirocini attivabili proporzionali al numero di dipendenti del soggetto ospitante)</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60</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84346369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Indennità di partecipazione</a:t>
            </a:r>
          </a:p>
        </p:txBody>
      </p:sp>
      <p:sp>
        <p:nvSpPr>
          <p:cNvPr id="3" name="Segnaposto contenuto 2"/>
          <p:cNvSpPr>
            <a:spLocks noGrp="1"/>
          </p:cNvSpPr>
          <p:nvPr>
            <p:ph idx="1"/>
          </p:nvPr>
        </p:nvSpPr>
        <p:spPr/>
        <p:txBody>
          <a:bodyPr/>
          <a:lstStyle/>
          <a:p>
            <a:r>
              <a:rPr lang="it-IT" dirty="0"/>
              <a:t>E’ corrisposta al tirocinante un’indennità che costituisce un sostegno di natura economica finalizzata all’inclusione sociale, all’autonomia delle persone, alla riabilitazione indicata nel progetto personalizzato. </a:t>
            </a:r>
          </a:p>
          <a:p>
            <a:r>
              <a:rPr lang="it-IT" dirty="0"/>
              <a:t>Non è prevista un’indennità minima.</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61</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37669471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Procedura tirocini inclusione</a:t>
            </a:r>
          </a:p>
        </p:txBody>
      </p:sp>
      <p:sp>
        <p:nvSpPr>
          <p:cNvPr id="3" name="Segnaposto contenuto 2"/>
          <p:cNvSpPr>
            <a:spLocks noGrp="1"/>
          </p:cNvSpPr>
          <p:nvPr>
            <p:ph idx="1"/>
          </p:nvPr>
        </p:nvSpPr>
        <p:spPr/>
        <p:txBody>
          <a:bodyPr/>
          <a:lstStyle/>
          <a:p>
            <a:r>
              <a:rPr lang="it-IT" sz="2000" dirty="0"/>
              <a:t>Predisposizione linee guida, con riferimento alla normativa regionale vigente</a:t>
            </a:r>
          </a:p>
          <a:p>
            <a:pPr lvl="0"/>
            <a:r>
              <a:rPr lang="it-IT" sz="2000" dirty="0"/>
              <a:t>avviso pubblico di manifestazione di interesse per la costituzione di specifico elenco di soggetti del Terzo Settore e di altri soggetti pubblici e privati disponibili ad accogliere persone in carico ai servizi sociali per lo svolgimento di attività occupazionali. I soggetti interessati dovranno specificare il numero delle persone accoglibili e le attività da svolgere. L’elenco potrà essere aggiornato periodicamente  a seguito di nuove adesioni, dopo una prima scadenza iniziale per la presentazione di istanze. Sottoscrizione di accordo quadro.</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62</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35980040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Procedura tirocini inclusione</a:t>
            </a:r>
          </a:p>
        </p:txBody>
      </p:sp>
      <p:sp>
        <p:nvSpPr>
          <p:cNvPr id="3" name="Segnaposto contenuto 2"/>
          <p:cNvSpPr>
            <a:spLocks noGrp="1"/>
          </p:cNvSpPr>
          <p:nvPr>
            <p:ph idx="1"/>
          </p:nvPr>
        </p:nvSpPr>
        <p:spPr>
          <a:xfrm>
            <a:off x="457200" y="1371600"/>
            <a:ext cx="8229600" cy="4754563"/>
          </a:xfrm>
        </p:spPr>
        <p:txBody>
          <a:bodyPr/>
          <a:lstStyle/>
          <a:p>
            <a:pPr lvl="0"/>
            <a:r>
              <a:rPr lang="it-IT" sz="2000" dirty="0"/>
              <a:t>i servizi sociali predispongono, in accordo con le persone e/o i nuclei interessati, uno specifico progetto di intervento, con l’individuazione delle attività e del soggetto ospitante, scelto nell’elenco; per le persone in carico ad altri servizi specialistici (CPS, NOA, Sert, ecc.) saranno considerate le indicazioni degli stessi servizi</a:t>
            </a:r>
          </a:p>
          <a:p>
            <a:pPr lvl="0"/>
            <a:r>
              <a:rPr lang="it-IT" sz="2000" dirty="0"/>
              <a:t>sottoscrizione di convenzione tra Comune e soggetto ospitante, secondo lo schema regionale</a:t>
            </a:r>
          </a:p>
          <a:p>
            <a:pPr lvl="0"/>
            <a:r>
              <a:rPr lang="it-IT" sz="2000" dirty="0"/>
              <a:t>sottoscrizione di progetto tra Comune, soggetto ospitante e persona interessata al tirocinio di inclusione</a:t>
            </a:r>
          </a:p>
          <a:p>
            <a:pPr lvl="0"/>
            <a:r>
              <a:rPr lang="it-IT" sz="2000" dirty="0"/>
              <a:t>monitoraggio del progetto, secondo gli accordi</a:t>
            </a:r>
          </a:p>
          <a:p>
            <a:pPr lvl="0"/>
            <a:r>
              <a:rPr lang="it-IT" sz="2000" dirty="0"/>
              <a:t>eventuale modifica del progetto</a:t>
            </a:r>
          </a:p>
          <a:p>
            <a:pPr lvl="0"/>
            <a:r>
              <a:rPr lang="it-IT" sz="2000" dirty="0"/>
              <a:t>somministrazione della customer sia alla persona coinvolta sia alla organizzazione ospitante</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63</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11437839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Atlante degli strumenti</a:t>
            </a:r>
          </a:p>
        </p:txBody>
      </p:sp>
      <p:sp>
        <p:nvSpPr>
          <p:cNvPr id="3" name="Segnaposto contenuto 2"/>
          <p:cNvSpPr>
            <a:spLocks noGrp="1"/>
          </p:cNvSpPr>
          <p:nvPr>
            <p:ph idx="1"/>
          </p:nvPr>
        </p:nvSpPr>
        <p:spPr/>
        <p:txBody>
          <a:bodyPr/>
          <a:lstStyle/>
          <a:p>
            <a:pPr marL="0" indent="0" algn="ctr">
              <a:buNone/>
            </a:pPr>
            <a:r>
              <a:rPr lang="it-IT" sz="4400" b="1" dirty="0"/>
              <a:t>Percorsi di inclusione sociale</a:t>
            </a:r>
          </a:p>
          <a:p>
            <a:pPr marL="0" indent="0" algn="ctr">
              <a:buNone/>
            </a:pPr>
            <a:endParaRPr lang="it-IT" sz="4400" b="1"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64</a:t>
            </a:fld>
            <a:endParaRPr lang="it-IT"/>
          </a:p>
        </p:txBody>
      </p:sp>
      <p:pic>
        <p:nvPicPr>
          <p:cNvPr id="2050" name="Picture 2" descr="C:\Users\Ettore\Desktop\InclusioneInclusio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590800"/>
            <a:ext cx="6664654" cy="34290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1088807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Contratto lavoro occasionale</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65</a:t>
            </a:fld>
            <a:endParaRPr lang="it-IT"/>
          </a:p>
        </p:txBody>
      </p:sp>
      <p:pic>
        <p:nvPicPr>
          <p:cNvPr id="11266" name="Picture 2" descr="C:\Users\Ettore\Desktop\1507220756212.jpg--lavoro_occasionale__altro_che_voucher__ora_i__contratti_sono__blindati_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125" y="1524000"/>
            <a:ext cx="6381750" cy="381000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6147553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Contratto lavoro occasionale</a:t>
            </a:r>
          </a:p>
        </p:txBody>
      </p:sp>
      <p:sp>
        <p:nvSpPr>
          <p:cNvPr id="3" name="Segnaposto contenuto 2"/>
          <p:cNvSpPr>
            <a:spLocks noGrp="1"/>
          </p:cNvSpPr>
          <p:nvPr>
            <p:ph idx="1"/>
          </p:nvPr>
        </p:nvSpPr>
        <p:spPr>
          <a:xfrm>
            <a:off x="457200" y="1600200"/>
            <a:ext cx="8382000" cy="4525963"/>
          </a:xfrm>
        </p:spPr>
        <p:txBody>
          <a:bodyPr/>
          <a:lstStyle/>
          <a:p>
            <a:pPr marL="0" indent="0" algn="ctr">
              <a:buNone/>
            </a:pPr>
            <a:r>
              <a:rPr lang="it-IT" sz="2200" dirty="0"/>
              <a:t>Normativa di riferimento: </a:t>
            </a:r>
          </a:p>
          <a:p>
            <a:r>
              <a:rPr lang="it-IT" sz="2200" dirty="0"/>
              <a:t>art. 54-bis D.L. 24 aprile 2017, n. 50, convertito dalla legge 21 giugno 2017, n. 96</a:t>
            </a:r>
          </a:p>
          <a:p>
            <a:r>
              <a:rPr lang="it-IT" sz="2200" dirty="0"/>
              <a:t>Circolare I.N.P.S. 5 luglio 2017 n. 107</a:t>
            </a:r>
          </a:p>
          <a:p>
            <a:r>
              <a:rPr lang="it-IT" sz="2200" dirty="0"/>
              <a:t>Messaggio I.N.P.S. 31 luglio 2017 n. 3177</a:t>
            </a:r>
          </a:p>
          <a:p>
            <a:r>
              <a:rPr lang="it-IT" sz="2200" dirty="0"/>
              <a:t>Risoluzione Agenzia Entrate 81/e del 3 luglio 2017</a:t>
            </a:r>
          </a:p>
          <a:p>
            <a:pPr marL="0" indent="0" algn="ctr">
              <a:buNone/>
            </a:pPr>
            <a:r>
              <a:rPr lang="it-IT" sz="2200" dirty="0"/>
              <a:t>Link</a:t>
            </a:r>
          </a:p>
          <a:p>
            <a:pPr marL="0" indent="0">
              <a:buNone/>
            </a:pPr>
            <a:r>
              <a:rPr lang="it-IT" sz="2200" dirty="0">
                <a:hlinkClick r:id="rId2"/>
              </a:rPr>
              <a:t>https://www.inps.it/nuovoportaleinps/default.aspx?itemdir=51100</a:t>
            </a:r>
            <a:r>
              <a:rPr lang="it-IT" sz="2200" dirty="0"/>
              <a:t> </a:t>
            </a:r>
          </a:p>
          <a:p>
            <a:pPr marL="0" indent="0" algn="ctr">
              <a:buNone/>
            </a:pPr>
            <a:r>
              <a:rPr lang="it-IT" sz="2200" dirty="0"/>
              <a:t>Link per accesso al servizio </a:t>
            </a:r>
          </a:p>
          <a:p>
            <a:pPr marL="0" indent="0">
              <a:buNone/>
            </a:pPr>
            <a:r>
              <a:rPr lang="it-IT" sz="2200" dirty="0">
                <a:hlinkClick r:id="rId3"/>
              </a:rPr>
              <a:t>https://servizi2.inps.it/servizi/LAcc/Views/CommittentiAziende/AziendaLogin.aspx</a:t>
            </a:r>
            <a:r>
              <a:rPr lang="it-IT" sz="2200" dirty="0"/>
              <a:t> </a:t>
            </a:r>
          </a:p>
        </p:txBody>
      </p:sp>
      <p:sp>
        <p:nvSpPr>
          <p:cNvPr id="7" name="Segnaposto numero diapositiva 6"/>
          <p:cNvSpPr>
            <a:spLocks noGrp="1"/>
          </p:cNvSpPr>
          <p:nvPr>
            <p:ph type="sldNum" sz="quarter" idx="12"/>
          </p:nvPr>
        </p:nvSpPr>
        <p:spPr/>
        <p:txBody>
          <a:bodyPr/>
          <a:lstStyle/>
          <a:p>
            <a:fld id="{A7581D84-7EF4-411A-95D8-D466E837DBA1}" type="slidenum">
              <a:rPr lang="it-IT" smtClean="0"/>
              <a:pPr/>
              <a:t>66</a:t>
            </a:fld>
            <a:endParaRPr lang="it-IT"/>
          </a:p>
        </p:txBody>
      </p:sp>
      <p:sp>
        <p:nvSpPr>
          <p:cNvPr id="5" name="Segnaposto piè di pagina 4"/>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26521721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t>Cosa sono le prestazioni di lavoro occasionale</a:t>
            </a:r>
          </a:p>
        </p:txBody>
      </p:sp>
      <p:sp>
        <p:nvSpPr>
          <p:cNvPr id="3" name="Segnaposto contenuto 2"/>
          <p:cNvSpPr>
            <a:spLocks noGrp="1"/>
          </p:cNvSpPr>
          <p:nvPr>
            <p:ph idx="1"/>
          </p:nvPr>
        </p:nvSpPr>
        <p:spPr>
          <a:xfrm>
            <a:off x="457200" y="1600200"/>
            <a:ext cx="8458200" cy="4525963"/>
          </a:xfrm>
        </p:spPr>
        <p:txBody>
          <a:bodyPr/>
          <a:lstStyle/>
          <a:p>
            <a:r>
              <a:rPr lang="it-IT" sz="2000" dirty="0"/>
              <a:t>Sono strumenti che possono essere utilizzati dai soggetti che vogliono intraprendere </a:t>
            </a:r>
            <a:r>
              <a:rPr lang="it-IT" sz="2000" b="1" dirty="0"/>
              <a:t>attività lavorative </a:t>
            </a:r>
            <a:r>
              <a:rPr lang="it-IT" sz="2000" dirty="0"/>
              <a:t>in modo sporadico e saltuario.</a:t>
            </a:r>
          </a:p>
          <a:p>
            <a:r>
              <a:rPr lang="it-IT" sz="2000" dirty="0"/>
              <a:t>Gli utilizzatori possono acquisire prestazioni di lavoro attraverso </a:t>
            </a:r>
            <a:r>
              <a:rPr lang="it-IT" sz="2000" b="1" dirty="0"/>
              <a:t>contratti di prestazioni occasionali</a:t>
            </a:r>
            <a:r>
              <a:rPr lang="it-IT" sz="2000" dirty="0"/>
              <a:t>.</a:t>
            </a:r>
          </a:p>
          <a:p>
            <a:r>
              <a:rPr lang="it-IT" sz="2000" dirty="0"/>
              <a:t>Il </a:t>
            </a:r>
            <a:r>
              <a:rPr lang="it-IT" sz="2000" b="1" dirty="0"/>
              <a:t>contratto di prestazioni occasionali </a:t>
            </a:r>
            <a:r>
              <a:rPr lang="it-IT" sz="2000" dirty="0"/>
              <a:t>è rivolto a professionisti, lavoratori autonomi, imprenditori, associazioni, fondazioni e altri enti di natura privata, </a:t>
            </a:r>
            <a:r>
              <a:rPr lang="it-IT" sz="2000" b="1" dirty="0"/>
              <a:t>pubbliche amministrazioni</a:t>
            </a:r>
            <a:r>
              <a:rPr lang="it-IT" sz="2000" dirty="0"/>
              <a:t>. </a:t>
            </a:r>
          </a:p>
          <a:p>
            <a:r>
              <a:rPr lang="it-IT" sz="2000" dirty="0"/>
              <a:t>Sono quindi compresi, a titolo esemplificativo, tutti i datori di lavoro </a:t>
            </a:r>
            <a:r>
              <a:rPr lang="it-IT" sz="2000" b="1" dirty="0"/>
              <a:t>con non più di cinque dipendenti a tempo indeterminato</a:t>
            </a:r>
            <a:r>
              <a:rPr lang="it-IT" sz="2000" dirty="0"/>
              <a:t>, le </a:t>
            </a:r>
            <a:r>
              <a:rPr lang="it-IT" sz="2000" b="1" dirty="0"/>
              <a:t>ONLUS </a:t>
            </a:r>
            <a:r>
              <a:rPr lang="it-IT" sz="2000" dirty="0"/>
              <a:t>e le </a:t>
            </a:r>
            <a:r>
              <a:rPr lang="it-IT" sz="2000" b="1" dirty="0"/>
              <a:t>associazioni</a:t>
            </a:r>
            <a:r>
              <a:rPr lang="it-IT" sz="2000" dirty="0"/>
              <a:t>.</a:t>
            </a:r>
          </a:p>
          <a:p>
            <a:r>
              <a:rPr lang="it-IT" sz="2000" b="1" dirty="0"/>
              <a:t>Il limite dei 5 (cinque) dipendenti non si applica alle Pubbliche Amministrazioni</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67</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94630410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Vincoli di utilizzo</a:t>
            </a:r>
          </a:p>
        </p:txBody>
      </p:sp>
      <p:sp>
        <p:nvSpPr>
          <p:cNvPr id="3" name="Segnaposto contenuto 2"/>
          <p:cNvSpPr>
            <a:spLocks noGrp="1"/>
          </p:cNvSpPr>
          <p:nvPr>
            <p:ph idx="1"/>
          </p:nvPr>
        </p:nvSpPr>
        <p:spPr/>
        <p:txBody>
          <a:bodyPr/>
          <a:lstStyle/>
          <a:p>
            <a:r>
              <a:rPr lang="it-IT" sz="2000" dirty="0"/>
              <a:t>Vincoli previsti dalla vigente disciplina in materia di contenimento delle spese di personale.</a:t>
            </a:r>
          </a:p>
          <a:p>
            <a:r>
              <a:rPr lang="it-IT" sz="2000" dirty="0"/>
              <a:t>Il contratto di lavoro occasionale può essere utilizzato dalla P.A. esclusivamente per esigenze temporanee o eccezionali:</a:t>
            </a:r>
          </a:p>
          <a:p>
            <a:pPr marL="628650" indent="-274638">
              <a:buFont typeface="+mj-lt"/>
              <a:buAutoNum type="alphaLcParenR"/>
            </a:pPr>
            <a:r>
              <a:rPr lang="it-IT" sz="2000" dirty="0"/>
              <a:t>progetti speciali rivolti a specifiche categorie di soggetti in stato di povertà, di disabilità, di detenzione, di tossicodipendenza o che fruiscono di ammortizzatori sociali</a:t>
            </a:r>
          </a:p>
          <a:p>
            <a:pPr marL="628650" indent="-274638">
              <a:buFont typeface="+mj-lt"/>
              <a:buAutoNum type="alphaLcParenR"/>
            </a:pPr>
            <a:r>
              <a:rPr lang="it-IT" sz="2000" dirty="0"/>
              <a:t>attività di solidarietà, in collaborazione con altri enti pubblici o associazioni di volontariato</a:t>
            </a:r>
          </a:p>
          <a:p>
            <a:pPr marL="628650" indent="-274638">
              <a:buFont typeface="+mj-lt"/>
              <a:buAutoNum type="alphaLcParenR"/>
            </a:pPr>
            <a:r>
              <a:rPr lang="it-IT" sz="2000" dirty="0"/>
              <a:t>organizzazione di manifestazioni sociali, sportive, culturali o caritative</a:t>
            </a:r>
          </a:p>
          <a:p>
            <a:pPr marL="628650" indent="-274638">
              <a:buFont typeface="+mj-lt"/>
              <a:buAutoNum type="alphaLcParenR"/>
            </a:pPr>
            <a:r>
              <a:rPr lang="it-IT" sz="2000" dirty="0"/>
              <a:t>svolgimento di lavori di emergenza correlati a calamità o eventi naturali improvvisi</a:t>
            </a:r>
          </a:p>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68</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55660263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Limiti economici</a:t>
            </a:r>
          </a:p>
        </p:txBody>
      </p:sp>
      <p:sp>
        <p:nvSpPr>
          <p:cNvPr id="3" name="Segnaposto contenuto 2"/>
          <p:cNvSpPr>
            <a:spLocks noGrp="1"/>
          </p:cNvSpPr>
          <p:nvPr>
            <p:ph idx="1"/>
          </p:nvPr>
        </p:nvSpPr>
        <p:spPr>
          <a:xfrm>
            <a:off x="457200" y="1600200"/>
            <a:ext cx="8534400" cy="4525963"/>
          </a:xfrm>
        </p:spPr>
        <p:txBody>
          <a:bodyPr/>
          <a:lstStyle/>
          <a:p>
            <a:pPr marL="0" indent="0">
              <a:buNone/>
            </a:pPr>
            <a:r>
              <a:rPr lang="it-IT" sz="2000" dirty="0"/>
              <a:t>Il Contratto è soggetto ai seguenti </a:t>
            </a:r>
            <a:r>
              <a:rPr lang="it-IT" sz="2000" b="1" dirty="0"/>
              <a:t>limiti economici</a:t>
            </a:r>
            <a:r>
              <a:rPr lang="it-IT" sz="2000" dirty="0"/>
              <a:t>, riferiti all’</a:t>
            </a:r>
            <a:r>
              <a:rPr lang="it-IT" sz="2000" b="1" dirty="0"/>
              <a:t>anno civile</a:t>
            </a:r>
            <a:r>
              <a:rPr lang="it-IT" sz="2000" dirty="0"/>
              <a:t> di svolgimento della prestazione e ai compensi percepiti dai prestatori, al netto di contributi, premi assicurativi e costi di gestione:</a:t>
            </a:r>
          </a:p>
          <a:p>
            <a:pPr>
              <a:buFont typeface="Wingdings" pitchFamily="2" charset="2"/>
              <a:buChar char="Ø"/>
            </a:pPr>
            <a:r>
              <a:rPr lang="it-IT" sz="2000" b="1" dirty="0"/>
              <a:t>ciascun lavoratore</a:t>
            </a:r>
            <a:r>
              <a:rPr lang="it-IT" sz="2000" dirty="0"/>
              <a:t> non può percepire più di </a:t>
            </a:r>
            <a:r>
              <a:rPr lang="it-IT" sz="2000" b="1" dirty="0"/>
              <a:t>5.000 €.</a:t>
            </a:r>
            <a:r>
              <a:rPr lang="it-IT" sz="2000" dirty="0"/>
              <a:t>, e non più di </a:t>
            </a:r>
            <a:r>
              <a:rPr lang="it-IT" sz="2000" b="1" dirty="0"/>
              <a:t>2.500 €.</a:t>
            </a:r>
            <a:r>
              <a:rPr lang="it-IT" sz="2000" dirty="0"/>
              <a:t> , </a:t>
            </a:r>
            <a:r>
              <a:rPr lang="it-IT" sz="2000" b="1" dirty="0"/>
              <a:t>equivalenti a un massimo di 280 ore</a:t>
            </a:r>
            <a:r>
              <a:rPr lang="it-IT" sz="2000" dirty="0"/>
              <a:t>, per le prestazioni effettuate a favore del </a:t>
            </a:r>
            <a:r>
              <a:rPr lang="it-IT" sz="2000" b="1" dirty="0"/>
              <a:t>medesimo  datore</a:t>
            </a:r>
            <a:r>
              <a:rPr lang="it-IT" sz="2000" dirty="0"/>
              <a:t> di </a:t>
            </a:r>
            <a:r>
              <a:rPr lang="it-IT" sz="2000" b="1" dirty="0"/>
              <a:t>lavoro</a:t>
            </a:r>
          </a:p>
          <a:p>
            <a:pPr>
              <a:buFont typeface="Wingdings" pitchFamily="2" charset="2"/>
              <a:buChar char="Ø"/>
            </a:pPr>
            <a:r>
              <a:rPr lang="it-IT" sz="2000" b="1" dirty="0"/>
              <a:t>ciascun datore</a:t>
            </a:r>
            <a:r>
              <a:rPr lang="it-IT" sz="2000" dirty="0"/>
              <a:t> di </a:t>
            </a:r>
            <a:r>
              <a:rPr lang="it-IT" sz="2000" b="1" dirty="0"/>
              <a:t>lavoro</a:t>
            </a:r>
            <a:r>
              <a:rPr lang="it-IT" sz="2000" dirty="0"/>
              <a:t> può ricorrere a più prestazioni di lavoro occasionale e a diversi prestatori purché i compensi per le attività lavorative non superino i </a:t>
            </a:r>
            <a:r>
              <a:rPr lang="it-IT" sz="2000" b="1" dirty="0"/>
              <a:t>5.000 €. e 2.500 €. per singolo prestatore</a:t>
            </a:r>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69</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313101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Progetto assistenziale</a:t>
            </a:r>
          </a:p>
        </p:txBody>
      </p:sp>
      <p:sp>
        <p:nvSpPr>
          <p:cNvPr id="3" name="Segnaposto contenuto 2"/>
          <p:cNvSpPr>
            <a:spLocks noGrp="1"/>
          </p:cNvSpPr>
          <p:nvPr>
            <p:ph idx="1"/>
          </p:nvPr>
        </p:nvSpPr>
        <p:spPr/>
        <p:txBody>
          <a:bodyPr/>
          <a:lstStyle/>
          <a:p>
            <a:r>
              <a:rPr lang="it-IT" sz="2400" dirty="0"/>
              <a:t>Percorso di aiuto sociale finalizzato al superamento o alla riduzione della situazione di bisogno e formalizzato attraverso specifico contratto sociale, rappresentato da una relazione e proposta scritta da parte dell’assistente sociale referente. Il progetto individuale costituisce presupposto necessario per l’erogazione di interventi e/o contributi a carattere continuativo o periodico. Nel progetto/contratto sono evidenziati i rispettivi impegni, con l’evidenza che il loro mancato rispetto costituisce interruzione dell’intervento.</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7</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64662066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Riduzione dei limiti economici</a:t>
            </a:r>
          </a:p>
        </p:txBody>
      </p:sp>
      <p:sp>
        <p:nvSpPr>
          <p:cNvPr id="3" name="Segnaposto contenuto 2"/>
          <p:cNvSpPr>
            <a:spLocks noGrp="1"/>
          </p:cNvSpPr>
          <p:nvPr>
            <p:ph idx="1"/>
          </p:nvPr>
        </p:nvSpPr>
        <p:spPr>
          <a:xfrm>
            <a:off x="457200" y="1600200"/>
            <a:ext cx="8382000" cy="4525963"/>
          </a:xfrm>
        </p:spPr>
        <p:txBody>
          <a:bodyPr/>
          <a:lstStyle/>
          <a:p>
            <a:pPr marL="0" indent="0">
              <a:buNone/>
            </a:pPr>
            <a:r>
              <a:rPr lang="it-IT" sz="2000" dirty="0"/>
              <a:t>In presenza di determinate categorie di prestatori di lavoro</a:t>
            </a:r>
            <a:r>
              <a:rPr lang="it-IT" sz="2000" b="1" dirty="0"/>
              <a:t> possibilità di computare nella misura del 75% </a:t>
            </a:r>
            <a:r>
              <a:rPr lang="it-IT" sz="2000" dirty="0"/>
              <a:t>i compensi erogati ai fini del rispetto del limite economico dei 5000 euro totali considerati con riferimento alla totalità dei prestatori.</a:t>
            </a:r>
          </a:p>
          <a:p>
            <a:pPr marL="457200" indent="-457200">
              <a:buFont typeface="+mj-lt"/>
              <a:buAutoNum type="alphaLcParenR"/>
            </a:pPr>
            <a:r>
              <a:rPr lang="it-IT" sz="2000" dirty="0"/>
              <a:t>titolari di pensione di vecchiaia o di invalidità; </a:t>
            </a:r>
          </a:p>
          <a:p>
            <a:pPr marL="457200" indent="-457200">
              <a:buFont typeface="+mj-lt"/>
              <a:buAutoNum type="alphaLcParenR"/>
            </a:pPr>
            <a:r>
              <a:rPr lang="it-IT" sz="2000" dirty="0"/>
              <a:t>giovani con meno di venticinque anni di età, se regolarmente iscritti a un ciclo di studi presso un istituto scolastico di qualsiasi ordine e grado o a un ciclo di studi presso l'università</a:t>
            </a:r>
          </a:p>
          <a:p>
            <a:pPr marL="457200" indent="-457200">
              <a:buFont typeface="+mj-lt"/>
              <a:buAutoNum type="alphaLcParenR"/>
            </a:pPr>
            <a:r>
              <a:rPr lang="it-IT" sz="2000" dirty="0"/>
              <a:t>persone disoccupate, ai sensi dell'articolo 19 del decreto legislativo 14 settembre 2015, n. 150</a:t>
            </a:r>
          </a:p>
          <a:p>
            <a:pPr marL="457200" indent="-457200">
              <a:buFont typeface="+mj-lt"/>
              <a:buAutoNum type="alphaLcParenR"/>
            </a:pPr>
            <a:r>
              <a:rPr lang="it-IT" sz="2000" b="1" dirty="0"/>
              <a:t>percettori di prestazioni integrative del salario, di reddito di inclusione (REI) ovvero di altre prestazioni di sostegno del reddito</a:t>
            </a:r>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70</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36845922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Compenso orario</a:t>
            </a:r>
          </a:p>
        </p:txBody>
      </p:sp>
      <p:sp>
        <p:nvSpPr>
          <p:cNvPr id="3" name="Segnaposto contenuto 2"/>
          <p:cNvSpPr>
            <a:spLocks noGrp="1"/>
          </p:cNvSpPr>
          <p:nvPr>
            <p:ph idx="1"/>
          </p:nvPr>
        </p:nvSpPr>
        <p:spPr>
          <a:xfrm>
            <a:off x="457200" y="1447800"/>
            <a:ext cx="8229600" cy="4678363"/>
          </a:xfrm>
        </p:spPr>
        <p:txBody>
          <a:bodyPr/>
          <a:lstStyle/>
          <a:p>
            <a:r>
              <a:rPr lang="it-IT" sz="2000" dirty="0"/>
              <a:t>La misura del compenso orario è liberamente fissata dalle parti, nel rispetto del limite minimo fissato dalla legge, pari a € 9,00 per ogni ora di prestazione lavorativa.</a:t>
            </a:r>
          </a:p>
          <a:p>
            <a:r>
              <a:rPr lang="it-IT" sz="2000" dirty="0"/>
              <a:t>L’importo del compenso giornaliero non può essere inferiore alla misura minima fissata per la remunerazione di quattro ore lavorative, pari a € 36,00, </a:t>
            </a:r>
            <a:r>
              <a:rPr lang="it-IT" sz="2000" u="sng" dirty="0"/>
              <a:t>anche qualora la durata effettiva della prestazione lavorativa giornaliera sia inferiore a quattro ore</a:t>
            </a:r>
            <a:r>
              <a:rPr lang="it-IT" sz="2000" dirty="0"/>
              <a:t>. In altre parole, ad un soggetto che presti da un’ora fino a 4 ore di lavoro occasionale in un giorno deve essere sempre riconosciuto un compenso di 36 euro. </a:t>
            </a:r>
          </a:p>
          <a:p>
            <a:r>
              <a:rPr lang="it-IT" sz="2000" dirty="0"/>
              <a:t>La misura del compenso delle ore successive è liberamente fissata dalle parti, purché nel rispetto della predetta misura minima di retribuzione oraria, stabilita dalla legge in € 9,00.</a:t>
            </a:r>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71</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0102325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Oneri a carico utilizzatore</a:t>
            </a:r>
          </a:p>
        </p:txBody>
      </p:sp>
      <p:sp>
        <p:nvSpPr>
          <p:cNvPr id="3" name="Segnaposto contenuto 2"/>
          <p:cNvSpPr>
            <a:spLocks noGrp="1"/>
          </p:cNvSpPr>
          <p:nvPr>
            <p:ph idx="1"/>
          </p:nvPr>
        </p:nvSpPr>
        <p:spPr>
          <a:xfrm>
            <a:off x="457200" y="1371600"/>
            <a:ext cx="8458200" cy="4754563"/>
          </a:xfrm>
        </p:spPr>
        <p:txBody>
          <a:bodyPr/>
          <a:lstStyle/>
          <a:p>
            <a:pPr marL="0" indent="0">
              <a:buNone/>
            </a:pPr>
            <a:r>
              <a:rPr lang="it-IT" sz="2000" dirty="0"/>
              <a:t>Al compenso si applicano i seguenti oneri a carico dell’utilizzatore:</a:t>
            </a:r>
          </a:p>
          <a:p>
            <a:pPr lvl="0"/>
            <a:r>
              <a:rPr lang="it-IT" sz="2000" dirty="0"/>
              <a:t>contribuzione IVS alla Gestione separata INPS: 33%</a:t>
            </a:r>
          </a:p>
          <a:p>
            <a:pPr lvl="0"/>
            <a:r>
              <a:rPr lang="it-IT" sz="2000" dirty="0"/>
              <a:t>premio assicurativo INAIL: 3,5 %.</a:t>
            </a:r>
          </a:p>
          <a:p>
            <a:pPr marL="0" indent="0">
              <a:buNone/>
            </a:pPr>
            <a:r>
              <a:rPr lang="it-IT" sz="2000" dirty="0"/>
              <a:t>In relazione al compenso minimo orario di € 9,00, la misura dei predetti oneri è pari a € 2,97 (INPS - IVS), € 0,32 (INAIL).</a:t>
            </a:r>
          </a:p>
          <a:p>
            <a:r>
              <a:rPr lang="it-IT" sz="2000" b="1" u="sng" dirty="0"/>
              <a:t>Sui versamenti complessivi</a:t>
            </a:r>
            <a:r>
              <a:rPr lang="it-IT" sz="2000" dirty="0"/>
              <a:t> effettuati dall’utilizzatore sono dovuti gli oneri di gestione nella misura dell’1,0 %.</a:t>
            </a:r>
          </a:p>
          <a:p>
            <a:r>
              <a:rPr lang="it-IT" sz="2000" dirty="0"/>
              <a:t>Ai fini della individuazione del </a:t>
            </a:r>
            <a:r>
              <a:rPr lang="it-IT" sz="2000" b="1" dirty="0"/>
              <a:t>costo complessivo</a:t>
            </a:r>
            <a:r>
              <a:rPr lang="it-IT" sz="2000" dirty="0"/>
              <a:t>, </a:t>
            </a:r>
            <a:r>
              <a:rPr lang="it-IT" sz="2000" u="sng" dirty="0"/>
              <a:t>gli importi relativi ai predetti oneri contributivi e di gestione si sommano alla misura del compenso</a:t>
            </a:r>
            <a:r>
              <a:rPr lang="it-IT" sz="2000" dirty="0"/>
              <a:t>. </a:t>
            </a:r>
          </a:p>
          <a:p>
            <a:r>
              <a:rPr lang="it-IT" sz="2000" dirty="0"/>
              <a:t>Esempio: prestazione lavorativa fino alle 4 ore - Costo complessivo per l’utilizzatore è di </a:t>
            </a:r>
            <a:r>
              <a:rPr lang="it-IT" sz="2000" u="sng" dirty="0"/>
              <a:t>€ 49,63</a:t>
            </a:r>
            <a:r>
              <a:rPr lang="it-IT" sz="2000" dirty="0"/>
              <a:t> (€ 36 di compenso, € 11,88 contribuzione IVS, € 1,26 di premio INAIL e € 0,49 di spese gestione).</a:t>
            </a:r>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72</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73961295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Lavori pubblica utilità</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73</a:t>
            </a:fld>
            <a:endParaRPr lang="it-IT"/>
          </a:p>
        </p:txBody>
      </p:sp>
      <p:pic>
        <p:nvPicPr>
          <p:cNvPr id="12290" name="Picture 2" descr="C:\Users\Ettore\Desktop\lavoro-di-pubblica-utilit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752600"/>
            <a:ext cx="7588936" cy="428625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195304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Normativa di riferimento</a:t>
            </a:r>
          </a:p>
        </p:txBody>
      </p:sp>
      <p:sp>
        <p:nvSpPr>
          <p:cNvPr id="3" name="Segnaposto contenuto 2"/>
          <p:cNvSpPr>
            <a:spLocks noGrp="1"/>
          </p:cNvSpPr>
          <p:nvPr>
            <p:ph idx="1"/>
          </p:nvPr>
        </p:nvSpPr>
        <p:spPr>
          <a:xfrm>
            <a:off x="381000" y="1143000"/>
            <a:ext cx="8686800" cy="5105400"/>
          </a:xfrm>
        </p:spPr>
        <p:txBody>
          <a:bodyPr/>
          <a:lstStyle/>
          <a:p>
            <a:pPr marL="180975" indent="-180975"/>
            <a:r>
              <a:rPr lang="it-IT" sz="1500" dirty="0"/>
              <a:t>D.P.R. 9 ottobre 1990, n. 309 «Testo unico delle leggi in materia di disciplina degli stupefacenti e sostanze psicotrope, prevenzione, cura e riabilitazione dei relativi stati di tossicodipendenza»</a:t>
            </a:r>
          </a:p>
          <a:p>
            <a:pPr marL="180975" indent="-180975"/>
            <a:r>
              <a:rPr lang="it-IT" sz="1500" dirty="0"/>
              <a:t>D. Lgs. 28 agosto 2000, n. 274 «Disposizioni sulle competenza penale del giudice di pace» – articolo 54 </a:t>
            </a:r>
          </a:p>
          <a:p>
            <a:pPr marL="180975" indent="-180975"/>
            <a:r>
              <a:rPr lang="it-IT" sz="1500" dirty="0"/>
              <a:t>D. Lgs. 30 aprile 1992, n. 285 «Nuovo codice della strada» - Artt. 186 – 187</a:t>
            </a:r>
          </a:p>
          <a:p>
            <a:pPr marL="180975" indent="-180975"/>
            <a:r>
              <a:rPr lang="it-IT" sz="1500" dirty="0"/>
              <a:t>Decreto 26 marzo 2001 «Norme per la determinazione delle modalità di svolgimento del lavoro di pubblica utilità applicato in base all’art. 54, c. 6 del d. lgs. 274/2000</a:t>
            </a:r>
          </a:p>
          <a:p>
            <a:pPr marL="180975" indent="-180975"/>
            <a:r>
              <a:rPr lang="it-IT" sz="1500" dirty="0"/>
              <a:t>Articolo 168 bis C.P.</a:t>
            </a:r>
            <a:r>
              <a:rPr lang="it-IT" sz="1500" b="1" dirty="0"/>
              <a:t> «</a:t>
            </a:r>
            <a:r>
              <a:rPr lang="it-IT" sz="1500" dirty="0"/>
              <a:t>Sospensione procedimento con messa alla prova dell'imputato»</a:t>
            </a:r>
          </a:p>
          <a:p>
            <a:pPr marL="180975" indent="-180975"/>
            <a:r>
              <a:rPr lang="it-IT" sz="1500" dirty="0"/>
              <a:t>Legge 28 aprile 2014, n. 67 «Deleghe al Governo in materia di pene detentive non carcerarie e di riforma del sistema sanzionatorio. Disposizioni in materia di sospensione del procedimento con messa alla prova e nei confronti degli irreperibili»</a:t>
            </a:r>
          </a:p>
          <a:p>
            <a:pPr marL="180975" indent="-180975"/>
            <a:r>
              <a:rPr lang="it-IT" sz="1500" dirty="0"/>
              <a:t>Circolare 11 aprile 2011 – Lavoro di pubblica utilità. Ulteriori disposizioni</a:t>
            </a:r>
          </a:p>
          <a:p>
            <a:pPr marL="180975" indent="-180975"/>
            <a:r>
              <a:rPr lang="it-IT" sz="1500" dirty="0"/>
              <a:t>Circolare 20 agosto 2012 – Protocollo d’intesa tra Dipartimento dell’Amministrazione Penitenziale e A.N.C.I. per la promozione di attività di utilità comune e del lavoro di pubblica utilità da parte di soggetti detenuti in favore della comunità locale – 20 giugno 2012</a:t>
            </a:r>
          </a:p>
          <a:p>
            <a:pPr marL="180975" indent="-180975"/>
            <a:r>
              <a:rPr lang="it-IT" sz="1500" dirty="0"/>
              <a:t>Sito di riferimento: </a:t>
            </a:r>
            <a:r>
              <a:rPr lang="it-IT" sz="1500" dirty="0">
                <a:hlinkClick r:id="rId2"/>
              </a:rPr>
              <a:t>https://www.giustizia.it/giustizia/it/mg_2_3_1_3.page</a:t>
            </a:r>
            <a:r>
              <a:rPr lang="it-IT" sz="1500" dirty="0"/>
              <a:t> </a:t>
            </a:r>
          </a:p>
          <a:p>
            <a:pPr marL="180975" indent="-180975"/>
            <a:r>
              <a:rPr lang="it-IT" sz="1500" dirty="0"/>
              <a:t>Per accordi e protocolli: </a:t>
            </a:r>
            <a:r>
              <a:rPr lang="it-IT" sz="1500" dirty="0">
                <a:hlinkClick r:id="rId3"/>
              </a:rPr>
              <a:t>https://www.giustizia.it/giustizia/it/mg_1_7.page?facetNode_1=0_2&amp;facetNode_2=0_2_2&amp;selectedNode=0_2_2_7</a:t>
            </a:r>
            <a:endParaRPr lang="it-IT" sz="1500" dirty="0"/>
          </a:p>
          <a:p>
            <a:pPr marL="180975" indent="-180975"/>
            <a:endParaRPr lang="it-IT" sz="1600" dirty="0"/>
          </a:p>
          <a:p>
            <a:endParaRPr lang="it-IT" sz="1800" dirty="0"/>
          </a:p>
          <a:p>
            <a:endParaRPr lang="it-IT" sz="1800" dirty="0"/>
          </a:p>
          <a:p>
            <a:endParaRPr lang="it-IT" sz="1800" dirty="0"/>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74</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99621062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Cosa sono</a:t>
            </a:r>
          </a:p>
        </p:txBody>
      </p:sp>
      <p:sp>
        <p:nvSpPr>
          <p:cNvPr id="3" name="Segnaposto contenuto 2"/>
          <p:cNvSpPr>
            <a:spLocks noGrp="1"/>
          </p:cNvSpPr>
          <p:nvPr>
            <p:ph idx="1"/>
          </p:nvPr>
        </p:nvSpPr>
        <p:spPr>
          <a:xfrm>
            <a:off x="457200" y="1295400"/>
            <a:ext cx="8229600" cy="4830763"/>
          </a:xfrm>
        </p:spPr>
        <p:txBody>
          <a:bodyPr/>
          <a:lstStyle/>
          <a:p>
            <a:r>
              <a:rPr lang="it-IT" sz="2000" dirty="0"/>
              <a:t>Il LPU consiste nella prestazione di </a:t>
            </a:r>
            <a:r>
              <a:rPr lang="it-IT" sz="2000" b="1" dirty="0"/>
              <a:t>un’attività non retribuita </a:t>
            </a:r>
            <a:r>
              <a:rPr lang="it-IT" sz="2000" dirty="0"/>
              <a:t>(non possono essere erogati compensi alle persone coinvolte) a favore della collettività da svolgere presso lo Stato, le Regioni, le Province, i Comuni o presso enti e organizzazioni di assistenza sociale o volontariato.</a:t>
            </a:r>
            <a:br>
              <a:rPr lang="it-IT" sz="2000" dirty="0"/>
            </a:br>
            <a:r>
              <a:rPr lang="it-IT" sz="2000" dirty="0"/>
              <a:t>La prestazione di lavoro, ai sensi del decreto ministeriale 26 marzo 2001, viene svolta a favore di:</a:t>
            </a:r>
          </a:p>
          <a:p>
            <a:pPr marL="457200" indent="-95250">
              <a:buFont typeface="+mj-lt"/>
              <a:buAutoNum type="alphaLcParenR"/>
            </a:pPr>
            <a:r>
              <a:rPr lang="it-IT" sz="2000" dirty="0"/>
              <a:t> persone affette da HIV</a:t>
            </a:r>
          </a:p>
          <a:p>
            <a:pPr marL="457200" indent="-95250">
              <a:buFont typeface="+mj-lt"/>
              <a:buAutoNum type="alphaLcParenR"/>
            </a:pPr>
            <a:r>
              <a:rPr lang="it-IT" sz="2000" dirty="0"/>
              <a:t> portatori di handicap, malati, anziani, minori, </a:t>
            </a:r>
          </a:p>
          <a:p>
            <a:pPr marL="457200" indent="-95250">
              <a:buFont typeface="+mj-lt"/>
              <a:buAutoNum type="alphaLcParenR"/>
            </a:pPr>
            <a:r>
              <a:rPr lang="it-IT" sz="2000" dirty="0"/>
              <a:t> ex detenuti </a:t>
            </a:r>
          </a:p>
          <a:p>
            <a:pPr marL="457200" indent="-95250">
              <a:buFont typeface="+mj-lt"/>
              <a:buAutoNum type="alphaLcParenR"/>
            </a:pPr>
            <a:r>
              <a:rPr lang="it-IT" sz="2000" dirty="0"/>
              <a:t> extracomunitari;  </a:t>
            </a:r>
            <a:r>
              <a:rPr lang="it-IT" sz="2000" i="1" dirty="0"/>
              <a:t>oppure</a:t>
            </a:r>
          </a:p>
          <a:p>
            <a:pPr marL="457200" indent="-95250">
              <a:buFont typeface="+mj-lt"/>
              <a:buAutoNum type="alphaLcParenR"/>
            </a:pPr>
            <a:r>
              <a:rPr lang="it-IT" sz="2000" dirty="0"/>
              <a:t> nel settore della protezione civile, della tutela del patrimonio pubblico e ambientale o in altre attività pertinenti alla specifica professionalità del condannato.</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75</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70487918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Le convenzioni</a:t>
            </a:r>
          </a:p>
        </p:txBody>
      </p:sp>
      <p:sp>
        <p:nvSpPr>
          <p:cNvPr id="3" name="Segnaposto contenuto 2"/>
          <p:cNvSpPr>
            <a:spLocks noGrp="1"/>
          </p:cNvSpPr>
          <p:nvPr>
            <p:ph idx="1"/>
          </p:nvPr>
        </p:nvSpPr>
        <p:spPr/>
        <p:txBody>
          <a:bodyPr/>
          <a:lstStyle/>
          <a:p>
            <a:pPr marL="0" indent="0">
              <a:buNone/>
            </a:pPr>
            <a:r>
              <a:rPr lang="it-IT" sz="2000" dirty="0"/>
              <a:t>L’attività viene svolta presso gli Enti che hanno sottoscritto con il Ministro, o con i Presidenti dei Tribunali delegati, le convenzioni previste dall’art. 1 comma 1 del D.M. 26 marzo 2001, che disciplinano:</a:t>
            </a:r>
          </a:p>
          <a:p>
            <a:pPr marL="457200" indent="-457200">
              <a:buFont typeface="+mj-lt"/>
              <a:buAutoNum type="alphaLcParenR"/>
            </a:pPr>
            <a:r>
              <a:rPr lang="it-IT" sz="2000" dirty="0"/>
              <a:t>le modalità di svolgimento del lavoro</a:t>
            </a:r>
          </a:p>
          <a:p>
            <a:pPr marL="457200" indent="-457200">
              <a:buFont typeface="+mj-lt"/>
              <a:buAutoNum type="alphaLcParenR"/>
            </a:pPr>
            <a:r>
              <a:rPr lang="it-IT" sz="2000" dirty="0"/>
              <a:t>la sede di impiego</a:t>
            </a:r>
          </a:p>
          <a:p>
            <a:pPr marL="457200" indent="-457200">
              <a:buFont typeface="+mj-lt"/>
              <a:buAutoNum type="alphaLcParenR"/>
            </a:pPr>
            <a:r>
              <a:rPr lang="it-IT" sz="2000" dirty="0"/>
              <a:t>il numero massimo di lavoratori impiegabili contemporaneamente presso la sede</a:t>
            </a:r>
          </a:p>
          <a:p>
            <a:pPr marL="457200" indent="-457200">
              <a:buFont typeface="+mj-lt"/>
              <a:buAutoNum type="alphaLcParenR"/>
            </a:pPr>
            <a:r>
              <a:rPr lang="it-IT" sz="2000" dirty="0"/>
              <a:t>orario di lavoro previsto, il numero di giorni lavorativi per settimana ed il giorno di riposo</a:t>
            </a:r>
          </a:p>
          <a:p>
            <a:pPr marL="457200" indent="-457200">
              <a:buFont typeface="+mj-lt"/>
              <a:buAutoNum type="alphaLcParenR"/>
            </a:pPr>
            <a:r>
              <a:rPr lang="it-IT" sz="2000" dirty="0"/>
              <a:t>le mansioni prevalenti</a:t>
            </a:r>
          </a:p>
          <a:p>
            <a:pPr marL="457200" indent="-457200">
              <a:buFont typeface="+mj-lt"/>
              <a:buAutoNum type="alphaLcParenR"/>
            </a:pPr>
            <a:r>
              <a:rPr lang="it-IT" sz="2000" dirty="0"/>
              <a:t>le modalità di raccordo con le autorità incaricate di svolgere le attività di verifica e le modalità di copertura assicurativa, che sono a carico del soggetto ospitante.</a:t>
            </a:r>
          </a:p>
          <a:p>
            <a:pPr marL="0" indent="0">
              <a:buNone/>
            </a:pPr>
            <a:endParaRPr lang="it-IT" sz="24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76</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52829942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Situazioni e persone coinvolte</a:t>
            </a:r>
          </a:p>
        </p:txBody>
      </p:sp>
      <p:sp>
        <p:nvSpPr>
          <p:cNvPr id="3" name="Segnaposto contenuto 2"/>
          <p:cNvSpPr>
            <a:spLocks noGrp="1"/>
          </p:cNvSpPr>
          <p:nvPr>
            <p:ph idx="1"/>
          </p:nvPr>
        </p:nvSpPr>
        <p:spPr>
          <a:xfrm>
            <a:off x="457200" y="1447800"/>
            <a:ext cx="8229600" cy="4678363"/>
          </a:xfrm>
        </p:spPr>
        <p:txBody>
          <a:bodyPr/>
          <a:lstStyle/>
          <a:p>
            <a:r>
              <a:rPr lang="it-IT" sz="1800" dirty="0"/>
              <a:t>Nei casi di violazione del Codice della strada, previsti all’art. 186 comma 9-bis e art. 187 comma 8-bis del d.lgs.285/1992;</a:t>
            </a:r>
          </a:p>
          <a:p>
            <a:r>
              <a:rPr lang="it-IT" sz="1800" dirty="0"/>
              <a:t>Nei casi di violazione della legge sugli stupefacenti, ai sensi dell’art. 73 comma 5 bis del D.P.R. 9 ottobre 1990 n. 309;</a:t>
            </a:r>
          </a:p>
          <a:p>
            <a:r>
              <a:rPr lang="it-IT" sz="1800" dirty="0"/>
              <a:t>Come obbligo dell’imputato in stato di sospensione del processo e messa alla prova, ai sensi dell’art. 168 - bis del codice penale, introdotto dalla legge 28 aprile 2014 n, 67;</a:t>
            </a:r>
          </a:p>
          <a:p>
            <a:r>
              <a:rPr lang="it-IT" sz="1800" dirty="0"/>
              <a:t>come obbligo del condannato ammesso alla sospensione condizionale della pena, ai sensi dell’art. 165 codice penale e art. 18 - bis delle Disposizioni di coordinamento e transitorie del codice penale</a:t>
            </a:r>
          </a:p>
          <a:p>
            <a:r>
              <a:rPr lang="it-IT" sz="1800" dirty="0"/>
              <a:t>modalità di attuazione del programma di trattamento del detenuto ammesso al lavoro all'esterno ai sensi dell’art. 21, comma 4 - ter dell’ordinamento penitenziario introdotto dal decreto legge 1 luglio 2013, n. 78, convertito nella legge n. 94/2014</a:t>
            </a:r>
          </a:p>
          <a:p>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77</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88143757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Revoca</a:t>
            </a:r>
          </a:p>
        </p:txBody>
      </p:sp>
      <p:sp>
        <p:nvSpPr>
          <p:cNvPr id="3" name="Segnaposto contenuto 2"/>
          <p:cNvSpPr>
            <a:spLocks noGrp="1"/>
          </p:cNvSpPr>
          <p:nvPr>
            <p:ph idx="1"/>
          </p:nvPr>
        </p:nvSpPr>
        <p:spPr/>
        <p:txBody>
          <a:bodyPr/>
          <a:lstStyle/>
          <a:p>
            <a:pPr marL="0" indent="0">
              <a:buNone/>
            </a:pPr>
            <a:r>
              <a:rPr lang="it-IT" sz="2000" dirty="0"/>
              <a:t>In caso di violazione degli obblighi connessi allo svolgimento del lavoro di pubblica utilità, su richiesta del pubblico ministero, il giudice che procede o quello dell’esecuzione (con le formalità di cui all’art. 666 del codice di procedura penale), tenuto conto dell’entità dei motivi e delle circostanze della violazione, dispone la revoca della sanzione con il conseguente ripristino della pena che era stata sostituita. </a:t>
            </a:r>
          </a:p>
          <a:p>
            <a:pPr marL="0" indent="0">
              <a:buNone/>
            </a:pPr>
            <a:endParaRPr lang="it-IT" sz="2000" dirty="0"/>
          </a:p>
          <a:p>
            <a:pPr marL="0" indent="0">
              <a:buNone/>
            </a:pPr>
            <a:r>
              <a:rPr lang="it-IT" sz="2000" dirty="0"/>
              <a:t>Avverso al provvedimento di revoca è ammesso il ricorso in Cassazione, che non ha effetto sospensivo. </a:t>
            </a: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78</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72509549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Comuni: che fare?</a:t>
            </a:r>
          </a:p>
        </p:txBody>
      </p:sp>
      <p:sp>
        <p:nvSpPr>
          <p:cNvPr id="3" name="Segnaposto contenuto 2"/>
          <p:cNvSpPr>
            <a:spLocks noGrp="1"/>
          </p:cNvSpPr>
          <p:nvPr>
            <p:ph idx="1"/>
          </p:nvPr>
        </p:nvSpPr>
        <p:spPr>
          <a:xfrm>
            <a:off x="457200" y="1371600"/>
            <a:ext cx="8229600" cy="4754563"/>
          </a:xfrm>
        </p:spPr>
        <p:txBody>
          <a:bodyPr/>
          <a:lstStyle/>
          <a:p>
            <a:r>
              <a:rPr lang="it-IT" sz="2800" dirty="0"/>
              <a:t>Adozione atto di Giunta Comunale di approvazione della convenzione, nella quale andranno indicati i settori di svolgimento delle attività ed il numero di persone accoglibili contemporaneamente</a:t>
            </a:r>
          </a:p>
          <a:p>
            <a:r>
              <a:rPr lang="it-IT" sz="2800" dirty="0"/>
              <a:t>Richiesta di approvazione al Tribunale competente per territorio</a:t>
            </a:r>
          </a:p>
          <a:p>
            <a:r>
              <a:rPr lang="it-IT" sz="2800" dirty="0"/>
              <a:t>Nel caso di attivazione di LPU, attivazione di copertura assicurativa INAIL e RCT</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79</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425818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Principio di condizionalità</a:t>
            </a:r>
          </a:p>
        </p:txBody>
      </p:sp>
      <p:sp>
        <p:nvSpPr>
          <p:cNvPr id="3" name="Segnaposto contenuto 2"/>
          <p:cNvSpPr>
            <a:spLocks noGrp="1"/>
          </p:cNvSpPr>
          <p:nvPr>
            <p:ph idx="1"/>
          </p:nvPr>
        </p:nvSpPr>
        <p:spPr>
          <a:xfrm>
            <a:off x="304800" y="1371600"/>
            <a:ext cx="8534400" cy="4754563"/>
          </a:xfrm>
        </p:spPr>
        <p:txBody>
          <a:bodyPr/>
          <a:lstStyle/>
          <a:p>
            <a:pPr marL="0" indent="0" algn="just">
              <a:spcBef>
                <a:spcPts val="0"/>
              </a:spcBef>
              <a:buNone/>
            </a:pPr>
            <a:r>
              <a:rPr lang="it-IT" sz="2800" dirty="0"/>
              <a:t>La condizionalità esprime il principio dello scambio tra cittadino e la pubblica amministrazione: alla erogazione di un sostegno al reddito, deve corrispondere un reale e concreto attivismo sia nel cercare di acquisire una nuova occupazione e/o nel rafforzamento delle proprie potenzialità (in termini di occupabilità), al fine di perseguire più rapidamente e puntualmente tale risultato nell’accogliere proposte avanzate dai Servizi. </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8</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3745990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Baratto amministrativo</a:t>
            </a:r>
          </a:p>
        </p:txBody>
      </p:sp>
      <p:sp>
        <p:nvSpPr>
          <p:cNvPr id="3" name="Segnaposto contenuto 2"/>
          <p:cNvSpPr>
            <a:spLocks noGrp="1"/>
          </p:cNvSpPr>
          <p:nvPr>
            <p:ph idx="1"/>
          </p:nvPr>
        </p:nvSpPr>
        <p:spPr/>
        <p:txBody>
          <a:bodyPr/>
          <a:lstStyle/>
          <a:p>
            <a:pPr marL="0" indent="0">
              <a:buNone/>
            </a:pPr>
            <a:endParaRPr lang="it-IT" dirty="0"/>
          </a:p>
          <a:p>
            <a:pPr marL="0" indent="0">
              <a:buNone/>
            </a:pPr>
            <a:endParaRPr lang="it-IT"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80</a:t>
            </a:fld>
            <a:endParaRPr lang="it-IT"/>
          </a:p>
        </p:txBody>
      </p:sp>
      <p:pic>
        <p:nvPicPr>
          <p:cNvPr id="13314" name="Picture 2" descr="C:\Users\Ettore\Desktop\il-baratto-amministrati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219200"/>
            <a:ext cx="6629400" cy="4972050"/>
          </a:xfrm>
          <a:prstGeom prst="rect">
            <a:avLst/>
          </a:prstGeom>
          <a:noFill/>
          <a:extLst>
            <a:ext uri="{909E8E84-426E-40DD-AFC4-6F175D3DCCD1}">
              <a14:hiddenFill xmlns:a14="http://schemas.microsoft.com/office/drawing/2010/main">
                <a:solidFill>
                  <a:srgbClr val="FFFFFF"/>
                </a:solidFill>
              </a14:hiddenFill>
            </a:ext>
          </a:extLst>
        </p:spPr>
      </p:pic>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54207180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Normativa di riferimento</a:t>
            </a:r>
          </a:p>
        </p:txBody>
      </p:sp>
      <p:sp>
        <p:nvSpPr>
          <p:cNvPr id="3" name="Segnaposto contenuto 2"/>
          <p:cNvSpPr>
            <a:spLocks noGrp="1"/>
          </p:cNvSpPr>
          <p:nvPr>
            <p:ph idx="1"/>
          </p:nvPr>
        </p:nvSpPr>
        <p:spPr>
          <a:xfrm>
            <a:off x="228600" y="1371600"/>
            <a:ext cx="8686800" cy="4876800"/>
          </a:xfrm>
        </p:spPr>
        <p:txBody>
          <a:bodyPr/>
          <a:lstStyle/>
          <a:p>
            <a:pPr marL="0" indent="0">
              <a:buNone/>
            </a:pPr>
            <a:r>
              <a:rPr lang="it-IT" sz="2000" b="1" dirty="0"/>
              <a:t>Articolo 118 Costituzione </a:t>
            </a:r>
            <a:r>
              <a:rPr lang="it-IT" sz="2000" dirty="0"/>
              <a:t>(</a:t>
            </a:r>
            <a:r>
              <a:rPr lang="it-IT" sz="2000" b="1" dirty="0"/>
              <a:t>Principio di «sussidiarietà orizzontale»)</a:t>
            </a:r>
          </a:p>
          <a:p>
            <a:pPr marL="0" indent="0">
              <a:buNone/>
            </a:pPr>
            <a:r>
              <a:rPr lang="it-IT" sz="1800" i="1" dirty="0"/>
              <a:t>«Stato, Regioni, Città metropolitane, Province e Comuni favoriscono l'autonoma iniziativa dei cittadini, singoli e associati, per lo svolgimento di attività di interesse generale»</a:t>
            </a:r>
            <a:endParaRPr lang="it-IT" sz="1800" b="1" i="1" dirty="0"/>
          </a:p>
          <a:p>
            <a:pPr marL="0" indent="0">
              <a:buNone/>
            </a:pPr>
            <a:r>
              <a:rPr lang="it-IT" sz="2000" b="1" dirty="0"/>
              <a:t>Art. 190 D. Lgs. 18 aprile 2016, n. 50  «Codice dei Contratti pubblici»</a:t>
            </a:r>
          </a:p>
          <a:p>
            <a:pPr marL="0" indent="0">
              <a:buNone/>
            </a:pPr>
            <a:r>
              <a:rPr lang="it-IT" sz="1800" i="1" dirty="0"/>
              <a:t>«Gli enti territoriali possono definire con apposita delibera i criteri e le condizioni per la realizzazione di contratti di partenariato sociale, sulla base di progetti presentati da cittadini singoli o associati, purché individuati in relazione ad un preciso ambito territoriale. I contratti possono riguardare la pulizia, la manutenzione, l'abbellimento di aree verdi, piazze o strade, ovvero la loro valorizzazione mediante iniziative culturali di vario genere, interventi di decoro urbano, di recupero e riuso con finalità di interesse generale, di aree e beni immobili inutilizzati. In relazione alla tipologia degli interventi, gli enti territoriali individuano riduzioni o esenzioni di tributi corrispondenti al tipo di attività svolta dal privato o dalla associazione ovvero comunque utili alla comunità di riferimento in un'ottica di recupero del valore sociale della partecipazione dei cittadini alla stessa».</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81</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32932831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Sussidiarietà orizzontale</a:t>
            </a:r>
          </a:p>
        </p:txBody>
      </p:sp>
      <p:sp>
        <p:nvSpPr>
          <p:cNvPr id="3" name="Segnaposto contenuto 2"/>
          <p:cNvSpPr>
            <a:spLocks noGrp="1"/>
          </p:cNvSpPr>
          <p:nvPr>
            <p:ph idx="1"/>
          </p:nvPr>
        </p:nvSpPr>
        <p:spPr/>
        <p:txBody>
          <a:bodyPr/>
          <a:lstStyle/>
          <a:p>
            <a:pPr marL="0" indent="0">
              <a:buNone/>
            </a:pPr>
            <a:r>
              <a:rPr lang="it-IT" sz="2800" dirty="0"/>
              <a:t>Sono incoraggiate nuove forme di collaborazione tra cittadini e istituzioni pubbliche, finalizzate alla tutela del bene comune. I cittadini diventano soggetti attivi nella cura dei beni comuni, con la conseguenza che il Comune beneficia di risorse, competenze ed esperienze di cui si fanno portatori i soggetti privati.</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82</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08115433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Cos’è il baratto amministrativo</a:t>
            </a:r>
          </a:p>
        </p:txBody>
      </p:sp>
      <p:sp>
        <p:nvSpPr>
          <p:cNvPr id="3" name="Segnaposto contenuto 2"/>
          <p:cNvSpPr>
            <a:spLocks noGrp="1"/>
          </p:cNvSpPr>
          <p:nvPr>
            <p:ph idx="1"/>
          </p:nvPr>
        </p:nvSpPr>
        <p:spPr>
          <a:xfrm>
            <a:off x="304800" y="1371600"/>
            <a:ext cx="8686800" cy="4876800"/>
          </a:xfrm>
        </p:spPr>
        <p:txBody>
          <a:bodyPr/>
          <a:lstStyle/>
          <a:p>
            <a:pPr marL="180975" indent="-180975"/>
            <a:r>
              <a:rPr lang="it-IT" sz="2000" dirty="0"/>
              <a:t>l </a:t>
            </a:r>
            <a:r>
              <a:rPr lang="it-IT" sz="2000" b="1" dirty="0"/>
              <a:t>baratto amministrativo</a:t>
            </a:r>
            <a:r>
              <a:rPr lang="it-IT" sz="2000" dirty="0"/>
              <a:t> è un contratto che viene stipulato tra una amministrazione pubblica e un cittadino.</a:t>
            </a:r>
          </a:p>
          <a:p>
            <a:pPr marL="180975" indent="-180975"/>
            <a:r>
              <a:rPr lang="it-IT" sz="1800" dirty="0"/>
              <a:t>Per interpretare correttamente il baratto amministrativo occorre richiamare il principio della “indisponibilità dell’obbligazione tributaria” per effetto del quale è possibile rinunciare ad un tributo solo in forza di disposizioni di legge che, operando un bilanciamento tra differenti interessi, sacrificano gli interessi tutelati dell’obbligazione tributaria (artt. 53 e 97 Cost.) a favore di altri interessi costituzionalmente garantiti di rango pari o superiore. Tale possibilità può essere esercitata entro limiti ben circoscritti disciplinati dall’art. 190 del D. Lgs. 50/2016.</a:t>
            </a:r>
          </a:p>
          <a:p>
            <a:pPr marL="180975" indent="-180975"/>
            <a:r>
              <a:rPr lang="it-IT" sz="1800" dirty="0"/>
              <a:t>Con il baratto amministrativo non si determina alcuna deroga al principio della “indisponibilità del credito tributario” ma si introduce una diversa modalità di adempimento dell’obbligazione tributaria. Può pertanto trovare operatività l’istituto della compensazione tra debiti (o crediti). </a:t>
            </a:r>
          </a:p>
          <a:p>
            <a:pPr marL="180975" indent="-180975"/>
            <a:r>
              <a:rPr lang="it-IT" sz="1800" dirty="0"/>
              <a:t>Alla base del baratto amministrativo c’è una rapporto di interdipendenza: i  cittadini svolgono una prestazione - l’ente pubblico concede una riduzione o esenzione di tributi </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83</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040384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procedura</a:t>
            </a:r>
          </a:p>
        </p:txBody>
      </p:sp>
      <p:sp>
        <p:nvSpPr>
          <p:cNvPr id="3" name="Segnaposto contenuto 2"/>
          <p:cNvSpPr>
            <a:spLocks noGrp="1"/>
          </p:cNvSpPr>
          <p:nvPr>
            <p:ph idx="1"/>
          </p:nvPr>
        </p:nvSpPr>
        <p:spPr/>
        <p:txBody>
          <a:bodyPr/>
          <a:lstStyle/>
          <a:p>
            <a:pPr marL="0" indent="0">
              <a:buNone/>
            </a:pPr>
            <a:r>
              <a:rPr lang="it-IT" sz="2800" dirty="0"/>
              <a:t>L’introduzione del baratto amministrativo implica le seguenti fasi/attività: </a:t>
            </a:r>
          </a:p>
          <a:p>
            <a:pPr marL="514350" indent="-514350">
              <a:buAutoNum type="arabicParenR"/>
            </a:pPr>
            <a:r>
              <a:rPr lang="it-IT" sz="2800" dirty="0"/>
              <a:t>Delibera di approvazione del Regolamento</a:t>
            </a:r>
          </a:p>
          <a:p>
            <a:pPr marL="514350" indent="-514350">
              <a:buAutoNum type="arabicParenR"/>
            </a:pPr>
            <a:r>
              <a:rPr lang="it-IT" sz="2800" dirty="0"/>
              <a:t>Iniziativa del soggetto privato che presenta uno o più progetti di riqualificazione </a:t>
            </a:r>
          </a:p>
          <a:p>
            <a:pPr marL="514350" indent="-514350">
              <a:buAutoNum type="arabicParenR"/>
            </a:pPr>
            <a:r>
              <a:rPr lang="it-IT" sz="2800" dirty="0"/>
              <a:t>Identificazione dell’ambito territoriale da riqualificare</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84</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73695110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procedura</a:t>
            </a:r>
          </a:p>
        </p:txBody>
      </p:sp>
      <p:sp>
        <p:nvSpPr>
          <p:cNvPr id="3" name="Segnaposto contenuto 2"/>
          <p:cNvSpPr>
            <a:spLocks noGrp="1"/>
          </p:cNvSpPr>
          <p:nvPr>
            <p:ph idx="1"/>
          </p:nvPr>
        </p:nvSpPr>
        <p:spPr>
          <a:xfrm>
            <a:off x="457200" y="1600200"/>
            <a:ext cx="8382000" cy="4525963"/>
          </a:xfrm>
        </p:spPr>
        <p:txBody>
          <a:bodyPr/>
          <a:lstStyle/>
          <a:p>
            <a:r>
              <a:rPr lang="it-IT" sz="2000" dirty="0"/>
              <a:t>La delibera deve motivare la decisione di avvalersi del baratto amministrativo sulla base di un’attenta valutazione di tutti gli interessi coinvolti al fine di dimostrare la convenienza, non solo economica, della scelta effettuata. </a:t>
            </a:r>
          </a:p>
          <a:p>
            <a:r>
              <a:rPr lang="it-IT" sz="2000" dirty="0"/>
              <a:t>L’ente pubblico deve dotarsi di un Regolamento nel quale sono disciplinati “i criteri e le condizioni per la realizzazione di interventi su progetti presentati da cittadini singoli o associati, purché individuati in relazione al territorio da riqualificare” </a:t>
            </a:r>
          </a:p>
          <a:p>
            <a:r>
              <a:rPr lang="it-IT" sz="2000" dirty="0"/>
              <a:t>La delibera deve essere adottata ai sensi dell’art. 52 del D. Lgs. 446/1997 non oltre il termine di approvazione del bilancio di previsione per avere effetto dal 1° gennaio dell’anno successivo.</a:t>
            </a:r>
          </a:p>
          <a:p>
            <a:endParaRPr lang="it-IT" sz="2000" dirty="0"/>
          </a:p>
        </p:txBody>
      </p:sp>
      <p:sp>
        <p:nvSpPr>
          <p:cNvPr id="5" name="Segnaposto numero diapositiva 4"/>
          <p:cNvSpPr>
            <a:spLocks noGrp="1"/>
          </p:cNvSpPr>
          <p:nvPr>
            <p:ph type="sldNum" sz="quarter" idx="12"/>
          </p:nvPr>
        </p:nvSpPr>
        <p:spPr/>
        <p:txBody>
          <a:bodyPr/>
          <a:lstStyle/>
          <a:p>
            <a:fld id="{A7581D84-7EF4-411A-95D8-D466E837DBA1}" type="slidenum">
              <a:rPr lang="it-IT" smtClean="0"/>
              <a:pPr/>
              <a:t>85</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58727881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Beneficiari</a:t>
            </a:r>
          </a:p>
        </p:txBody>
      </p:sp>
      <p:sp>
        <p:nvSpPr>
          <p:cNvPr id="3" name="Segnaposto contenuto 2"/>
          <p:cNvSpPr>
            <a:spLocks noGrp="1"/>
          </p:cNvSpPr>
          <p:nvPr>
            <p:ph idx="1"/>
          </p:nvPr>
        </p:nvSpPr>
        <p:spPr>
          <a:xfrm>
            <a:off x="457200" y="1600200"/>
            <a:ext cx="8534400" cy="4525963"/>
          </a:xfrm>
        </p:spPr>
        <p:txBody>
          <a:bodyPr/>
          <a:lstStyle/>
          <a:p>
            <a:pPr marL="180975" indent="-180975"/>
            <a:r>
              <a:rPr lang="it-IT" sz="2000" dirty="0"/>
              <a:t>I soggetti potenzialmente beneficiari saranno “prioritariamente” cittadini organizzati in associazioni stabili e giuridicamente riconosciute o gruppi di cittadini. </a:t>
            </a:r>
          </a:p>
          <a:p>
            <a:pPr marL="180975" indent="-180975"/>
            <a:r>
              <a:rPr lang="it-IT" sz="2000" dirty="0"/>
              <a:t>È  consentito che anche i singoli cittadini possano presentare progetti. </a:t>
            </a:r>
          </a:p>
          <a:p>
            <a:pPr marL="180975" indent="-180975"/>
            <a:r>
              <a:rPr lang="it-IT" sz="2000" dirty="0"/>
              <a:t>Alcuni Comuni hanno subordinato l’accesso al baratto amministrativo al verificarsi di particolari difficoltà economiche, espresse attraverso il calcolo dell’ISEE e di altri parametri. La norma, tuttavia, non prevede nulla di specifico in proposito.</a:t>
            </a:r>
          </a:p>
          <a:p>
            <a:pPr marL="180975" indent="-180975"/>
            <a:r>
              <a:rPr lang="it-IT" sz="2000" dirty="0"/>
              <a:t>I contratti possono riguardare la pulizia, la manutenzione, l'abbellimento di aree verdi, piazze o strade, la loro valorizzazione mediante iniziative culturali di vario genere, interventi di decoro urbano, di recupero e riuso con finalità di interesse generale, di aree e beni immobili inutilizzati.</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86</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411628065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Riduzioni/esenzioni</a:t>
            </a:r>
          </a:p>
        </p:txBody>
      </p:sp>
      <p:sp>
        <p:nvSpPr>
          <p:cNvPr id="3" name="Segnaposto contenuto 2"/>
          <p:cNvSpPr>
            <a:spLocks noGrp="1"/>
          </p:cNvSpPr>
          <p:nvPr>
            <p:ph idx="1"/>
          </p:nvPr>
        </p:nvSpPr>
        <p:spPr/>
        <p:txBody>
          <a:bodyPr/>
          <a:lstStyle/>
          <a:p>
            <a:r>
              <a:rPr lang="it-IT" sz="2000" dirty="0"/>
              <a:t>Le agevolazioni devono riguardare riduzioni/esenzioni di tributi “inerenti” il tipo di attività posta in essere. </a:t>
            </a:r>
          </a:p>
          <a:p>
            <a:r>
              <a:rPr lang="it-IT" sz="2000" dirty="0"/>
              <a:t>Il requisito dell’inerenza è soddisfatto quando vi è una ragionevole correlazione, seppur non immediata e diretta, tra l’attività svolta dal cittadino ed il presupposto impositivo del tributo agevolato. Esempi:</a:t>
            </a:r>
          </a:p>
          <a:p>
            <a:pPr indent="19050">
              <a:buFont typeface="Wingdings" pitchFamily="2" charset="2"/>
              <a:buChar char="Ø"/>
            </a:pPr>
            <a:r>
              <a:rPr lang="it-IT" sz="2000" dirty="0"/>
              <a:t> Progetti di pulizia ⇨ riduzione della Tari </a:t>
            </a:r>
          </a:p>
          <a:p>
            <a:pPr indent="19050">
              <a:buFont typeface="Wingdings" pitchFamily="2" charset="2"/>
              <a:buChar char="Ø"/>
            </a:pPr>
            <a:r>
              <a:rPr lang="it-IT" sz="2000" dirty="0"/>
              <a:t> Riqualificazione di un bene immobile ⇨ riduzione IMU </a:t>
            </a:r>
          </a:p>
          <a:p>
            <a:r>
              <a:rPr lang="it-IT" sz="2000" dirty="0"/>
              <a:t>La quantificazione dell’agevolazione/riduzione deve essere determinata con responsabilità e ragionevolezza attraverso criteri che consentano un controllo dell’agevolazione concessa. </a:t>
            </a:r>
          </a:p>
          <a:p>
            <a:r>
              <a:rPr lang="it-IT" sz="2000" dirty="0"/>
              <a:t>La prestazione resa del cittadino deve corrispondere, in valore, alla misura delle imposte locali agevolate. </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87</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37594467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800" b="1" dirty="0"/>
              <a:t>RIDUZIONI/ESENZIONI </a:t>
            </a:r>
            <a:br>
              <a:rPr lang="it-IT" sz="2800" b="1" dirty="0"/>
            </a:br>
            <a:r>
              <a:rPr lang="it-IT" sz="2800" b="1" dirty="0"/>
              <a:t>ENTRATE EXTRATRIBUTARIE</a:t>
            </a:r>
          </a:p>
        </p:txBody>
      </p:sp>
      <p:sp>
        <p:nvSpPr>
          <p:cNvPr id="3" name="Segnaposto contenuto 2"/>
          <p:cNvSpPr>
            <a:spLocks noGrp="1"/>
          </p:cNvSpPr>
          <p:nvPr>
            <p:ph idx="1"/>
          </p:nvPr>
        </p:nvSpPr>
        <p:spPr>
          <a:xfrm>
            <a:off x="457200" y="1600200"/>
            <a:ext cx="8382000" cy="4525963"/>
          </a:xfrm>
        </p:spPr>
        <p:txBody>
          <a:bodyPr/>
          <a:lstStyle/>
          <a:p>
            <a:pPr marL="0" indent="0">
              <a:buNone/>
            </a:pPr>
            <a:r>
              <a:rPr lang="it-IT" sz="2000" dirty="0"/>
              <a:t>«Si deve escludere l'applicabilità del baratto amministrativo alle entrate extra tributarie alla luce del chiaro dettato della norma»</a:t>
            </a:r>
          </a:p>
          <a:p>
            <a:pPr marL="0" indent="0">
              <a:buNone/>
            </a:pPr>
            <a:r>
              <a:rPr lang="it-IT" sz="1800" i="1" dirty="0"/>
              <a:t>Corte Conti - Sezione Controllo Veneto delibera n. 313/2016/PAR</a:t>
            </a:r>
          </a:p>
          <a:p>
            <a:pPr marL="0" indent="0">
              <a:buNone/>
            </a:pPr>
            <a:r>
              <a:rPr lang="it-IT" sz="1800" i="1" dirty="0"/>
              <a:t>Corte Conti - Sezione Controllo Emilia Romagna delibera n. 27/2016/PAR)</a:t>
            </a:r>
          </a:p>
          <a:p>
            <a:pPr marL="0" indent="0">
              <a:buNone/>
            </a:pPr>
            <a:r>
              <a:rPr lang="it-IT" sz="2000" dirty="0"/>
              <a:t>«I crediti di natura extra tributaria discendono dall’erogazione di servizi pubblici o di prestazioni a domanda individuale, nell’ambito di regole di diritto privato. Non hanno pertanto natura impositiva e non possono pertanto essere oggetto di baratto amministrativo»</a:t>
            </a:r>
          </a:p>
          <a:p>
            <a:pPr marL="0" indent="0">
              <a:buNone/>
            </a:pPr>
            <a:r>
              <a:rPr lang="it-IT" sz="1800" i="1" dirty="0"/>
              <a:t>Corte Conti - Sezione Controllo Lombardia delibera n. 172/2016/PAR).</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88</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2411265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t>Riduzioni/esenzioni – Debiti pregressi</a:t>
            </a:r>
          </a:p>
        </p:txBody>
      </p:sp>
      <p:sp>
        <p:nvSpPr>
          <p:cNvPr id="3" name="Segnaposto contenuto 2"/>
          <p:cNvSpPr>
            <a:spLocks noGrp="1"/>
          </p:cNvSpPr>
          <p:nvPr>
            <p:ph idx="1"/>
          </p:nvPr>
        </p:nvSpPr>
        <p:spPr>
          <a:xfrm>
            <a:off x="457200" y="1371600"/>
            <a:ext cx="8382000" cy="4754563"/>
          </a:xfrm>
        </p:spPr>
        <p:txBody>
          <a:bodyPr/>
          <a:lstStyle/>
          <a:p>
            <a:pPr marL="0" indent="0">
              <a:buNone/>
            </a:pPr>
            <a:r>
              <a:rPr lang="it-IT" sz="2000" dirty="0"/>
              <a:t>«Non è possibile ricorrere al baratto amministrativo per estinguere debiti pregressi (residui attivi). Ciò in quanto: l’ipotesi prospettata non rientra nell’ambito di applicazione della norma, venendo a mancare il requisito dell’inerenza tra agevolazione tributaria e tipologia di attività svolta dai cittadini. Elementi che devono essere preventivamente individuati nell’atto regolamentare. Solo in questo modo è possibile stimare in anticipo la minore entrata già in sede di bilancio di previsione. Inoltre …. è necessario evitare che si producano effetti pregiudizievoli sugli equilibri di bilancio La possibilità di prevedere ipotesi nelle quali debiti tributari dei cittadini verso il comune possono essere adempiuti con modalità diverse dal pagamento comporterebbe una rinuncia ad incassare propri crediti, già iscritti in bilancio»</a:t>
            </a:r>
          </a:p>
          <a:p>
            <a:pPr marL="0" indent="0">
              <a:buNone/>
            </a:pPr>
            <a:r>
              <a:rPr lang="it-IT" sz="1800" i="1" dirty="0"/>
              <a:t>Corte dei conti - Sezione Emilia – Romagna del. n. 27/2016/PAR </a:t>
            </a:r>
          </a:p>
          <a:p>
            <a:pPr marL="0" indent="0">
              <a:buNone/>
            </a:pPr>
            <a:r>
              <a:rPr lang="it-IT" sz="1800" i="1" dirty="0"/>
              <a:t>Corte dei conti - Sez. Lombardia del. n. 172/2016/PAR</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89</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146452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Atlante degli strumenti</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9</a:t>
            </a:fld>
            <a:endParaRPr lang="it-IT"/>
          </a:p>
        </p:txBody>
      </p:sp>
      <p:sp>
        <p:nvSpPr>
          <p:cNvPr id="6" name="Segnaposto contenuto 5"/>
          <p:cNvSpPr>
            <a:spLocks noGrp="1"/>
          </p:cNvSpPr>
          <p:nvPr>
            <p:ph idx="1"/>
          </p:nvPr>
        </p:nvSpPr>
        <p:spPr/>
        <p:txBody>
          <a:bodyPr/>
          <a:lstStyle/>
          <a:p>
            <a:pPr marL="0" indent="0" algn="ctr">
              <a:buNone/>
            </a:pPr>
            <a:r>
              <a:rPr lang="it-IT" sz="4800" dirty="0"/>
              <a:t>Politiche attive lavoro ed inclusione sociale</a:t>
            </a:r>
          </a:p>
          <a:p>
            <a:pPr marL="0" indent="0" algn="ctr">
              <a:buNone/>
            </a:pPr>
            <a:endParaRPr lang="it-IT" dirty="0"/>
          </a:p>
          <a:p>
            <a:pPr marL="0" indent="0" algn="ctr">
              <a:buNone/>
            </a:pPr>
            <a:endParaRPr lang="it-IT" dirty="0"/>
          </a:p>
        </p:txBody>
      </p:sp>
      <p:pic>
        <p:nvPicPr>
          <p:cNvPr id="8" name="Picture 2" descr="C:\Users\Ettore\Desktop\innovazione-socia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276599"/>
            <a:ext cx="5846025" cy="2731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egnaposto piè di pagina 2"/>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85651347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Aspetti contabili</a:t>
            </a:r>
          </a:p>
        </p:txBody>
      </p:sp>
      <p:sp>
        <p:nvSpPr>
          <p:cNvPr id="3" name="Segnaposto contenuto 2"/>
          <p:cNvSpPr>
            <a:spLocks noGrp="1"/>
          </p:cNvSpPr>
          <p:nvPr>
            <p:ph idx="1"/>
          </p:nvPr>
        </p:nvSpPr>
        <p:spPr>
          <a:xfrm>
            <a:off x="457200" y="1371600"/>
            <a:ext cx="8382000" cy="4754563"/>
          </a:xfrm>
        </p:spPr>
        <p:txBody>
          <a:bodyPr/>
          <a:lstStyle/>
          <a:p>
            <a:r>
              <a:rPr lang="it-IT" sz="2000" dirty="0"/>
              <a:t>Le prestazioni rese dai cittadini oggetto di scambio si configurano come interventi riconducibili alla tipologia delle spese correnti.</a:t>
            </a:r>
          </a:p>
          <a:p>
            <a:r>
              <a:rPr lang="it-IT" sz="2000" dirty="0"/>
              <a:t>Analogamente le entrate a cui rinuncia il Comune rientrano tra le entrate correnti.</a:t>
            </a:r>
          </a:p>
          <a:p>
            <a:r>
              <a:rPr lang="it-IT" sz="2000" dirty="0"/>
              <a:t>Non si è in presenza di una transazione avente natura monetaria.</a:t>
            </a:r>
          </a:p>
          <a:p>
            <a:r>
              <a:rPr lang="it-IT" sz="2000" b="1" dirty="0"/>
              <a:t>La contabilità finanziaria rileva le obbligazioni</a:t>
            </a:r>
            <a:r>
              <a:rPr lang="it-IT" sz="2000" dirty="0"/>
              <a:t>, attive e passive, gli incassi e i pagamenti riguardanti tutte le transazioni poste in essere da una pubblica amministrazione </a:t>
            </a:r>
            <a:r>
              <a:rPr lang="it-IT" sz="2000" b="1" dirty="0"/>
              <a:t>anche se non determinano flussi di cassa effettivi</a:t>
            </a:r>
            <a:r>
              <a:rPr lang="it-IT" sz="2000" dirty="0"/>
              <a:t>.</a:t>
            </a:r>
          </a:p>
          <a:p>
            <a:r>
              <a:rPr lang="it-IT" sz="2000" dirty="0"/>
              <a:t>In cambio dell’esenzione o riduzione di un’entrata tributaria il Comune riceve una prestazione lavorativa che ha un valore economico, che deve essere quantificato e valorizzato.</a:t>
            </a:r>
          </a:p>
          <a:p>
            <a:r>
              <a:rPr lang="it-IT" sz="2000" dirty="0"/>
              <a:t>Il Comune deve altresì autorizzare e controllare l’esecuzione delle prestazioni lavorative rese dai cittadini.</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90</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24907211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Aspetti contabili</a:t>
            </a:r>
          </a:p>
        </p:txBody>
      </p:sp>
      <p:sp>
        <p:nvSpPr>
          <p:cNvPr id="3" name="Segnaposto contenuto 2"/>
          <p:cNvSpPr>
            <a:spLocks noGrp="1"/>
          </p:cNvSpPr>
          <p:nvPr>
            <p:ph idx="1"/>
          </p:nvPr>
        </p:nvSpPr>
        <p:spPr>
          <a:xfrm>
            <a:off x="457200" y="1371600"/>
            <a:ext cx="8229600" cy="4754563"/>
          </a:xfrm>
        </p:spPr>
        <p:txBody>
          <a:bodyPr/>
          <a:lstStyle/>
          <a:p>
            <a:pPr>
              <a:buFont typeface="Wingdings" pitchFamily="2" charset="2"/>
              <a:buChar char="q"/>
            </a:pPr>
            <a:r>
              <a:rPr lang="it-IT" sz="1800" dirty="0"/>
              <a:t>È necessario:</a:t>
            </a:r>
          </a:p>
          <a:p>
            <a:pPr>
              <a:buFont typeface="Wingdings" pitchFamily="2" charset="2"/>
              <a:buChar char="Ø"/>
            </a:pPr>
            <a:r>
              <a:rPr lang="it-IT" sz="1800" dirty="0"/>
              <a:t>prevedere nel bilancio di previsione la spesa corrispondente alla riduzione concessa (prestazione di servizi)</a:t>
            </a:r>
          </a:p>
          <a:p>
            <a:pPr>
              <a:buFont typeface="Wingdings" pitchFamily="2" charset="2"/>
              <a:buChar char="Ø"/>
            </a:pPr>
            <a:r>
              <a:rPr lang="it-IT" sz="1800" dirty="0"/>
              <a:t>inserire tra le entrate il gettito complessivo, al lordo delle riduzioni concesse</a:t>
            </a:r>
          </a:p>
          <a:p>
            <a:pPr>
              <a:buFont typeface="Wingdings" pitchFamily="2" charset="2"/>
              <a:buChar char="q"/>
            </a:pPr>
            <a:r>
              <a:rPr lang="it-IT" sz="1800" dirty="0"/>
              <a:t>A conclusione del progetto/prestazione si regolarizza il credito con il debito.</a:t>
            </a:r>
          </a:p>
          <a:p>
            <a:pPr marL="0" indent="0">
              <a:buNone/>
            </a:pPr>
            <a:endParaRPr lang="it-IT" sz="1800" dirty="0"/>
          </a:p>
          <a:p>
            <a:pPr>
              <a:buFont typeface="Wingdings" pitchFamily="2" charset="2"/>
              <a:buChar char="q"/>
            </a:pPr>
            <a:r>
              <a:rPr lang="it-IT" sz="1800" dirty="0"/>
              <a:t>Al fine di evitare situazioni di squilibrio:</a:t>
            </a:r>
          </a:p>
          <a:p>
            <a:pPr>
              <a:buFont typeface="Wingdings" pitchFamily="2" charset="2"/>
              <a:buChar char="Ø"/>
            </a:pPr>
            <a:r>
              <a:rPr lang="it-IT" sz="1800" dirty="0"/>
              <a:t>deve trattarsi di prestazioni che sostituiscono spese che il Comune avrebbe comunque sostenuto</a:t>
            </a:r>
          </a:p>
          <a:p>
            <a:pPr>
              <a:buFont typeface="Wingdings" pitchFamily="2" charset="2"/>
              <a:buChar char="Ø"/>
            </a:pPr>
            <a:r>
              <a:rPr lang="it-IT" sz="1800" dirty="0"/>
              <a:t>in alternativa occorre trovare nuove entrate a copertura delle maggiori spese.</a:t>
            </a:r>
          </a:p>
          <a:p>
            <a:pPr marL="0" indent="0">
              <a:buNone/>
            </a:pPr>
            <a:endParaRPr lang="it-IT" sz="1800" dirty="0"/>
          </a:p>
          <a:p>
            <a:pPr>
              <a:buFont typeface="Wingdings" pitchFamily="2" charset="2"/>
              <a:buChar char="q"/>
            </a:pPr>
            <a:r>
              <a:rPr lang="it-IT" sz="1800" dirty="0"/>
              <a:t>L’operazione è neutra e non influisce sul saldo di bilancio, che computa, secondo il principio della competenza, entrate e spese correnti.</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91</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39190896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Debiti pregressi</a:t>
            </a:r>
          </a:p>
        </p:txBody>
      </p:sp>
      <p:sp>
        <p:nvSpPr>
          <p:cNvPr id="3" name="Segnaposto contenuto 2"/>
          <p:cNvSpPr>
            <a:spLocks noGrp="1"/>
          </p:cNvSpPr>
          <p:nvPr>
            <p:ph idx="1"/>
          </p:nvPr>
        </p:nvSpPr>
        <p:spPr>
          <a:xfrm>
            <a:off x="457200" y="1371600"/>
            <a:ext cx="8458200" cy="4754563"/>
          </a:xfrm>
        </p:spPr>
        <p:txBody>
          <a:bodyPr/>
          <a:lstStyle/>
          <a:p>
            <a:pPr marL="0" indent="0">
              <a:buNone/>
            </a:pPr>
            <a:r>
              <a:rPr lang="it-IT" sz="2000" b="1" dirty="0"/>
              <a:t>A certe condizioni è possibile compensare anche i debiti pregressi. Ma non si è in presenza di baratto amministrativo</a:t>
            </a:r>
          </a:p>
          <a:p>
            <a:pPr marL="0" indent="0" algn="ctr">
              <a:buNone/>
            </a:pPr>
            <a:r>
              <a:rPr lang="it-IT" sz="2000" dirty="0"/>
              <a:t>Delibera Corte Conti Lombardia 225/2016</a:t>
            </a:r>
          </a:p>
          <a:p>
            <a:pPr marL="0" indent="0">
              <a:buNone/>
            </a:pPr>
            <a:r>
              <a:rPr lang="it-IT" sz="2000" i="1" dirty="0"/>
              <a:t>“</a:t>
            </a:r>
            <a:r>
              <a:rPr lang="it-IT" sz="1800" i="1" dirty="0"/>
              <a:t>L’assenza di una norma specifica di divieto, unitamente alla carenza di una previsione legislativa speculare all’art. 190 del d.lgs. 50/2016, fa propendere il Collegio per l’applicazione, alla tematica in esame, del principio generale previsto dall’art. 1, comma 1 bis della legge 241/90, laddove il credito dell’ente locale rivesta natura extra-contabile, salva la qualificazione dell’entrata extratributaria come indisponibile e salva la previsione legale della sua destinazione, in tutto o in parte, ad altro ente pubblico o allo Stato.”</a:t>
            </a:r>
          </a:p>
          <a:p>
            <a:pPr marL="0" indent="0">
              <a:buNone/>
            </a:pPr>
            <a:r>
              <a:rPr lang="it-IT" sz="1800" dirty="0"/>
              <a:t>L’ente dovrà predeterminare alcune fattispecie di debiti extratributari che possono essere estinti mediante prestazioni personali.</a:t>
            </a:r>
          </a:p>
          <a:p>
            <a:pPr marL="0" indent="0">
              <a:buNone/>
            </a:pPr>
            <a:r>
              <a:rPr lang="it-IT" sz="1800" dirty="0"/>
              <a:t>La prestazione personale deve estrinsecarsi su base volontaria a servizio della collettività di riferimento.</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92</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75550554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Debiti pregressi</a:t>
            </a:r>
          </a:p>
        </p:txBody>
      </p:sp>
      <p:sp>
        <p:nvSpPr>
          <p:cNvPr id="3" name="Segnaposto contenuto 2"/>
          <p:cNvSpPr>
            <a:spLocks noGrp="1"/>
          </p:cNvSpPr>
          <p:nvPr>
            <p:ph idx="1"/>
          </p:nvPr>
        </p:nvSpPr>
        <p:spPr>
          <a:xfrm>
            <a:off x="304800" y="1295400"/>
            <a:ext cx="8610600" cy="4830763"/>
          </a:xfrm>
        </p:spPr>
        <p:txBody>
          <a:bodyPr/>
          <a:lstStyle/>
          <a:p>
            <a:r>
              <a:rPr lang="it-IT" sz="2000" dirty="0"/>
              <a:t>L’ente dovrà predisporre appositi “bandi pubblici” nei quali si individuano:</a:t>
            </a:r>
          </a:p>
          <a:p>
            <a:pPr marL="628650" indent="-266700">
              <a:buFont typeface="Wingdings" pitchFamily="2" charset="2"/>
              <a:buChar char="q"/>
            </a:pPr>
            <a:r>
              <a:rPr lang="it-IT" sz="2000" dirty="0"/>
              <a:t> in termini generali i beneficiari ammessi alle prestazioni sostitutive secondo criteri neutrali, idonei a graduare le situazioni di disagio sociale o di difficoltà economica derivante da eventi non colposi (es. perdita del lavoro)</a:t>
            </a:r>
          </a:p>
          <a:p>
            <a:pPr marL="628650" indent="-266700">
              <a:buFont typeface="Wingdings" pitchFamily="2" charset="2"/>
              <a:buChar char="q"/>
            </a:pPr>
            <a:r>
              <a:rPr lang="it-IT" sz="2000" dirty="0"/>
              <a:t> gli ambiti, i tempi e i modi attraverso cui deve essere resa l’attività socialmente utile o il servizio.</a:t>
            </a:r>
          </a:p>
          <a:p>
            <a:r>
              <a:rPr lang="it-IT" sz="2000" dirty="0"/>
              <a:t>La compensazione potrà riguardare debito pregresso e gli interessi.</a:t>
            </a:r>
          </a:p>
          <a:p>
            <a:r>
              <a:rPr lang="it-IT" sz="2000" dirty="0"/>
              <a:t>Sotto il profilo contabile occorre predeterminare la quantificazione monetaria della prestazione personale, che deve risultare congruamente correlata alla natura dell’attività da svolgere, secondo criteri obiettivi riferibili alla durata della prestazione (oraria o giornaliera) o al risultato da raggiungere.</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93</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19202949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Attività di «Impegno sociale»</a:t>
            </a:r>
          </a:p>
        </p:txBody>
      </p:sp>
      <p:sp>
        <p:nvSpPr>
          <p:cNvPr id="5" name="Segnaposto numero diapositiva 4"/>
          <p:cNvSpPr>
            <a:spLocks noGrp="1"/>
          </p:cNvSpPr>
          <p:nvPr>
            <p:ph type="sldNum" sz="quarter" idx="12"/>
          </p:nvPr>
        </p:nvSpPr>
        <p:spPr/>
        <p:txBody>
          <a:bodyPr/>
          <a:lstStyle/>
          <a:p>
            <a:fld id="{A7581D84-7EF4-411A-95D8-D466E837DBA1}" type="slidenum">
              <a:rPr lang="it-IT" smtClean="0"/>
              <a:pPr/>
              <a:t>94</a:t>
            </a:fld>
            <a:endParaRPr lang="it-IT"/>
          </a:p>
        </p:txBody>
      </p:sp>
      <p:pic>
        <p:nvPicPr>
          <p:cNvPr id="6" name="Picture 2" descr="C:\Users\Ettore\Desktop\terzo-settore_volontariato-830.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805781"/>
            <a:ext cx="8229600" cy="4114800"/>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piè di pagina 2"/>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372776262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Misura «Diamociunamano»</a:t>
            </a:r>
          </a:p>
        </p:txBody>
      </p:sp>
      <p:pic>
        <p:nvPicPr>
          <p:cNvPr id="7" name="Segnaposto contenuto 6">
            <a:extLst>
              <a:ext uri="{FF2B5EF4-FFF2-40B4-BE49-F238E27FC236}">
                <a16:creationId xmlns="" xmlns:a16="http://schemas.microsoft.com/office/drawing/2014/main" id="{63FE12FF-2F64-41CA-9552-0882CBA1911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8400" y="2133600"/>
            <a:ext cx="3810000" cy="2672556"/>
          </a:xfrm>
        </p:spPr>
      </p:pic>
      <p:sp>
        <p:nvSpPr>
          <p:cNvPr id="5" name="Segnaposto numero diapositiva 4"/>
          <p:cNvSpPr>
            <a:spLocks noGrp="1"/>
          </p:cNvSpPr>
          <p:nvPr>
            <p:ph type="sldNum" sz="quarter" idx="12"/>
          </p:nvPr>
        </p:nvSpPr>
        <p:spPr/>
        <p:txBody>
          <a:bodyPr/>
          <a:lstStyle/>
          <a:p>
            <a:fld id="{A7581D84-7EF4-411A-95D8-D466E837DBA1}" type="slidenum">
              <a:rPr lang="it-IT" smtClean="0"/>
              <a:pPr/>
              <a:t>95</a:t>
            </a:fld>
            <a:endParaRPr lang="it-IT"/>
          </a:p>
        </p:txBody>
      </p:sp>
      <p:sp>
        <p:nvSpPr>
          <p:cNvPr id="3" name="Segnaposto piè di pagina 2"/>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61149308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59857415-E353-4590-A920-F86F404C5DED}"/>
              </a:ext>
            </a:extLst>
          </p:cNvPr>
          <p:cNvSpPr>
            <a:spLocks noGrp="1"/>
          </p:cNvSpPr>
          <p:nvPr>
            <p:ph type="title"/>
          </p:nvPr>
        </p:nvSpPr>
        <p:spPr/>
        <p:txBody>
          <a:bodyPr/>
          <a:lstStyle/>
          <a:p>
            <a:r>
              <a:rPr lang="it-IT" dirty="0"/>
              <a:t>Normativa di riferimento</a:t>
            </a:r>
          </a:p>
        </p:txBody>
      </p:sp>
      <p:sp>
        <p:nvSpPr>
          <p:cNvPr id="3" name="Segnaposto contenuto 2">
            <a:extLst>
              <a:ext uri="{FF2B5EF4-FFF2-40B4-BE49-F238E27FC236}">
                <a16:creationId xmlns="" xmlns:a16="http://schemas.microsoft.com/office/drawing/2014/main" id="{70A1114D-3E92-46F8-B3AC-6CF5ECC2EAF6}"/>
              </a:ext>
            </a:extLst>
          </p:cNvPr>
          <p:cNvSpPr>
            <a:spLocks noGrp="1"/>
          </p:cNvSpPr>
          <p:nvPr>
            <p:ph idx="1"/>
          </p:nvPr>
        </p:nvSpPr>
        <p:spPr>
          <a:xfrm>
            <a:off x="457200" y="1600200"/>
            <a:ext cx="8382000" cy="4525963"/>
          </a:xfrm>
        </p:spPr>
        <p:txBody>
          <a:bodyPr/>
          <a:lstStyle/>
          <a:p>
            <a:r>
              <a:rPr lang="it-IT" dirty="0"/>
              <a:t>Articolo 12 D.L. 24 giugno 2014 n. 90, convertito dalla legge 11 agosto 2014 n. 90</a:t>
            </a:r>
          </a:p>
          <a:p>
            <a:r>
              <a:rPr lang="it-IT" dirty="0"/>
              <a:t>Decreto Ministro Lavoro e Politiche Sociali 22 dicembre 2014 recante modalità di attuazione della misura sperimentale</a:t>
            </a:r>
          </a:p>
          <a:p>
            <a:endParaRPr lang="it-IT" dirty="0"/>
          </a:p>
        </p:txBody>
      </p:sp>
      <p:sp>
        <p:nvSpPr>
          <p:cNvPr id="5" name="Segnaposto numero diapositiva 4">
            <a:extLst>
              <a:ext uri="{FF2B5EF4-FFF2-40B4-BE49-F238E27FC236}">
                <a16:creationId xmlns="" xmlns:a16="http://schemas.microsoft.com/office/drawing/2014/main" id="{EC51C595-C79F-41ED-8D1A-384C27ACF3B3}"/>
              </a:ext>
            </a:extLst>
          </p:cNvPr>
          <p:cNvSpPr>
            <a:spLocks noGrp="1"/>
          </p:cNvSpPr>
          <p:nvPr>
            <p:ph type="sldNum" sz="quarter" idx="12"/>
          </p:nvPr>
        </p:nvSpPr>
        <p:spPr/>
        <p:txBody>
          <a:bodyPr/>
          <a:lstStyle/>
          <a:p>
            <a:fld id="{A7581D84-7EF4-411A-95D8-D466E837DBA1}" type="slidenum">
              <a:rPr lang="it-IT" smtClean="0"/>
              <a:pPr/>
              <a:t>96</a:t>
            </a:fld>
            <a:endParaRPr lang="it-IT"/>
          </a:p>
        </p:txBody>
      </p:sp>
      <p:sp>
        <p:nvSpPr>
          <p:cNvPr id="6" name="Segnaposto piè di pagina 5"/>
          <p:cNvSpPr>
            <a:spLocks noGrp="1"/>
          </p:cNvSpPr>
          <p:nvPr>
            <p:ph type="ftr" sz="quarter" idx="11"/>
          </p:nvPr>
        </p:nvSpPr>
        <p:spPr/>
        <p:txBody>
          <a:bodyPr/>
          <a:lstStyle/>
          <a:p>
            <a:r>
              <a:rPr lang="it-IT" smtClean="0"/>
              <a:t>Ettore Vittorio Uccellini</a:t>
            </a:r>
            <a:endParaRPr lang="it-IT"/>
          </a:p>
        </p:txBody>
      </p:sp>
    </p:spTree>
    <p:extLst>
      <p:ext uri="{BB962C8B-B14F-4D97-AF65-F5344CB8AC3E}">
        <p14:creationId xmlns:p14="http://schemas.microsoft.com/office/powerpoint/2010/main" val="276917073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a:extLst>
              <a:ext uri="{FF2B5EF4-FFF2-40B4-BE49-F238E27FC236}">
                <a16:creationId xmlns="" xmlns:a16="http://schemas.microsoft.com/office/drawing/2014/main" id="{B007F1C0-3573-47CB-BAF9-C8E0A5222F7B}"/>
              </a:ext>
            </a:extLst>
          </p:cNvPr>
          <p:cNvSpPr>
            <a:spLocks noGrp="1" noChangeArrowheads="1"/>
          </p:cNvSpPr>
          <p:nvPr>
            <p:ph type="title" idx="4294967295"/>
          </p:nvPr>
        </p:nvSpPr>
        <p:spPr>
          <a:xfrm>
            <a:off x="457200" y="274638"/>
            <a:ext cx="8229600" cy="1143000"/>
          </a:xfrm>
        </p:spPr>
        <p:txBody>
          <a:bodyPr/>
          <a:lstStyle/>
          <a:p>
            <a:pPr algn="ctr" eaLnBrk="1"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altLang="it-IT" sz="4400" b="1">
                <a:solidFill>
                  <a:srgbClr val="00B050"/>
                </a:solidFill>
              </a:rPr>
              <a:t>Cos’è #diamociunamano</a:t>
            </a:r>
          </a:p>
        </p:txBody>
      </p:sp>
      <p:sp>
        <p:nvSpPr>
          <p:cNvPr id="4099" name="Text Box 2">
            <a:extLst>
              <a:ext uri="{FF2B5EF4-FFF2-40B4-BE49-F238E27FC236}">
                <a16:creationId xmlns="" xmlns:a16="http://schemas.microsoft.com/office/drawing/2014/main" id="{961D7C4B-5260-4D03-82B4-6B26875F083E}"/>
              </a:ext>
            </a:extLst>
          </p:cNvPr>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9pPr>
          </a:lstStyle>
          <a:p>
            <a:pPr algn="just" eaLnBrk="1" hangingPunct="1">
              <a:lnSpc>
                <a:spcPct val="100000"/>
              </a:lnSpc>
              <a:spcBef>
                <a:spcPts val="638"/>
              </a:spcBef>
            </a:pPr>
            <a:r>
              <a:rPr lang="pl-PL" altLang="it-IT" sz="3200" dirty="0" smtClean="0">
                <a:solidFill>
                  <a:srgbClr val="000000"/>
                </a:solidFill>
                <a:latin typeface="Calibri" panose="020F0502020204030204" pitchFamily="34" charset="0"/>
              </a:rPr>
              <a:t>#</a:t>
            </a:r>
            <a:r>
              <a:rPr lang="pl-PL" altLang="it-IT" sz="3200" dirty="0">
                <a:solidFill>
                  <a:srgbClr val="000000"/>
                </a:solidFill>
                <a:latin typeface="Calibri" panose="020F0502020204030204" pitchFamily="34" charset="0"/>
              </a:rPr>
              <a:t>diamociunamano è un </a:t>
            </a:r>
            <a:r>
              <a:rPr lang="pl-PL" altLang="it-IT" sz="3200" b="1" dirty="0">
                <a:solidFill>
                  <a:srgbClr val="000000"/>
                </a:solidFill>
                <a:latin typeface="Calibri" panose="020F0502020204030204" pitchFamily="34" charset="0"/>
              </a:rPr>
              <a:t>progetto del Ministero del Lavoro e delle Politiche </a:t>
            </a:r>
            <a:r>
              <a:rPr lang="pl-PL" altLang="it-IT" sz="3200" b="1" dirty="0" smtClean="0">
                <a:solidFill>
                  <a:srgbClr val="000000"/>
                </a:solidFill>
                <a:latin typeface="Calibri" panose="020F0502020204030204" pitchFamily="34" charset="0"/>
              </a:rPr>
              <a:t>Sociali</a:t>
            </a:r>
            <a:endParaRPr lang="it-IT" altLang="it-IT" sz="3200" b="1" dirty="0" smtClean="0">
              <a:solidFill>
                <a:srgbClr val="000000"/>
              </a:solidFill>
              <a:latin typeface="Calibri" panose="020F0502020204030204" pitchFamily="34" charset="0"/>
            </a:endParaRPr>
          </a:p>
          <a:p>
            <a:pPr algn="just" eaLnBrk="1">
              <a:spcBef>
                <a:spcPts val="638"/>
              </a:spcBef>
            </a:pPr>
            <a:r>
              <a:rPr lang="pl-PL" altLang="it-IT" sz="3200" dirty="0">
                <a:solidFill>
                  <a:srgbClr val="000000"/>
                </a:solidFill>
                <a:latin typeface="Calibri" panose="020F0502020204030204" pitchFamily="34" charset="0"/>
              </a:rPr>
              <a:t>Si tratta di un'iniziativa finalizzata a valorizzare il </a:t>
            </a:r>
            <a:r>
              <a:rPr lang="pl-PL" altLang="it-IT" sz="3200" b="1" dirty="0">
                <a:solidFill>
                  <a:srgbClr val="000000"/>
                </a:solidFill>
                <a:latin typeface="Calibri" panose="020F0502020204030204" pitchFamily="34" charset="0"/>
              </a:rPr>
              <a:t>coinvolgimento attivo della persona </a:t>
            </a:r>
            <a:r>
              <a:rPr lang="it-IT" altLang="it-IT" sz="3200" b="1" dirty="0">
                <a:latin typeface="Calibri" panose="020F0502020204030204" pitchFamily="34" charset="0"/>
              </a:rPr>
              <a:t>senza lavoro</a:t>
            </a:r>
            <a:r>
              <a:rPr lang="it-IT" altLang="it-IT" sz="3200" b="1" dirty="0">
                <a:solidFill>
                  <a:srgbClr val="000000"/>
                </a:solidFill>
                <a:latin typeface="Calibri" panose="020F0502020204030204" pitchFamily="34" charset="0"/>
              </a:rPr>
              <a:t> </a:t>
            </a:r>
            <a:r>
              <a:rPr lang="pl-PL" altLang="it-IT" sz="3200" b="1" dirty="0">
                <a:solidFill>
                  <a:srgbClr val="000000"/>
                </a:solidFill>
                <a:latin typeface="Calibri" panose="020F0502020204030204" pitchFamily="34" charset="0"/>
              </a:rPr>
              <a:t>beneficiaria di una misura di sostegno al reddito</a:t>
            </a:r>
            <a:r>
              <a:rPr lang="pl-PL" altLang="it-IT" sz="3200" dirty="0">
                <a:solidFill>
                  <a:srgbClr val="000000"/>
                </a:solidFill>
                <a:latin typeface="Calibri" panose="020F0502020204030204" pitchFamily="34" charset="0"/>
              </a:rPr>
              <a:t> nella comunità sociale di appartenenza, nell'ambito di progetti realizzati da organizzazioni di terzo settore</a:t>
            </a:r>
          </a:p>
          <a:p>
            <a:pPr algn="just" eaLnBrk="1" hangingPunct="1">
              <a:lnSpc>
                <a:spcPct val="100000"/>
              </a:lnSpc>
              <a:spcBef>
                <a:spcPts val="638"/>
              </a:spcBef>
            </a:pPr>
            <a:endParaRPr lang="pl-PL" altLang="it-IT" sz="3200" dirty="0">
              <a:solidFill>
                <a:srgbClr val="000000"/>
              </a:solidFill>
              <a:latin typeface="Calibri" panose="020F0502020204030204" pitchFamily="34" charset="0"/>
            </a:endParaRPr>
          </a:p>
        </p:txBody>
      </p:sp>
      <p:sp>
        <p:nvSpPr>
          <p:cNvPr id="2" name="Segnaposto numero diapositiva 1"/>
          <p:cNvSpPr>
            <a:spLocks noGrp="1"/>
          </p:cNvSpPr>
          <p:nvPr>
            <p:ph type="sldNum" sz="quarter" idx="12"/>
          </p:nvPr>
        </p:nvSpPr>
        <p:spPr/>
        <p:txBody>
          <a:bodyPr/>
          <a:lstStyle/>
          <a:p>
            <a:fld id="{A7581D84-7EF4-411A-95D8-D466E837DBA1}" type="slidenum">
              <a:rPr lang="it-IT" smtClean="0"/>
              <a:pPr/>
              <a:t>97</a:t>
            </a:fld>
            <a:endParaRPr lang="it-IT"/>
          </a:p>
        </p:txBody>
      </p:sp>
      <p:sp>
        <p:nvSpPr>
          <p:cNvPr id="3" name="Segnaposto piè di pagina 2"/>
          <p:cNvSpPr>
            <a:spLocks noGrp="1"/>
          </p:cNvSpPr>
          <p:nvPr>
            <p:ph type="ftr" sz="quarter" idx="11"/>
          </p:nvPr>
        </p:nvSpPr>
        <p:spPr/>
        <p:txBody>
          <a:bodyPr/>
          <a:lstStyle/>
          <a:p>
            <a:r>
              <a:rPr lang="it-IT" smtClean="0"/>
              <a:t>Ettore Vittorio Uccellini</a:t>
            </a:r>
            <a:endParaRPr lang="it-I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a:extLst>
              <a:ext uri="{FF2B5EF4-FFF2-40B4-BE49-F238E27FC236}">
                <a16:creationId xmlns="" xmlns:a16="http://schemas.microsoft.com/office/drawing/2014/main" id="{73862E4C-C78F-4B85-B7F5-B0621EFD1CDA}"/>
              </a:ext>
            </a:extLst>
          </p:cNvPr>
          <p:cNvSpPr>
            <a:spLocks noGrp="1" noChangeArrowheads="1"/>
          </p:cNvSpPr>
          <p:nvPr>
            <p:ph type="title"/>
          </p:nvPr>
        </p:nvSpPr>
        <p:spPr>
          <a:xfrm>
            <a:off x="457200" y="274638"/>
            <a:ext cx="8229600" cy="21463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pl-PL" altLang="it-IT" sz="4400" b="1" dirty="0" smtClean="0">
                <a:solidFill>
                  <a:srgbClr val="00B050"/>
                </a:solidFill>
              </a:rPr>
              <a:t>Cosa </a:t>
            </a:r>
            <a:r>
              <a:rPr lang="pl-PL" altLang="it-IT" sz="4400" b="1" dirty="0">
                <a:solidFill>
                  <a:srgbClr val="00B050"/>
                </a:solidFill>
              </a:rPr>
              <a:t>prevede l’art. 12 del D. Lgs. 90/2014 </a:t>
            </a:r>
          </a:p>
        </p:txBody>
      </p:sp>
      <p:sp>
        <p:nvSpPr>
          <p:cNvPr id="6147" name="Text Box 2">
            <a:extLst>
              <a:ext uri="{FF2B5EF4-FFF2-40B4-BE49-F238E27FC236}">
                <a16:creationId xmlns="" xmlns:a16="http://schemas.microsoft.com/office/drawing/2014/main" id="{1EF3E3D5-C57B-489F-A36A-30CA086FD0C8}"/>
              </a:ext>
            </a:extLst>
          </p:cNvPr>
          <p:cNvSpPr txBox="1">
            <a:spLocks noChangeArrowheads="1"/>
          </p:cNvSpPr>
          <p:nvPr/>
        </p:nvSpPr>
        <p:spPr bwMode="auto">
          <a:xfrm>
            <a:off x="457200" y="2420938"/>
            <a:ext cx="8229600" cy="3705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9pPr>
          </a:lstStyle>
          <a:p>
            <a:pPr algn="just" eaLnBrk="1" hangingPunct="1">
              <a:lnSpc>
                <a:spcPct val="100000"/>
              </a:lnSpc>
              <a:spcBef>
                <a:spcPts val="638"/>
              </a:spcBef>
            </a:pPr>
            <a:r>
              <a:rPr lang="pl-PL" altLang="it-IT" sz="3200" dirty="0" smtClean="0">
                <a:solidFill>
                  <a:srgbClr val="000000"/>
                </a:solidFill>
                <a:latin typeface="Calibri" panose="020F0502020204030204" pitchFamily="34" charset="0"/>
              </a:rPr>
              <a:t>Copertura  </a:t>
            </a:r>
            <a:r>
              <a:rPr lang="pl-PL" altLang="it-IT" sz="3200" dirty="0">
                <a:solidFill>
                  <a:srgbClr val="000000"/>
                </a:solidFill>
                <a:latin typeface="Calibri" panose="020F0502020204030204" pitchFamily="34" charset="0"/>
              </a:rPr>
              <a:t>assicurativa  </a:t>
            </a:r>
            <a:r>
              <a:rPr lang="it-IT" altLang="it-IT" sz="3200" dirty="0">
                <a:latin typeface="Calibri" panose="020F0502020204030204" pitchFamily="34" charset="0"/>
              </a:rPr>
              <a:t>delle persone senza lavoro</a:t>
            </a:r>
            <a:r>
              <a:rPr lang="pl-PL" altLang="it-IT" sz="3200" dirty="0">
                <a:latin typeface="Calibri" panose="020F0502020204030204" pitchFamily="34" charset="0"/>
              </a:rPr>
              <a:t>  beneficiari</a:t>
            </a:r>
            <a:r>
              <a:rPr lang="it-IT" altLang="it-IT" sz="3200" dirty="0">
                <a:latin typeface="Calibri" panose="020F0502020204030204" pitchFamily="34" charset="0"/>
              </a:rPr>
              <a:t>e</a:t>
            </a:r>
            <a:r>
              <a:rPr lang="pl-PL" altLang="it-IT" sz="3200" dirty="0">
                <a:solidFill>
                  <a:srgbClr val="000000"/>
                </a:solidFill>
                <a:latin typeface="Calibri" panose="020F0502020204030204" pitchFamily="34" charset="0"/>
              </a:rPr>
              <a:t>   di   forme   di integrazione  e  sostegno  del  reddito  coinvolti  in  attività  di volontariato a fini di utilità sociale</a:t>
            </a:r>
          </a:p>
        </p:txBody>
      </p:sp>
      <p:sp>
        <p:nvSpPr>
          <p:cNvPr id="2" name="Segnaposto numero diapositiva 1"/>
          <p:cNvSpPr>
            <a:spLocks noGrp="1"/>
          </p:cNvSpPr>
          <p:nvPr>
            <p:ph type="sldNum" sz="quarter" idx="12"/>
          </p:nvPr>
        </p:nvSpPr>
        <p:spPr/>
        <p:txBody>
          <a:bodyPr/>
          <a:lstStyle/>
          <a:p>
            <a:fld id="{A7581D84-7EF4-411A-95D8-D466E837DBA1}" type="slidenum">
              <a:rPr lang="it-IT" smtClean="0"/>
              <a:pPr/>
              <a:t>98</a:t>
            </a:fld>
            <a:endParaRPr lang="it-IT"/>
          </a:p>
        </p:txBody>
      </p:sp>
      <p:sp>
        <p:nvSpPr>
          <p:cNvPr id="3" name="Segnaposto piè di pagina 2"/>
          <p:cNvSpPr>
            <a:spLocks noGrp="1"/>
          </p:cNvSpPr>
          <p:nvPr>
            <p:ph type="ftr" sz="quarter" idx="11"/>
          </p:nvPr>
        </p:nvSpPr>
        <p:spPr/>
        <p:txBody>
          <a:bodyPr/>
          <a:lstStyle/>
          <a:p>
            <a:r>
              <a:rPr lang="it-IT" smtClean="0"/>
              <a:t>Ettore Vittorio Uccellini</a:t>
            </a:r>
            <a:endParaRPr lang="it-I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a:extLst>
              <a:ext uri="{FF2B5EF4-FFF2-40B4-BE49-F238E27FC236}">
                <a16:creationId xmlns="" xmlns:a16="http://schemas.microsoft.com/office/drawing/2014/main" id="{CD8974F8-DD39-4299-8A17-DCD8B17E1E49}"/>
              </a:ext>
            </a:extLst>
          </p:cNvPr>
          <p:cNvSpPr>
            <a:spLocks noGrp="1" noChangeArrowheads="1"/>
          </p:cNvSpPr>
          <p:nvPr>
            <p:ph type="title"/>
          </p:nvPr>
        </p:nvSpPr>
        <p:spPr>
          <a:xfrm>
            <a:off x="457200" y="274638"/>
            <a:ext cx="8229600" cy="993775"/>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it-IT" altLang="it-IT" sz="4000" b="1">
                <a:solidFill>
                  <a:srgbClr val="00B050"/>
                </a:solidFill>
              </a:rPr>
              <a:t>C</a:t>
            </a:r>
            <a:r>
              <a:rPr lang="pl-PL" altLang="it-IT" sz="4000" b="1">
                <a:solidFill>
                  <a:srgbClr val="00B050"/>
                </a:solidFill>
              </a:rPr>
              <a:t>opertura assicurativa </a:t>
            </a:r>
            <a:r>
              <a:rPr lang="it-IT" altLang="it-IT" sz="4000" b="1">
                <a:solidFill>
                  <a:srgbClr val="00B050"/>
                </a:solidFill>
              </a:rPr>
              <a:t>e </a:t>
            </a:r>
            <a:r>
              <a:rPr lang="pl-PL" altLang="it-IT" sz="4000" b="1">
                <a:solidFill>
                  <a:srgbClr val="00B050"/>
                </a:solidFill>
              </a:rPr>
              <a:t>fondo INAIL</a:t>
            </a:r>
          </a:p>
        </p:txBody>
      </p:sp>
      <p:sp>
        <p:nvSpPr>
          <p:cNvPr id="7171" name="Text Box 2">
            <a:extLst>
              <a:ext uri="{FF2B5EF4-FFF2-40B4-BE49-F238E27FC236}">
                <a16:creationId xmlns="" xmlns:a16="http://schemas.microsoft.com/office/drawing/2014/main" id="{1C4CE1F6-4E96-4763-9E13-C5867EBB9F03}"/>
              </a:ext>
            </a:extLst>
          </p:cNvPr>
          <p:cNvSpPr txBox="1">
            <a:spLocks noChangeArrowheads="1"/>
          </p:cNvSpPr>
          <p:nvPr/>
        </p:nvSpPr>
        <p:spPr bwMode="auto">
          <a:xfrm>
            <a:off x="611188" y="1557338"/>
            <a:ext cx="8229600" cy="4852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chemeClr val="tx1"/>
                </a:solidFill>
                <a:latin typeface="Arial" panose="020B0604020202020204" pitchFamily="34" charset="0"/>
                <a:ea typeface="Microsoft YaHei" panose="020B0503020204020204" pitchFamily="34" charset="-122"/>
              </a:defRPr>
            </a:lvl9pPr>
          </a:lstStyle>
          <a:p>
            <a:pPr algn="just" eaLnBrk="1" hangingPunct="1">
              <a:lnSpc>
                <a:spcPct val="100000"/>
              </a:lnSpc>
              <a:spcBef>
                <a:spcPts val="638"/>
              </a:spcBef>
            </a:pPr>
            <a:r>
              <a:rPr lang="pl-PL" altLang="it-IT" sz="2800" dirty="0" smtClean="0">
                <a:solidFill>
                  <a:srgbClr val="000000"/>
                </a:solidFill>
                <a:latin typeface="Calibri" panose="020F0502020204030204" pitchFamily="34" charset="0"/>
              </a:rPr>
              <a:t>Fondo </a:t>
            </a:r>
            <a:r>
              <a:rPr lang="pl-PL" altLang="it-IT" sz="2800" dirty="0">
                <a:solidFill>
                  <a:srgbClr val="000000"/>
                </a:solidFill>
                <a:latin typeface="Calibri" panose="020F0502020204030204" pitchFamily="34" charset="0"/>
              </a:rPr>
              <a:t>finalizzato  a  reintegrare  l'INAIL  dell'onere   conseguente   alla copertura degli  obblighi  assicurativi  contro  le  malattie  e  gli infortuni, </a:t>
            </a:r>
            <a:r>
              <a:rPr lang="pl-PL" altLang="it-IT" sz="2800" dirty="0" smtClean="0">
                <a:solidFill>
                  <a:srgbClr val="000000"/>
                </a:solidFill>
                <a:latin typeface="Calibri" panose="020F0502020204030204" pitchFamily="34" charset="0"/>
              </a:rPr>
              <a:t>in  </a:t>
            </a:r>
            <a:r>
              <a:rPr lang="pl-PL" altLang="it-IT" sz="2800" dirty="0">
                <a:solidFill>
                  <a:srgbClr val="000000"/>
                </a:solidFill>
                <a:latin typeface="Calibri" panose="020F0502020204030204" pitchFamily="34" charset="0"/>
              </a:rPr>
              <a:t>favore  dei  soggetti   beneficiari   di ammortizzatori e di  altre  forme  di  integrazione  e  sostegno  del reddito previste dalla normativa vigente, coinvolti in  attività  di volontariato a fini di utilità sociale in favore di  Comuni  o  Enti Locali. </a:t>
            </a:r>
          </a:p>
        </p:txBody>
      </p:sp>
      <p:sp>
        <p:nvSpPr>
          <p:cNvPr id="2" name="Segnaposto numero diapositiva 1"/>
          <p:cNvSpPr>
            <a:spLocks noGrp="1"/>
          </p:cNvSpPr>
          <p:nvPr>
            <p:ph type="sldNum" sz="quarter" idx="12"/>
          </p:nvPr>
        </p:nvSpPr>
        <p:spPr/>
        <p:txBody>
          <a:bodyPr/>
          <a:lstStyle/>
          <a:p>
            <a:fld id="{A7581D84-7EF4-411A-95D8-D466E837DBA1}" type="slidenum">
              <a:rPr lang="it-IT" smtClean="0"/>
              <a:pPr/>
              <a:t>99</a:t>
            </a:fld>
            <a:endParaRPr lang="it-IT"/>
          </a:p>
        </p:txBody>
      </p:sp>
      <p:sp>
        <p:nvSpPr>
          <p:cNvPr id="3" name="Segnaposto piè di pagina 2"/>
          <p:cNvSpPr>
            <a:spLocks noGrp="1"/>
          </p:cNvSpPr>
          <p:nvPr>
            <p:ph type="ftr" sz="quarter" idx="11"/>
          </p:nvPr>
        </p:nvSpPr>
        <p:spPr/>
        <p:txBody>
          <a:bodyPr/>
          <a:lstStyle/>
          <a:p>
            <a:r>
              <a:rPr lang="it-IT" smtClean="0"/>
              <a:t>Ettore Vittorio Uccellini</a:t>
            </a:r>
            <a:endParaRPr lang="it-I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5593</TotalTime>
  <Words>17007</Words>
  <Application>Microsoft Office PowerPoint</Application>
  <PresentationFormat>Presentazione su schermo (4:3)</PresentationFormat>
  <Paragraphs>1833</Paragraphs>
  <Slides>264</Slides>
  <Notes>12</Notes>
  <HiddenSlides>0</HiddenSlides>
  <MMClips>0</MMClips>
  <ScaleCrop>false</ScaleCrop>
  <HeadingPairs>
    <vt:vector size="4" baseType="variant">
      <vt:variant>
        <vt:lpstr>Tema</vt:lpstr>
      </vt:variant>
      <vt:variant>
        <vt:i4>1</vt:i4>
      </vt:variant>
      <vt:variant>
        <vt:lpstr>Titoli diapositive</vt:lpstr>
      </vt:variant>
      <vt:variant>
        <vt:i4>264</vt:i4>
      </vt:variant>
    </vt:vector>
  </HeadingPairs>
  <TitlesOfParts>
    <vt:vector size="265" baseType="lpstr">
      <vt:lpstr>Struttura predefinita</vt:lpstr>
      <vt:lpstr>  Strumenti per l’inclusione  </vt:lpstr>
      <vt:lpstr>Inquadramento</vt:lpstr>
      <vt:lpstr>Quali strumenti - Indice</vt:lpstr>
      <vt:lpstr>Quali strumenti - indice</vt:lpstr>
      <vt:lpstr>Atlante degli strumenti</vt:lpstr>
      <vt:lpstr>Inclusione sociale</vt:lpstr>
      <vt:lpstr>Progetto assistenziale</vt:lpstr>
      <vt:lpstr>Principio di condizionalità</vt:lpstr>
      <vt:lpstr>Atlante degli strumenti</vt:lpstr>
      <vt:lpstr>NASPI</vt:lpstr>
      <vt:lpstr>Nuova Assicurazione Sociale per l’Impiego Naspi</vt:lpstr>
      <vt:lpstr>Beneficiari e soggetto erogatore</vt:lpstr>
      <vt:lpstr>Requisiti</vt:lpstr>
      <vt:lpstr>Importo e durata</vt:lpstr>
      <vt:lpstr>Modalità di attivazione</vt:lpstr>
      <vt:lpstr>DIS - COLL</vt:lpstr>
      <vt:lpstr>Indennità di disoccupazione – DIS-COLL</vt:lpstr>
      <vt:lpstr>Beneficiari e soggetto erogatore</vt:lpstr>
      <vt:lpstr>Requisiti</vt:lpstr>
      <vt:lpstr>Importo e durata</vt:lpstr>
      <vt:lpstr>Modalità di attivazione</vt:lpstr>
      <vt:lpstr>Assegno di ricollocazione</vt:lpstr>
      <vt:lpstr>Assegno di ricollocazione</vt:lpstr>
      <vt:lpstr>Beneficiari </vt:lpstr>
      <vt:lpstr>In cosa consiste</vt:lpstr>
      <vt:lpstr>Profilo</vt:lpstr>
      <vt:lpstr>Profilo</vt:lpstr>
      <vt:lpstr>Modalità di attuazione</vt:lpstr>
      <vt:lpstr>Modalità di attuazione</vt:lpstr>
      <vt:lpstr>Misura dell’AdR</vt:lpstr>
      <vt:lpstr>Garanzia Giovani</vt:lpstr>
      <vt:lpstr>Garanzia Giovani</vt:lpstr>
      <vt:lpstr>Garanzia Giovani – Siti riferimento</vt:lpstr>
      <vt:lpstr>Beneficiari</vt:lpstr>
      <vt:lpstr>Modalità attuazione</vt:lpstr>
      <vt:lpstr>Le fasi</vt:lpstr>
      <vt:lpstr>Dote unica lavoro</vt:lpstr>
      <vt:lpstr>Normativa di riferimento</vt:lpstr>
      <vt:lpstr>Dote Unica Lavoro</vt:lpstr>
      <vt:lpstr>Beneficiari</vt:lpstr>
      <vt:lpstr>Requisiti</vt:lpstr>
      <vt:lpstr>Modalità</vt:lpstr>
      <vt:lpstr>Modalità</vt:lpstr>
      <vt:lpstr>Le fasce</vt:lpstr>
      <vt:lpstr>Progetto di Inserimento Lavorativo</vt:lpstr>
      <vt:lpstr>Tirocini extracurriculari</vt:lpstr>
      <vt:lpstr>Tirocini extracurriculari</vt:lpstr>
      <vt:lpstr>I vincoli di spesa per i Comuni</vt:lpstr>
      <vt:lpstr>Cosa sono i tirocini extracurriculari</vt:lpstr>
      <vt:lpstr>Beneficiari</vt:lpstr>
      <vt:lpstr>I disabili</vt:lpstr>
      <vt:lpstr>Durata tirocini extracurriculari</vt:lpstr>
      <vt:lpstr>Limiti e vincoli</vt:lpstr>
      <vt:lpstr>Indennità di partecipazione</vt:lpstr>
      <vt:lpstr>Tirocini di Inclusione</vt:lpstr>
      <vt:lpstr>Tirocini di Inclusione</vt:lpstr>
      <vt:lpstr>Cosa sono i tirocini di inclusione</vt:lpstr>
      <vt:lpstr>Beneficiari</vt:lpstr>
      <vt:lpstr>Durata</vt:lpstr>
      <vt:lpstr>Attivazione</vt:lpstr>
      <vt:lpstr>Indennità di partecipazione</vt:lpstr>
      <vt:lpstr>Procedura tirocini inclusione</vt:lpstr>
      <vt:lpstr>Procedura tirocini inclusione</vt:lpstr>
      <vt:lpstr>Atlante degli strumenti</vt:lpstr>
      <vt:lpstr>Contratto lavoro occasionale</vt:lpstr>
      <vt:lpstr>Contratto lavoro occasionale</vt:lpstr>
      <vt:lpstr>Cosa sono le prestazioni di lavoro occasionale</vt:lpstr>
      <vt:lpstr>Vincoli di utilizzo</vt:lpstr>
      <vt:lpstr>Limiti economici</vt:lpstr>
      <vt:lpstr>Riduzione dei limiti economici</vt:lpstr>
      <vt:lpstr>Compenso orario</vt:lpstr>
      <vt:lpstr>Oneri a carico utilizzatore</vt:lpstr>
      <vt:lpstr>Lavori pubblica utilità</vt:lpstr>
      <vt:lpstr>Normativa di riferimento</vt:lpstr>
      <vt:lpstr>Cosa sono</vt:lpstr>
      <vt:lpstr>Le convenzioni</vt:lpstr>
      <vt:lpstr>Situazioni e persone coinvolte</vt:lpstr>
      <vt:lpstr>Revoca</vt:lpstr>
      <vt:lpstr>Comuni: che fare?</vt:lpstr>
      <vt:lpstr>Baratto amministrativo</vt:lpstr>
      <vt:lpstr>Normativa di riferimento</vt:lpstr>
      <vt:lpstr>Sussidiarietà orizzontale</vt:lpstr>
      <vt:lpstr>Cos’è il baratto amministrativo</vt:lpstr>
      <vt:lpstr>La procedura</vt:lpstr>
      <vt:lpstr>La procedura</vt:lpstr>
      <vt:lpstr>Beneficiari</vt:lpstr>
      <vt:lpstr>Riduzioni/esenzioni</vt:lpstr>
      <vt:lpstr>RIDUZIONI/ESENZIONI  ENTRATE EXTRATRIBUTARIE</vt:lpstr>
      <vt:lpstr>Riduzioni/esenzioni – Debiti pregressi</vt:lpstr>
      <vt:lpstr>Aspetti contabili</vt:lpstr>
      <vt:lpstr>Aspetti contabili</vt:lpstr>
      <vt:lpstr>Debiti pregressi</vt:lpstr>
      <vt:lpstr>Debiti pregressi</vt:lpstr>
      <vt:lpstr>Attività di «Impegno sociale»</vt:lpstr>
      <vt:lpstr>Misura «Diamociunamano»</vt:lpstr>
      <vt:lpstr>Normativa di riferimento</vt:lpstr>
      <vt:lpstr>Cos’è #diamociunamano</vt:lpstr>
      <vt:lpstr>Cosa prevede l’art. 12 del D. Lgs. 90/2014 </vt:lpstr>
      <vt:lpstr>Copertura assicurativa e fondo INAIL</vt:lpstr>
      <vt:lpstr>I Comuni</vt:lpstr>
      <vt:lpstr> I  destinatari </vt:lpstr>
      <vt:lpstr> Soggetti promotori dei progetti di volontariato  </vt:lpstr>
      <vt:lpstr>Organizzazioni del terzo settore</vt:lpstr>
      <vt:lpstr>Destinatari della copertura assicurativa: nuove categorie</vt:lpstr>
      <vt:lpstr>Stranieri richiedenti asilo/2</vt:lpstr>
      <vt:lpstr>Premio speciale unitario </vt:lpstr>
      <vt:lpstr>Procedura</vt:lpstr>
      <vt:lpstr>Microcredito</vt:lpstr>
      <vt:lpstr>Prestito della Speranza</vt:lpstr>
      <vt:lpstr>Come funziona</vt:lpstr>
      <vt:lpstr>Quanto è possibile richiedere</vt:lpstr>
      <vt:lpstr>Quali documenti</vt:lpstr>
      <vt:lpstr>L’iter</vt:lpstr>
      <vt:lpstr>L’iter</vt:lpstr>
      <vt:lpstr>Mancata restituzione</vt:lpstr>
      <vt:lpstr>Atlante</vt:lpstr>
      <vt:lpstr>Carta della Famiglia</vt:lpstr>
      <vt:lpstr>Normativa</vt:lpstr>
      <vt:lpstr>Destinatari</vt:lpstr>
      <vt:lpstr>Limite I.S.E.E.</vt:lpstr>
      <vt:lpstr>Come si richiede</vt:lpstr>
      <vt:lpstr>Rilascio della Carta</vt:lpstr>
      <vt:lpstr>Quali benefici</vt:lpstr>
      <vt:lpstr>Quali benefici</vt:lpstr>
      <vt:lpstr>Chi attiva i benefici</vt:lpstr>
      <vt:lpstr>Riduzioni tariffarie</vt:lpstr>
      <vt:lpstr>Sconti</vt:lpstr>
      <vt:lpstr>Utilizzo della Carta</vt:lpstr>
      <vt:lpstr>Procedura </vt:lpstr>
      <vt:lpstr>Assegno nucleo familiare</vt:lpstr>
      <vt:lpstr>Cos’è</vt:lpstr>
      <vt:lpstr>A chi è rivolto</vt:lpstr>
      <vt:lpstr>Decorrenza e durata</vt:lpstr>
      <vt:lpstr>Quanto spetta</vt:lpstr>
      <vt:lpstr>Assegno nucleo familiare numeroso</vt:lpstr>
      <vt:lpstr>Normativa di riferimento</vt:lpstr>
      <vt:lpstr>Di che cosa si tratta</vt:lpstr>
      <vt:lpstr>I vincoli per l’accesso</vt:lpstr>
      <vt:lpstr>I vincoli per l’accesso</vt:lpstr>
      <vt:lpstr>Modalità di erogazione</vt:lpstr>
      <vt:lpstr>Documenti da presentare</vt:lpstr>
      <vt:lpstr>Assegno maternità Comuni</vt:lpstr>
      <vt:lpstr>Normativa di riferimento</vt:lpstr>
      <vt:lpstr>Normativa di riferimento</vt:lpstr>
      <vt:lpstr>Di che cosa si tratta</vt:lpstr>
      <vt:lpstr>Quali i vincoli</vt:lpstr>
      <vt:lpstr>Quali vincoli</vt:lpstr>
      <vt:lpstr>Casi particolari</vt:lpstr>
      <vt:lpstr>Documenti da presentare</vt:lpstr>
      <vt:lpstr>Assegno maternità Stato</vt:lpstr>
      <vt:lpstr>Normativa</vt:lpstr>
      <vt:lpstr>Beneficiarie</vt:lpstr>
      <vt:lpstr>Requisiti</vt:lpstr>
      <vt:lpstr>Ammontare dell’assegno</vt:lpstr>
      <vt:lpstr>Modalità</vt:lpstr>
      <vt:lpstr>Bonus bebè</vt:lpstr>
      <vt:lpstr>Normativa</vt:lpstr>
      <vt:lpstr>Cos’è</vt:lpstr>
      <vt:lpstr>Ammontare</vt:lpstr>
      <vt:lpstr>Beneficiarie</vt:lpstr>
      <vt:lpstr>Termini presentazione</vt:lpstr>
      <vt:lpstr>Bonus mamma domani 2018</vt:lpstr>
      <vt:lpstr>Normativa</vt:lpstr>
      <vt:lpstr>Cos’è</vt:lpstr>
      <vt:lpstr>Beneficiarie</vt:lpstr>
      <vt:lpstr>Quanto spetta</vt:lpstr>
      <vt:lpstr>Requisiti e modalità</vt:lpstr>
      <vt:lpstr>Fondo credito nuovi nati</vt:lpstr>
      <vt:lpstr>Normativa</vt:lpstr>
      <vt:lpstr>Cos’è</vt:lpstr>
      <vt:lpstr>Requisiti</vt:lpstr>
      <vt:lpstr>Come funziona</vt:lpstr>
      <vt:lpstr>Bonus asilo nido</vt:lpstr>
      <vt:lpstr>Normativa</vt:lpstr>
      <vt:lpstr>Cos’è</vt:lpstr>
      <vt:lpstr>Come funziona</vt:lpstr>
      <vt:lpstr>Il bonus presso l’abitazione</vt:lpstr>
      <vt:lpstr>Requisiti</vt:lpstr>
      <vt:lpstr>Requisiti</vt:lpstr>
      <vt:lpstr>La domanda</vt:lpstr>
      <vt:lpstr>La domanda</vt:lpstr>
      <vt:lpstr>La domanda</vt:lpstr>
      <vt:lpstr>Decadenza</vt:lpstr>
      <vt:lpstr>Decadenza</vt:lpstr>
      <vt:lpstr>Assegno di cura</vt:lpstr>
      <vt:lpstr>Carta Acquisti</vt:lpstr>
      <vt:lpstr>Normativa</vt:lpstr>
      <vt:lpstr>Cos’è</vt:lpstr>
      <vt:lpstr>A chi è rivolta</vt:lpstr>
      <vt:lpstr>Requisiti over 65</vt:lpstr>
      <vt:lpstr>Requisiti over 65</vt:lpstr>
      <vt:lpstr>Requisiti per minori anni tre</vt:lpstr>
      <vt:lpstr>La domanda</vt:lpstr>
      <vt:lpstr>La domanda</vt:lpstr>
      <vt:lpstr>Come funziona</vt:lpstr>
      <vt:lpstr>Come funziona</vt:lpstr>
      <vt:lpstr>Bonus gas</vt:lpstr>
      <vt:lpstr>La normativa di riferimento</vt:lpstr>
      <vt:lpstr>La normativa per l’applicazione - 2</vt:lpstr>
      <vt:lpstr>La normativa per l’applicazione - 3</vt:lpstr>
      <vt:lpstr>Il bonus gas</vt:lpstr>
      <vt:lpstr>Beneficiari</vt:lpstr>
      <vt:lpstr>Il cliente</vt:lpstr>
      <vt:lpstr>Come si richiede</vt:lpstr>
      <vt:lpstr>Limitazione soggettive e di destinazione d’uso per le forniture individuali</vt:lpstr>
      <vt:lpstr>Limitazioni soggettive e destinazione d’uso per le forniture centralizzate</vt:lpstr>
      <vt:lpstr>Valore della compensazione €/anno</vt:lpstr>
      <vt:lpstr>Il bonus e le variazioni</vt:lpstr>
      <vt:lpstr>Variazione delle condizioni</vt:lpstr>
      <vt:lpstr>Cambio di residenza</vt:lpstr>
      <vt:lpstr>Il ruolo dei Comuni</vt:lpstr>
      <vt:lpstr>Il ruolo di Sgate</vt:lpstr>
      <vt:lpstr>I controlli di Sgate</vt:lpstr>
      <vt:lpstr>Particolari disposizioni </vt:lpstr>
      <vt:lpstr>Bonus elettrico</vt:lpstr>
      <vt:lpstr>Normativa</vt:lpstr>
      <vt:lpstr>Chi ne ha diritto</vt:lpstr>
      <vt:lpstr>Come si richiede</vt:lpstr>
      <vt:lpstr>Valore del bonus</vt:lpstr>
      <vt:lpstr>Durata, rinnovo e variazioni</vt:lpstr>
      <vt:lpstr>Interruzioni</vt:lpstr>
      <vt:lpstr>Bonus idrico</vt:lpstr>
      <vt:lpstr>Normativa</vt:lpstr>
      <vt:lpstr>Chi ne ha diritto</vt:lpstr>
      <vt:lpstr>Allineare le scadenze dei bonus</vt:lpstr>
      <vt:lpstr>Allineare le scadenze dei bonus</vt:lpstr>
      <vt:lpstr>Fondo affitti</vt:lpstr>
      <vt:lpstr>Normativa Lombardia</vt:lpstr>
      <vt:lpstr>Lombardia</vt:lpstr>
      <vt:lpstr>Dote scuola – Contributo libri di testo</vt:lpstr>
      <vt:lpstr>Cos’è</vt:lpstr>
      <vt:lpstr>Caratteristiche</vt:lpstr>
      <vt:lpstr>Caratteristiche</vt:lpstr>
      <vt:lpstr>Caratteristiche</vt:lpstr>
      <vt:lpstr>Dote sport</vt:lpstr>
      <vt:lpstr>Cos’è</vt:lpstr>
      <vt:lpstr>Le caratteristiche</vt:lpstr>
      <vt:lpstr>Beneficiari</vt:lpstr>
      <vt:lpstr>Contributi economici</vt:lpstr>
      <vt:lpstr>Contributi economici</vt:lpstr>
      <vt:lpstr>Procedura contributi</vt:lpstr>
      <vt:lpstr>Esenzioni e agevolazioni servizi</vt:lpstr>
      <vt:lpstr>Tessera libera circolazione</vt:lpstr>
      <vt:lpstr>Cos’è</vt:lpstr>
      <vt:lpstr>Beneficiari</vt:lpstr>
      <vt:lpstr>Beneficiari</vt:lpstr>
      <vt:lpstr>Beneficiari</vt:lpstr>
      <vt:lpstr>La domanda</vt:lpstr>
      <vt:lpstr>Esenzione OSAP</vt:lpstr>
      <vt:lpstr>Normativa</vt:lpstr>
      <vt:lpstr>Esenzione</vt:lpstr>
      <vt:lpstr>Riduzione Tari</vt:lpstr>
      <vt:lpstr>Agevolazioni tariffarie Comune</vt:lpstr>
      <vt:lpstr>Riduzione ed esenzione canone telefonico</vt:lpstr>
      <vt:lpstr>Le caratteristiche</vt:lpstr>
      <vt:lpstr>Esenzione Canone RAI</vt:lpstr>
      <vt:lpstr>Normativa</vt:lpstr>
      <vt:lpstr>Requisiti</vt:lpstr>
      <vt:lpstr>Rateizzazione</vt:lpstr>
      <vt:lpstr>La casistica</vt:lpstr>
      <vt:lpstr>Documentazione</vt:lpstr>
      <vt:lpstr>Conto corrente zero spese</vt:lpstr>
      <vt:lpstr>I beneficiari</vt:lpstr>
      <vt:lpstr>Come funziona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 Bonus gas_buoni vacanza</dc:title>
  <dc:creator>Ettore Vittorio Uccellini</dc:creator>
  <cp:lastModifiedBy>Ettore</cp:lastModifiedBy>
  <cp:revision>193</cp:revision>
  <cp:lastPrinted>1601-01-01T00:00:00Z</cp:lastPrinted>
  <dcterms:created xsi:type="dcterms:W3CDTF">1601-01-01T00:00:00Z</dcterms:created>
  <dcterms:modified xsi:type="dcterms:W3CDTF">2018-11-13T09:20:06Z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